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67"/>
  </p:notesMasterIdLst>
  <p:handoutMasterIdLst>
    <p:handoutMasterId r:id="rId68"/>
  </p:handoutMasterIdLst>
  <p:sldIdLst>
    <p:sldId id="257" r:id="rId2"/>
    <p:sldId id="258" r:id="rId3"/>
    <p:sldId id="259" r:id="rId4"/>
    <p:sldId id="260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5" r:id="rId17"/>
    <p:sldId id="276" r:id="rId18"/>
    <p:sldId id="277" r:id="rId19"/>
    <p:sldId id="278" r:id="rId20"/>
    <p:sldId id="279" r:id="rId21"/>
    <p:sldId id="280" r:id="rId22"/>
    <p:sldId id="282" r:id="rId23"/>
    <p:sldId id="283" r:id="rId24"/>
    <p:sldId id="284" r:id="rId25"/>
    <p:sldId id="285" r:id="rId26"/>
    <p:sldId id="286" r:id="rId27"/>
    <p:sldId id="287" r:id="rId28"/>
    <p:sldId id="288" r:id="rId29"/>
    <p:sldId id="289" r:id="rId30"/>
    <p:sldId id="290" r:id="rId31"/>
    <p:sldId id="291" r:id="rId32"/>
    <p:sldId id="293" r:id="rId33"/>
    <p:sldId id="294" r:id="rId34"/>
    <p:sldId id="295" r:id="rId35"/>
    <p:sldId id="296" r:id="rId36"/>
    <p:sldId id="297" r:id="rId37"/>
    <p:sldId id="298" r:id="rId38"/>
    <p:sldId id="299" r:id="rId39"/>
    <p:sldId id="300" r:id="rId40"/>
    <p:sldId id="301" r:id="rId41"/>
    <p:sldId id="302" r:id="rId42"/>
    <p:sldId id="303" r:id="rId43"/>
    <p:sldId id="304" r:id="rId44"/>
    <p:sldId id="305" r:id="rId45"/>
    <p:sldId id="306" r:id="rId46"/>
    <p:sldId id="307" r:id="rId47"/>
    <p:sldId id="308" r:id="rId48"/>
    <p:sldId id="309" r:id="rId49"/>
    <p:sldId id="310" r:id="rId50"/>
    <p:sldId id="311" r:id="rId51"/>
    <p:sldId id="312" r:id="rId52"/>
    <p:sldId id="313" r:id="rId53"/>
    <p:sldId id="314" r:id="rId54"/>
    <p:sldId id="315" r:id="rId55"/>
    <p:sldId id="316" r:id="rId56"/>
    <p:sldId id="317" r:id="rId57"/>
    <p:sldId id="318" r:id="rId58"/>
    <p:sldId id="319" r:id="rId59"/>
    <p:sldId id="320" r:id="rId60"/>
    <p:sldId id="321" r:id="rId61"/>
    <p:sldId id="322" r:id="rId62"/>
    <p:sldId id="323" r:id="rId63"/>
    <p:sldId id="324" r:id="rId64"/>
    <p:sldId id="325" r:id="rId65"/>
    <p:sldId id="327" r:id="rId66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513" autoAdjust="0"/>
    <p:restoredTop sz="94660"/>
  </p:normalViewPr>
  <p:slideViewPr>
    <p:cSldViewPr>
      <p:cViewPr varScale="1">
        <p:scale>
          <a:sx n="87" d="100"/>
          <a:sy n="87" d="100"/>
        </p:scale>
        <p:origin x="1758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19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71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970722-6E5B-4899-A220-6A27D95D19EB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71353051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en-MY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MY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DD13B7-39A0-4ABC-A238-EC193A5E8E82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21759891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DD13B7-39A0-4ABC-A238-EC193A5E8E82}" type="slidenum">
              <a:rPr lang="en-MY" smtClean="0"/>
              <a:t>1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843461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DD13B7-39A0-4ABC-A238-EC193A5E8E82}" type="slidenum">
              <a:rPr lang="en-MY" smtClean="0"/>
              <a:t>19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79331802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DD13B7-39A0-4ABC-A238-EC193A5E8E82}" type="slidenum">
              <a:rPr lang="en-MY" smtClean="0"/>
              <a:t>20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79331802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DD13B7-39A0-4ABC-A238-EC193A5E8E82}" type="slidenum">
              <a:rPr lang="en-MY" smtClean="0"/>
              <a:t>21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79331802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DD13B7-39A0-4ABC-A238-EC193A5E8E82}" type="slidenum">
              <a:rPr lang="en-MY" smtClean="0"/>
              <a:t>22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79331802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DD13B7-39A0-4ABC-A238-EC193A5E8E82}" type="slidenum">
              <a:rPr lang="en-MY" smtClean="0"/>
              <a:t>23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79331802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DD13B7-39A0-4ABC-A238-EC193A5E8E82}" type="slidenum">
              <a:rPr lang="en-MY" smtClean="0"/>
              <a:t>25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79331802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DD13B7-39A0-4ABC-A238-EC193A5E8E82}" type="slidenum">
              <a:rPr lang="en-MY" smtClean="0"/>
              <a:t>26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79331802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DD13B7-39A0-4ABC-A238-EC193A5E8E82}" type="slidenum">
              <a:rPr lang="en-MY" smtClean="0"/>
              <a:t>27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79331802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DD13B7-39A0-4ABC-A238-EC193A5E8E82}" type="slidenum">
              <a:rPr lang="en-MY" smtClean="0"/>
              <a:t>28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79331802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DD13B7-39A0-4ABC-A238-EC193A5E8E82}" type="slidenum">
              <a:rPr lang="en-MY" smtClean="0"/>
              <a:t>29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7933180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DD13B7-39A0-4ABC-A238-EC193A5E8E82}" type="slidenum">
              <a:rPr lang="en-MY" smtClean="0"/>
              <a:t>10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79331802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DD13B7-39A0-4ABC-A238-EC193A5E8E82}" type="slidenum">
              <a:rPr lang="en-MY" smtClean="0"/>
              <a:t>30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79331802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DD13B7-39A0-4ABC-A238-EC193A5E8E82}" type="slidenum">
              <a:rPr lang="en-MY" smtClean="0"/>
              <a:t>31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79331802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DD13B7-39A0-4ABC-A238-EC193A5E8E82}" type="slidenum">
              <a:rPr lang="en-MY" smtClean="0"/>
              <a:t>32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79331802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DD13B7-39A0-4ABC-A238-EC193A5E8E82}" type="slidenum">
              <a:rPr lang="en-MY" smtClean="0"/>
              <a:t>33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79331802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DD13B7-39A0-4ABC-A238-EC193A5E8E82}" type="slidenum">
              <a:rPr lang="en-MY" smtClean="0"/>
              <a:t>34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79331802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DD13B7-39A0-4ABC-A238-EC193A5E8E82}" type="slidenum">
              <a:rPr lang="en-MY" smtClean="0"/>
              <a:t>35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79331802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DD13B7-39A0-4ABC-A238-EC193A5E8E82}" type="slidenum">
              <a:rPr lang="en-MY" smtClean="0"/>
              <a:t>36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79331802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DD13B7-39A0-4ABC-A238-EC193A5E8E82}" type="slidenum">
              <a:rPr lang="en-MY" smtClean="0"/>
              <a:t>37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79331802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DD13B7-39A0-4ABC-A238-EC193A5E8E82}" type="slidenum">
              <a:rPr lang="en-MY" smtClean="0"/>
              <a:t>38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79331802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DD13B7-39A0-4ABC-A238-EC193A5E8E82}" type="slidenum">
              <a:rPr lang="en-MY" smtClean="0"/>
              <a:t>39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7933180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DD13B7-39A0-4ABC-A238-EC193A5E8E82}" type="slidenum">
              <a:rPr lang="en-MY" smtClean="0"/>
              <a:t>11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79331802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DD13B7-39A0-4ABC-A238-EC193A5E8E82}" type="slidenum">
              <a:rPr lang="en-MY" smtClean="0"/>
              <a:t>40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79331802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DD13B7-39A0-4ABC-A238-EC193A5E8E82}" type="slidenum">
              <a:rPr lang="en-MY" smtClean="0"/>
              <a:t>41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79331802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DD13B7-39A0-4ABC-A238-EC193A5E8E82}" type="slidenum">
              <a:rPr lang="en-MY" smtClean="0"/>
              <a:t>42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79331802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DD13B7-39A0-4ABC-A238-EC193A5E8E82}" type="slidenum">
              <a:rPr lang="en-MY" smtClean="0"/>
              <a:t>43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79331802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DD13B7-39A0-4ABC-A238-EC193A5E8E82}" type="slidenum">
              <a:rPr lang="en-MY" smtClean="0"/>
              <a:t>44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793318022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DD13B7-39A0-4ABC-A238-EC193A5E8E82}" type="slidenum">
              <a:rPr lang="en-MY" smtClean="0"/>
              <a:t>45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793318022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DD13B7-39A0-4ABC-A238-EC193A5E8E82}" type="slidenum">
              <a:rPr lang="en-MY" smtClean="0"/>
              <a:t>46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793318022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DD13B7-39A0-4ABC-A238-EC193A5E8E82}" type="slidenum">
              <a:rPr lang="en-MY" smtClean="0"/>
              <a:t>47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793318022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DD13B7-39A0-4ABC-A238-EC193A5E8E82}" type="slidenum">
              <a:rPr lang="en-MY" smtClean="0"/>
              <a:t>48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793318022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DD13B7-39A0-4ABC-A238-EC193A5E8E82}" type="slidenum">
              <a:rPr lang="en-MY" smtClean="0"/>
              <a:t>49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7933180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DD13B7-39A0-4ABC-A238-EC193A5E8E82}" type="slidenum">
              <a:rPr lang="en-MY" smtClean="0"/>
              <a:t>12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793318022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DD13B7-39A0-4ABC-A238-EC193A5E8E82}" type="slidenum">
              <a:rPr lang="en-MY" smtClean="0"/>
              <a:t>50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793318022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DD13B7-39A0-4ABC-A238-EC193A5E8E82}" type="slidenum">
              <a:rPr lang="en-MY" smtClean="0"/>
              <a:t>51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793318022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DD13B7-39A0-4ABC-A238-EC193A5E8E82}" type="slidenum">
              <a:rPr lang="en-MY" smtClean="0"/>
              <a:t>52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793318022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DD13B7-39A0-4ABC-A238-EC193A5E8E82}" type="slidenum">
              <a:rPr lang="en-MY" smtClean="0"/>
              <a:t>53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793318022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DD13B7-39A0-4ABC-A238-EC193A5E8E82}" type="slidenum">
              <a:rPr lang="en-MY" smtClean="0"/>
              <a:t>54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793318022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DD13B7-39A0-4ABC-A238-EC193A5E8E82}" type="slidenum">
              <a:rPr lang="en-MY" smtClean="0"/>
              <a:t>55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793318022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DD13B7-39A0-4ABC-A238-EC193A5E8E82}" type="slidenum">
              <a:rPr lang="en-MY" smtClean="0"/>
              <a:t>56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793318022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DD13B7-39A0-4ABC-A238-EC193A5E8E82}" type="slidenum">
              <a:rPr lang="en-MY" smtClean="0"/>
              <a:t>57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793318022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DD13B7-39A0-4ABC-A238-EC193A5E8E82}" type="slidenum">
              <a:rPr lang="en-MY" smtClean="0"/>
              <a:t>58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793318022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DD13B7-39A0-4ABC-A238-EC193A5E8E82}" type="slidenum">
              <a:rPr lang="en-MY" smtClean="0"/>
              <a:t>59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7933180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DD13B7-39A0-4ABC-A238-EC193A5E8E82}" type="slidenum">
              <a:rPr lang="en-MY" smtClean="0"/>
              <a:t>13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793318022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DD13B7-39A0-4ABC-A238-EC193A5E8E82}" type="slidenum">
              <a:rPr lang="en-MY" smtClean="0"/>
              <a:t>60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793318022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DD13B7-39A0-4ABC-A238-EC193A5E8E82}" type="slidenum">
              <a:rPr lang="en-MY" smtClean="0"/>
              <a:t>61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793318022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DD13B7-39A0-4ABC-A238-EC193A5E8E82}" type="slidenum">
              <a:rPr lang="en-MY" smtClean="0"/>
              <a:t>62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793318022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DD13B7-39A0-4ABC-A238-EC193A5E8E82}" type="slidenum">
              <a:rPr lang="en-MY" smtClean="0"/>
              <a:t>63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793318022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DD13B7-39A0-4ABC-A238-EC193A5E8E82}" type="slidenum">
              <a:rPr lang="en-MY" smtClean="0"/>
              <a:t>64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7933180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DD13B7-39A0-4ABC-A238-EC193A5E8E82}" type="slidenum">
              <a:rPr lang="en-MY" smtClean="0"/>
              <a:t>14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7933180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DD13B7-39A0-4ABC-A238-EC193A5E8E82}" type="slidenum">
              <a:rPr lang="en-MY" smtClean="0"/>
              <a:t>15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7933180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DD13B7-39A0-4ABC-A238-EC193A5E8E82}" type="slidenum">
              <a:rPr lang="en-MY" smtClean="0"/>
              <a:t>17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7933180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DD13B7-39A0-4ABC-A238-EC193A5E8E82}" type="slidenum">
              <a:rPr lang="en-MY" smtClean="0"/>
              <a:t>18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7933180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B7F5DCDF-DE26-4E85-9E02-58CE444BC50D}" type="datetime1">
              <a:rPr lang="en-MY" smtClean="0"/>
              <a:t>10/4/2017</a:t>
            </a:fld>
            <a:endParaRPr lang="en-MY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3E1D9EF5-EE74-4482-A870-6F1C6F9BF971}" type="slidenum">
              <a:rPr lang="en-MY" smtClean="0"/>
              <a:t>‹#›</a:t>
            </a:fld>
            <a:endParaRPr lang="en-MY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DBD8C-9D04-42FA-B4E5-9892E4BD3C76}" type="datetime1">
              <a:rPr lang="en-MY" smtClean="0"/>
              <a:t>10/4/2017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D9EF5-EE74-4482-A870-6F1C6F9BF971}" type="slidenum">
              <a:rPr lang="en-MY" smtClean="0"/>
              <a:t>‹#›</a:t>
            </a:fld>
            <a:endParaRPr lang="en-MY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FFF87-D19B-40D9-97D8-A54C830DB76C}" type="datetime1">
              <a:rPr lang="en-MY" smtClean="0"/>
              <a:t>10/4/2017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D9EF5-EE74-4482-A870-6F1C6F9BF971}" type="slidenum">
              <a:rPr lang="en-MY" smtClean="0"/>
              <a:t>‹#›</a:t>
            </a:fld>
            <a:endParaRPr lang="en-MY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DC95F-D84E-47D2-B836-3912010BBEF5}" type="datetime1">
              <a:rPr lang="en-MY" smtClean="0"/>
              <a:t>10/4/2017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D9EF5-EE74-4482-A870-6F1C6F9BF971}" type="slidenum">
              <a:rPr lang="en-MY" smtClean="0"/>
              <a:t>‹#›</a:t>
            </a:fld>
            <a:endParaRPr lang="en-MY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B4FC81D2-F5BF-4632-9493-D146CA048BBD}" type="datetime1">
              <a:rPr lang="en-MY" smtClean="0"/>
              <a:t>10/4/2017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3E1D9EF5-EE74-4482-A870-6F1C6F9BF971}" type="slidenum">
              <a:rPr lang="en-MY" smtClean="0"/>
              <a:t>‹#›</a:t>
            </a:fld>
            <a:endParaRPr lang="en-MY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430F0-BB55-4945-90A6-5D142FEF60CC}" type="datetime1">
              <a:rPr lang="en-MY" smtClean="0"/>
              <a:t>10/4/2017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D9EF5-EE74-4482-A870-6F1C6F9BF971}" type="slidenum">
              <a:rPr lang="en-MY" smtClean="0"/>
              <a:t>‹#›</a:t>
            </a:fld>
            <a:endParaRPr lang="en-MY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B6D41-1D84-450B-90AA-B85104295D55}" type="datetime1">
              <a:rPr lang="en-MY" smtClean="0"/>
              <a:t>10/4/2017</a:t>
            </a:fld>
            <a:endParaRPr lang="en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D9EF5-EE74-4482-A870-6F1C6F9BF971}" type="slidenum">
              <a:rPr lang="en-MY" smtClean="0"/>
              <a:t>‹#›</a:t>
            </a:fld>
            <a:endParaRPr lang="en-MY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5F62A-D8B2-4EB6-89C0-C28CC5F88C76}" type="datetime1">
              <a:rPr lang="en-MY" smtClean="0"/>
              <a:t>10/4/2017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D9EF5-EE74-4482-A870-6F1C6F9BF971}" type="slidenum">
              <a:rPr lang="en-MY" smtClean="0"/>
              <a:t>‹#›</a:t>
            </a:fld>
            <a:endParaRPr lang="en-MY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32990-0621-4720-B13F-FC252135653F}" type="datetime1">
              <a:rPr lang="en-MY" smtClean="0"/>
              <a:t>10/4/2017</a:t>
            </a:fld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D9EF5-EE74-4482-A870-6F1C6F9BF971}" type="slidenum">
              <a:rPr lang="en-MY" smtClean="0"/>
              <a:t>‹#›</a:t>
            </a:fld>
            <a:endParaRPr lang="en-MY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364CF-4284-4D74-A29B-51EC669BBC6C}" type="datetime1">
              <a:rPr lang="en-MY" smtClean="0"/>
              <a:t>10/4/2017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D9EF5-EE74-4482-A870-6F1C6F9BF971}" type="slidenum">
              <a:rPr lang="en-MY" smtClean="0"/>
              <a:t>‹#›</a:t>
            </a:fld>
            <a:endParaRPr lang="en-MY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2BD81-CA3D-4F0B-AC5A-CC5D620C61DB}" type="datetime1">
              <a:rPr lang="en-MY" smtClean="0"/>
              <a:t>10/4/2017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D9EF5-EE74-4482-A870-6F1C6F9BF971}" type="slidenum">
              <a:rPr lang="en-MY" smtClean="0"/>
              <a:t>‹#›</a:t>
            </a:fld>
            <a:endParaRPr lang="en-MY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9B141064-8294-4154-A8F2-B82C3003189E}" type="datetime1">
              <a:rPr lang="en-MY" smtClean="0"/>
              <a:t>10/4/2017</a:t>
            </a:fld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E1D9EF5-EE74-4482-A870-6F1C6F9BF971}" type="slidenum">
              <a:rPr lang="en-MY" smtClean="0"/>
              <a:t>‹#›</a:t>
            </a:fld>
            <a:endParaRPr lang="en-MY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3886200"/>
            <a:ext cx="7086600" cy="990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PENEKANAN AKAUNTABILTI DALAM PENGURUSAN KEWANGAN  (2)</a:t>
            </a:r>
            <a:endParaRPr lang="en-MY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pPr algn="ctr"/>
            <a:r>
              <a:rPr lang="en-US" dirty="0"/>
              <a:t> NOR APZAH BINTI MD ALI</a:t>
            </a:r>
          </a:p>
          <a:p>
            <a:pPr algn="ctr"/>
            <a:r>
              <a:rPr lang="en-US" smtClean="0"/>
              <a:t>     (KETUA PENOLONG </a:t>
            </a:r>
            <a:r>
              <a:rPr lang="en-US" smtClean="0"/>
              <a:t>PENGARAH </a:t>
            </a:r>
            <a:r>
              <a:rPr lang="en-US" smtClean="0"/>
              <a:t>WA48)</a:t>
            </a:r>
            <a:endParaRPr lang="en-MY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B6697-0487-4F2F-B136-03AC7E108504}" type="slidenum">
              <a:rPr lang="en-MY" smtClean="0"/>
              <a:t>1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142137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4.  PENGURUSAN PERUNTUKAN &amp; PERBELANJAAN</a:t>
            </a: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 startAt="5"/>
            </a:pPr>
            <a:r>
              <a:rPr lang="en-US" dirty="0" smtClean="0"/>
              <a:t>PENYENGARAAN DAFTAR BIL</a:t>
            </a:r>
            <a:endParaRPr lang="en-MY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2057400"/>
            <a:ext cx="8229600" cy="4068763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ms-MY" b="1" dirty="0" smtClean="0">
              <a:latin typeface="Estrangelo Edessa" pitchFamily="66" charset="0"/>
              <a:cs typeface="Estrangelo Edessa" pitchFamily="66" charset="0"/>
            </a:endParaRPr>
          </a:p>
          <a:p>
            <a:pPr marL="514350" indent="-514350">
              <a:buFont typeface="Wingdings 3"/>
              <a:buAutoNum type="alphaLcParenR"/>
            </a:pPr>
            <a:endParaRPr lang="ms-MY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strangelo Edessa" pitchFamily="66" charset="0"/>
              <a:cs typeface="Estrangelo Edessa" pitchFamily="66" charset="0"/>
            </a:endParaRPr>
          </a:p>
          <a:p>
            <a:r>
              <a:rPr lang="ms-MY" dirty="0" smtClean="0">
                <a:latin typeface="Estrangelo Edessa" pitchFamily="66" charset="0"/>
                <a:cs typeface="Estrangelo Edessa" pitchFamily="66" charset="0"/>
              </a:rPr>
              <a:t>Daftar Bil hendaklah merekodkan catatan seperti:</a:t>
            </a:r>
          </a:p>
          <a:p>
            <a:r>
              <a:rPr lang="ms-MY" dirty="0" smtClean="0">
                <a:latin typeface="Estrangelo Edessa" pitchFamily="66" charset="0"/>
                <a:cs typeface="Estrangelo Edessa" pitchFamily="66" charset="0"/>
              </a:rPr>
              <a:t>Tarikh Bil diterima;</a:t>
            </a:r>
          </a:p>
          <a:p>
            <a:r>
              <a:rPr lang="ms-MY" dirty="0" smtClean="0">
                <a:latin typeface="Estrangelo Edessa" pitchFamily="66" charset="0"/>
                <a:cs typeface="Estrangelo Edessa" pitchFamily="66" charset="0"/>
              </a:rPr>
              <a:t>Amaun atau jumlah;</a:t>
            </a:r>
          </a:p>
          <a:p>
            <a:r>
              <a:rPr lang="ms-MY" dirty="0" smtClean="0">
                <a:latin typeface="Estrangelo Edessa" pitchFamily="66" charset="0"/>
                <a:cs typeface="Estrangelo Edessa" pitchFamily="66" charset="0"/>
              </a:rPr>
              <a:t>Tarikh diperakukan;</a:t>
            </a:r>
          </a:p>
          <a:p>
            <a:r>
              <a:rPr lang="ms-MY" dirty="0" smtClean="0">
                <a:latin typeface="Estrangelo Edessa" pitchFamily="66" charset="0"/>
                <a:cs typeface="Estrangelo Edessa" pitchFamily="66" charset="0"/>
              </a:rPr>
              <a:t>Tarikh dikemukakan ke Bahagian Kewangan;</a:t>
            </a:r>
          </a:p>
          <a:p>
            <a:r>
              <a:rPr lang="ms-MY" dirty="0" smtClean="0">
                <a:latin typeface="Estrangelo Edessa" pitchFamily="66" charset="0"/>
                <a:cs typeface="Estrangelo Edessa" pitchFamily="66" charset="0"/>
              </a:rPr>
              <a:t>Tarikh baucar disediakan;</a:t>
            </a:r>
          </a:p>
          <a:p>
            <a:r>
              <a:rPr lang="ms-MY" dirty="0" smtClean="0">
                <a:latin typeface="Estrangelo Edessa" pitchFamily="66" charset="0"/>
                <a:cs typeface="Estrangelo Edessa" pitchFamily="66" charset="0"/>
              </a:rPr>
              <a:t>Tarikh baucar dihantar ke pejabat pembayar; dan</a:t>
            </a:r>
          </a:p>
          <a:p>
            <a:r>
              <a:rPr lang="ms-MY" dirty="0" smtClean="0">
                <a:latin typeface="Estrangelo Edessa" pitchFamily="66" charset="0"/>
                <a:cs typeface="Estrangelo Edessa" pitchFamily="66" charset="0"/>
              </a:rPr>
              <a:t>Tarikh cek diterima.</a:t>
            </a:r>
            <a:endParaRPr lang="ms-MY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D9EF5-EE74-4482-A870-6F1C6F9BF971}" type="slidenum">
              <a:rPr lang="en-MY" smtClean="0"/>
              <a:t>10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449478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4.  PENGURUSAN PERUNTUKAN &amp; PERBELANJAAN</a:t>
            </a: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 startAt="6"/>
            </a:pPr>
            <a:r>
              <a:rPr lang="en-US" dirty="0" smtClean="0"/>
              <a:t>BAYARAN MELALUI PEMFAKTORAN</a:t>
            </a:r>
            <a:endParaRPr lang="en-MY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/>
              <a:buNone/>
            </a:pPr>
            <a:endParaRPr lang="ms-MY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strangelo Edessa" pitchFamily="66" charset="0"/>
              <a:cs typeface="Estrangelo Edessa" pitchFamily="66" charset="0"/>
            </a:endParaRPr>
          </a:p>
          <a:p>
            <a:r>
              <a:rPr lang="ms-MY" dirty="0" smtClean="0">
                <a:latin typeface="Estrangelo Edessa" pitchFamily="66" charset="0"/>
                <a:cs typeface="Estrangelo Edessa" pitchFamily="66" charset="0"/>
              </a:rPr>
              <a:t>Sesuai dilaksanakan di awal kontrak</a:t>
            </a:r>
          </a:p>
          <a:p>
            <a:endParaRPr lang="ms-MY" dirty="0" smtClean="0">
              <a:latin typeface="Estrangelo Edessa" pitchFamily="66" charset="0"/>
              <a:cs typeface="Estrangelo Edessa" pitchFamily="66" charset="0"/>
            </a:endParaRPr>
          </a:p>
          <a:p>
            <a:r>
              <a:rPr lang="ms-MY" dirty="0" smtClean="0">
                <a:latin typeface="Estrangelo Edessa" pitchFamily="66" charset="0"/>
                <a:cs typeface="Estrangelo Edessa" pitchFamily="66" charset="0"/>
              </a:rPr>
              <a:t>Kontraktor/pembekal perlu membuat perjanjian dengan syarikat pemfaktoran;</a:t>
            </a:r>
          </a:p>
          <a:p>
            <a:endParaRPr lang="ms-MY" dirty="0" smtClean="0">
              <a:latin typeface="Estrangelo Edessa" pitchFamily="66" charset="0"/>
              <a:cs typeface="Estrangelo Edessa" pitchFamily="66" charset="0"/>
            </a:endParaRPr>
          </a:p>
          <a:p>
            <a:r>
              <a:rPr lang="ms-MY" dirty="0" smtClean="0">
                <a:latin typeface="Estrangelo Edessa" pitchFamily="66" charset="0"/>
                <a:cs typeface="Estrangelo Edessa" pitchFamily="66" charset="0"/>
              </a:rPr>
              <a:t>Kontraktor/pembekal berminat hendaklah mengemukakan satu salinan surat perjanjian dengan syarikat pemfaktoran kepada jabatan</a:t>
            </a:r>
          </a:p>
          <a:p>
            <a:endParaRPr lang="ms-MY" dirty="0" smtClean="0">
              <a:latin typeface="Estrangelo Edessa" pitchFamily="66" charset="0"/>
              <a:cs typeface="Estrangelo Edessa" pitchFamily="66" charset="0"/>
            </a:endParaRPr>
          </a:p>
          <a:p>
            <a:r>
              <a:rPr lang="ms-MY" dirty="0" smtClean="0">
                <a:latin typeface="Estrangelo Edessa" pitchFamily="66" charset="0"/>
                <a:cs typeface="Estrangelo Edessa" pitchFamily="66" charset="0"/>
              </a:rPr>
              <a:t>Bayaran akan dibuat kepada syarikat pemfaktoran apabila kontraktor mengemukakan bilnya</a:t>
            </a:r>
            <a:endParaRPr lang="ms-MY" dirty="0"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D9EF5-EE74-4482-A870-6F1C6F9BF971}" type="slidenum">
              <a:rPr lang="en-MY" smtClean="0"/>
              <a:t>11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712724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4.  PENGURUSAN PERUNTUKAN &amp; PERBELANJAAN</a:t>
            </a: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 startAt="7"/>
            </a:pPr>
            <a:r>
              <a:rPr lang="en-US" dirty="0" smtClean="0"/>
              <a:t>BAYARAN PUKAL</a:t>
            </a:r>
            <a:endParaRPr lang="en-MY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1600200"/>
            <a:ext cx="8229600" cy="470912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Wingdings 3"/>
              <a:buNone/>
            </a:pPr>
            <a:endParaRPr lang="ms-MY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strangelo Edessa" pitchFamily="66" charset="0"/>
              <a:cs typeface="Estrangelo Edessa" pitchFamily="66" charset="0"/>
            </a:endParaRPr>
          </a:p>
          <a:p>
            <a:r>
              <a:rPr lang="ms-MY" dirty="0" smtClean="0">
                <a:latin typeface="Estrangelo Edessa" pitchFamily="66" charset="0"/>
                <a:cs typeface="Estrangelo Edessa" pitchFamily="66" charset="0"/>
              </a:rPr>
              <a:t>SYARIKAT KEMUKAKAN BIL KEPADA JAN</a:t>
            </a:r>
          </a:p>
          <a:p>
            <a:pPr marL="114300" indent="0">
              <a:buFont typeface="Wingdings 3"/>
              <a:buNone/>
            </a:pPr>
            <a:endParaRPr lang="ms-MY" dirty="0" smtClean="0">
              <a:latin typeface="Estrangelo Edessa" pitchFamily="66" charset="0"/>
              <a:cs typeface="Estrangelo Edessa" pitchFamily="66" charset="0"/>
            </a:endParaRPr>
          </a:p>
          <a:p>
            <a:r>
              <a:rPr lang="ms-MY" dirty="0" smtClean="0">
                <a:latin typeface="Estrangelo Edessa" pitchFamily="66" charset="0"/>
                <a:cs typeface="Estrangelo Edessa" pitchFamily="66" charset="0"/>
              </a:rPr>
              <a:t>JAN MEMBUAT BAYARAN TERUS KEPADA SYARIKAT</a:t>
            </a:r>
          </a:p>
          <a:p>
            <a:pPr marL="114300" indent="0">
              <a:buFont typeface="Wingdings 3"/>
              <a:buNone/>
            </a:pPr>
            <a:endParaRPr lang="ms-MY" dirty="0" smtClean="0">
              <a:latin typeface="Estrangelo Edessa" pitchFamily="66" charset="0"/>
              <a:cs typeface="Estrangelo Edessa" pitchFamily="66" charset="0"/>
            </a:endParaRPr>
          </a:p>
          <a:p>
            <a:r>
              <a:rPr lang="ms-MY" dirty="0" smtClean="0">
                <a:latin typeface="Estrangelo Edessa" pitchFamily="66" charset="0"/>
                <a:cs typeface="Estrangelo Edessa" pitchFamily="66" charset="0"/>
              </a:rPr>
              <a:t>JAN HANTAR LAPORAN KE JABATAN</a:t>
            </a:r>
          </a:p>
          <a:p>
            <a:endParaRPr lang="ms-MY" dirty="0" smtClean="0">
              <a:latin typeface="Estrangelo Edessa" pitchFamily="66" charset="0"/>
              <a:cs typeface="Estrangelo Edessa" pitchFamily="66" charset="0"/>
            </a:endParaRPr>
          </a:p>
          <a:p>
            <a:r>
              <a:rPr lang="ms-MY" dirty="0" smtClean="0">
                <a:latin typeface="Estrangelo Edessa" pitchFamily="66" charset="0"/>
                <a:cs typeface="Estrangelo Edessa" pitchFamily="66" charset="0"/>
              </a:rPr>
              <a:t>JABATAN DEBIT PERUNTUKAN</a:t>
            </a:r>
          </a:p>
          <a:p>
            <a:pPr marL="0" indent="0">
              <a:buFont typeface="Wingdings 3"/>
              <a:buNone/>
            </a:pPr>
            <a:endParaRPr lang="ms-MY" dirty="0" smtClean="0">
              <a:latin typeface="Estrangelo Edessa" pitchFamily="66" charset="0"/>
              <a:cs typeface="Estrangelo Edessa" pitchFamily="66" charset="0"/>
            </a:endParaRPr>
          </a:p>
          <a:p>
            <a:r>
              <a:rPr lang="en-US" dirty="0" smtClean="0">
                <a:latin typeface="Estrangelo Edessa" pitchFamily="66" charset="0"/>
                <a:cs typeface="Estrangelo Edessa" pitchFamily="66" charset="0"/>
              </a:rPr>
              <a:t>JABATAN MEMASTIKAN BIL DIHANTAR DAN BAYARAN DIBUAT SECARA SEMPURNA</a:t>
            </a:r>
            <a:endParaRPr lang="ms-MY" dirty="0"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D9EF5-EE74-4482-A870-6F1C6F9BF971}" type="slidenum">
              <a:rPr lang="en-MY" smtClean="0"/>
              <a:t>12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146019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4.  PENGURUSAN PERUNTUKAN &amp; PERBELANJAAN</a:t>
            </a: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 startAt="8"/>
            </a:pPr>
            <a:r>
              <a:rPr lang="en-US" dirty="0" smtClean="0"/>
              <a:t>BAYARAN AKAUN KENA BAYAR (AP 58A)</a:t>
            </a:r>
            <a:endParaRPr lang="en-MY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752600"/>
            <a:ext cx="8229600" cy="5472608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ms-MY" sz="2400" dirty="0" smtClean="0">
                <a:latin typeface="Estrangelo Edessa" pitchFamily="66" charset="0"/>
                <a:cs typeface="Estrangelo Edessa" pitchFamily="66" charset="0"/>
              </a:rPr>
              <a:t>Tuntutan/Bil yang dikemukakan lewat, iaitu selepas 31 Disember, masih boleh dibayar seolah-olah dari peruntukan tahun semasa sekiranya:</a:t>
            </a:r>
          </a:p>
          <a:p>
            <a:pPr marL="114300" indent="0">
              <a:buFont typeface="Wingdings 3"/>
              <a:buNone/>
            </a:pPr>
            <a:r>
              <a:rPr lang="ms-MY" sz="2400" i="1" dirty="0" smtClean="0">
                <a:latin typeface="Estrangelo Edessa" pitchFamily="66" charset="0"/>
                <a:cs typeface="Estrangelo Edessa" pitchFamily="66" charset="0"/>
              </a:rPr>
              <a:t>i) Barang/perkhidmatan/kerja telah  disempurnakan sebelum atau pada 31 Disember tahun berkenaan;</a:t>
            </a:r>
          </a:p>
          <a:p>
            <a:pPr marL="114300" indent="0">
              <a:buFont typeface="Wingdings 3"/>
              <a:buNone/>
            </a:pPr>
            <a:r>
              <a:rPr lang="ms-MY" sz="2400" i="1" dirty="0" smtClean="0">
                <a:latin typeface="Estrangelo Edessa" pitchFamily="66" charset="0"/>
                <a:cs typeface="Estrangelo Edessa" pitchFamily="66" charset="0"/>
              </a:rPr>
              <a:t>ii) Baucer sempat dikemukakan untuk bayaran dalam bulan Januari selepas tahun berkenaan. (A.P 56A)</a:t>
            </a:r>
          </a:p>
          <a:p>
            <a:endParaRPr lang="ms-MY" sz="2400" dirty="0" smtClean="0">
              <a:latin typeface="Estrangelo Edessa" pitchFamily="66" charset="0"/>
              <a:cs typeface="Estrangelo Edessa" pitchFamily="66" charset="0"/>
            </a:endParaRPr>
          </a:p>
          <a:p>
            <a:r>
              <a:rPr lang="ms-MY" sz="2400" dirty="0" smtClean="0">
                <a:latin typeface="Estrangelo Edessa" pitchFamily="66" charset="0"/>
                <a:cs typeface="Estrangelo Edessa" pitchFamily="66" charset="0"/>
              </a:rPr>
              <a:t>Sebarang pembayaran yang dibuat selepas tutupnya akau kena bayar, hendaklah dibuat melalui arahan perbendaharaan. (A.P 58A)</a:t>
            </a:r>
            <a:endParaRPr lang="ms-MY" dirty="0"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D9EF5-EE74-4482-A870-6F1C6F9BF971}" type="slidenum">
              <a:rPr lang="en-MY" smtClean="0"/>
              <a:t>13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093232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4.  PENGURUSAN PERUNTUKAN &amp; PERBELANJAAN</a:t>
            </a: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143000"/>
            <a:ext cx="8229600" cy="4937760"/>
          </a:xfrm>
        </p:spPr>
        <p:txBody>
          <a:bodyPr/>
          <a:lstStyle/>
          <a:p>
            <a:pPr marL="514350" indent="-514350">
              <a:buFont typeface="+mj-lt"/>
              <a:buAutoNum type="alphaUcPeriod" startAt="9"/>
            </a:pPr>
            <a:r>
              <a:rPr lang="en-US" dirty="0" smtClean="0"/>
              <a:t>PERBELANJAAN DARURAT</a:t>
            </a:r>
            <a:endParaRPr lang="en-MY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1752600"/>
            <a:ext cx="8229600" cy="4572000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ms-MY" sz="2400" dirty="0" smtClean="0">
                <a:latin typeface="Estrangelo Edessa" pitchFamily="66" charset="0"/>
                <a:cs typeface="Estrangelo Edessa" pitchFamily="66" charset="0"/>
              </a:rPr>
              <a:t>Perbelanjaan yang perlu dilakukan dengan segera dan masa tidak mengizinkan bagi mendapat kebenaran cara biasa;</a:t>
            </a:r>
          </a:p>
          <a:p>
            <a:r>
              <a:rPr lang="ms-MY" sz="2400" dirty="0" smtClean="0">
                <a:latin typeface="Estrangelo Edessa" pitchFamily="66" charset="0"/>
                <a:cs typeface="Estrangelo Edessa" pitchFamily="66" charset="0"/>
              </a:rPr>
              <a:t>Melapor kepada Perbendaharaan/Pegawai Kewangan Negeri dengan huraian sebab-sebab menyimpang dari cara biasa.</a:t>
            </a:r>
          </a:p>
          <a:p>
            <a:r>
              <a:rPr lang="ms-MY" sz="2400" dirty="0" smtClean="0">
                <a:latin typeface="Estrangelo Edessa" pitchFamily="66" charset="0"/>
                <a:cs typeface="Estrangelo Edessa" pitchFamily="66" charset="0"/>
              </a:rPr>
              <a:t>Bayaran dibuat melalui pendahuluan diri atas nama pegawai.</a:t>
            </a:r>
          </a:p>
          <a:p>
            <a:r>
              <a:rPr lang="ms-MY" sz="2400" dirty="0" smtClean="0">
                <a:latin typeface="Estrangelo Edessa" pitchFamily="66" charset="0"/>
                <a:cs typeface="Estrangelo Edessa" pitchFamily="66" charset="0"/>
              </a:rPr>
              <a:t>Peruntukan sebenarnya akan diperolehi melalui anggaran tambahan.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D9EF5-EE74-4482-A870-6F1C6F9BF971}" type="slidenum">
              <a:rPr lang="en-MY" smtClean="0"/>
              <a:t>14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688791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4.  PENGURUSAN PERUNTUKAN &amp; PERBELANJAAN</a:t>
            </a: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143000"/>
            <a:ext cx="8229600" cy="4937760"/>
          </a:xfrm>
        </p:spPr>
        <p:txBody>
          <a:bodyPr/>
          <a:lstStyle/>
          <a:p>
            <a:pPr marL="514350" indent="-514350">
              <a:buFont typeface="+mj-lt"/>
              <a:buAutoNum type="alphaUcPeriod" startAt="10"/>
            </a:pPr>
            <a:r>
              <a:rPr lang="en-US" dirty="0" smtClean="0"/>
              <a:t>BAYARAN BAGI BEKALAN SUCI HATI  (AP 59)</a:t>
            </a:r>
            <a:endParaRPr lang="en-MY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67544" y="1772817"/>
            <a:ext cx="8229600" cy="4032448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/>
              <a:buNone/>
            </a:pPr>
            <a:endParaRPr lang="ms-MY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strangelo Edessa" pitchFamily="66" charset="0"/>
              <a:cs typeface="Estrangelo Edessa" pitchFamily="66" charset="0"/>
            </a:endParaRPr>
          </a:p>
          <a:p>
            <a:r>
              <a:rPr lang="ms-MY" dirty="0" smtClean="0">
                <a:latin typeface="Estrangelo Edessa" pitchFamily="66" charset="0"/>
                <a:cs typeface="Estrangelo Edessa" pitchFamily="66" charset="0"/>
              </a:rPr>
              <a:t>Dapatkan pendahuluan diri dari KWPD;</a:t>
            </a:r>
          </a:p>
          <a:p>
            <a:pPr marL="114300" indent="0">
              <a:buFont typeface="Wingdings 3"/>
              <a:buNone/>
            </a:pPr>
            <a:endParaRPr lang="ms-MY" dirty="0" smtClean="0">
              <a:latin typeface="Estrangelo Edessa" pitchFamily="66" charset="0"/>
              <a:cs typeface="Estrangelo Edessa" pitchFamily="66" charset="0"/>
            </a:endParaRPr>
          </a:p>
          <a:p>
            <a:r>
              <a:rPr lang="ms-MY" dirty="0" smtClean="0">
                <a:latin typeface="Estrangelo Edessa" pitchFamily="66" charset="0"/>
                <a:cs typeface="Estrangelo Edessa" pitchFamily="66" charset="0"/>
              </a:rPr>
              <a:t>Bayar pihak berkenaan;</a:t>
            </a:r>
          </a:p>
          <a:p>
            <a:pPr marL="114300" indent="0">
              <a:buFont typeface="Wingdings 3"/>
              <a:buNone/>
            </a:pPr>
            <a:endParaRPr lang="ms-MY" dirty="0" smtClean="0">
              <a:latin typeface="Estrangelo Edessa" pitchFamily="66" charset="0"/>
              <a:cs typeface="Estrangelo Edessa" pitchFamily="66" charset="0"/>
            </a:endParaRPr>
          </a:p>
          <a:p>
            <a:r>
              <a:rPr lang="ms-MY" dirty="0" smtClean="0">
                <a:latin typeface="Estrangelo Edessa" pitchFamily="66" charset="0"/>
                <a:cs typeface="Estrangelo Edessa" pitchFamily="66" charset="0"/>
              </a:rPr>
              <a:t>Pohon kelulusan perbendaharaan untuk dipertanggungkan ke vot;</a:t>
            </a:r>
          </a:p>
          <a:p>
            <a:pPr marL="114300" indent="0">
              <a:buFont typeface="Wingdings 3"/>
              <a:buNone/>
            </a:pPr>
            <a:endParaRPr lang="ms-MY" dirty="0" smtClean="0">
              <a:latin typeface="Estrangelo Edessa" pitchFamily="66" charset="0"/>
              <a:cs typeface="Estrangelo Edessa" pitchFamily="66" charset="0"/>
            </a:endParaRPr>
          </a:p>
          <a:p>
            <a:r>
              <a:rPr lang="ms-MY" dirty="0" smtClean="0">
                <a:latin typeface="Estrangelo Edessa" pitchFamily="66" charset="0"/>
                <a:cs typeface="Estrangelo Edessa" pitchFamily="66" charset="0"/>
              </a:rPr>
              <a:t>Jika tidak diluluskan?... Bayar menggunakan wang sendiri.</a:t>
            </a:r>
          </a:p>
          <a:p>
            <a:endParaRPr lang="ms-MY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D9EF5-EE74-4482-A870-6F1C6F9BF971}" type="slidenum">
              <a:rPr lang="en-MY" smtClean="0"/>
              <a:t>15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088464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3886200"/>
            <a:ext cx="70866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5.  PENGURUSAN PERAKAUNAN</a:t>
            </a:r>
            <a:endParaRPr lang="en-MY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BIDANG-BIDANG UTAMA PENGURUSAN KEWANGAN</a:t>
            </a:r>
            <a:endParaRPr lang="en-MY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B6697-0487-4F2F-B136-03AC7E108504}" type="slidenum">
              <a:rPr lang="en-MY" smtClean="0"/>
              <a:t>16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380586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5</a:t>
            </a:r>
            <a:r>
              <a:rPr lang="en-US" dirty="0" smtClean="0"/>
              <a:t>.  PENGURUSAN PERAKAUNAN</a:t>
            </a: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143000"/>
            <a:ext cx="8229600" cy="4937760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BUKU TUNAI</a:t>
            </a:r>
            <a:endParaRPr lang="en-MY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609600" y="2104256"/>
            <a:ext cx="7924800" cy="3629000"/>
          </a:xfrm>
          <a:prstGeom prst="rect">
            <a:avLst/>
          </a:prstGeom>
        </p:spPr>
        <p:txBody>
          <a:bodyPr vert="horz">
            <a:normAutofit fontScale="85000" lnSpcReduction="2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ms-MY" smtClean="0">
                <a:latin typeface="Estrangelo Edessa" pitchFamily="66" charset="0"/>
                <a:cs typeface="Estrangelo Edessa" pitchFamily="66" charset="0"/>
              </a:rPr>
              <a:t>REKOD YANG DISELENGGARAKAN UNTUK MENCATAT SEGALA URUSNIAGA TERIMAAN DI JABATAN.</a:t>
            </a:r>
          </a:p>
          <a:p>
            <a:pPr marL="114300" indent="0">
              <a:buFont typeface="Wingdings 3"/>
              <a:buNone/>
            </a:pPr>
            <a:endParaRPr lang="ms-MY" smtClean="0">
              <a:latin typeface="Estrangelo Edessa" pitchFamily="66" charset="0"/>
              <a:cs typeface="Estrangelo Edessa" pitchFamily="66" charset="0"/>
            </a:endParaRPr>
          </a:p>
          <a:p>
            <a:r>
              <a:rPr lang="ms-MY" smtClean="0">
                <a:latin typeface="Estrangelo Edessa" pitchFamily="66" charset="0"/>
                <a:cs typeface="Estrangelo Edessa" pitchFamily="66" charset="0"/>
              </a:rPr>
              <a:t>CATATAN RESIT YANG DIKELUARKAN SECARA TERPERINCI SATU PERSATU.</a:t>
            </a:r>
          </a:p>
          <a:p>
            <a:pPr marL="114300" indent="0">
              <a:buFont typeface="Wingdings 3"/>
              <a:buNone/>
            </a:pPr>
            <a:endParaRPr lang="ms-MY" smtClean="0">
              <a:latin typeface="Estrangelo Edessa" pitchFamily="66" charset="0"/>
              <a:cs typeface="Estrangelo Edessa" pitchFamily="66" charset="0"/>
            </a:endParaRPr>
          </a:p>
          <a:p>
            <a:r>
              <a:rPr lang="ms-MY" smtClean="0">
                <a:latin typeface="Estrangelo Edessa" pitchFamily="66" charset="0"/>
                <a:cs typeface="Estrangelo Edessa" pitchFamily="66" charset="0"/>
              </a:rPr>
              <a:t>HANYA PEGAWAI YANG DIBERIKUASA SAHAJA DIBENARKAN MEMBUAT PEREKODAN/AKSES SISTEM.</a:t>
            </a:r>
          </a:p>
          <a:p>
            <a:pPr marL="114300" indent="0">
              <a:buFont typeface="Wingdings 3"/>
              <a:buNone/>
            </a:pPr>
            <a:endParaRPr lang="ms-MY" smtClean="0">
              <a:latin typeface="Estrangelo Edessa" pitchFamily="66" charset="0"/>
              <a:cs typeface="Estrangelo Edessa" pitchFamily="66" charset="0"/>
            </a:endParaRPr>
          </a:p>
          <a:p>
            <a:r>
              <a:rPr lang="ms-MY" smtClean="0">
                <a:latin typeface="Estrangelo Edessa" pitchFamily="66" charset="0"/>
                <a:cs typeface="Estrangelo Edessa" pitchFamily="66" charset="0"/>
              </a:rPr>
              <a:t>BUKU DIIMBANG SETIAP HARI SEBELUM PUNGUTAN DIMASUKKAN KE DALAM BANK</a:t>
            </a:r>
            <a:r>
              <a:rPr lang="ms-MY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.</a:t>
            </a:r>
            <a:endParaRPr lang="ms-MY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D9EF5-EE74-4482-A870-6F1C6F9BF971}" type="slidenum">
              <a:rPr lang="en-MY" smtClean="0"/>
              <a:t>17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08712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5</a:t>
            </a:r>
            <a:r>
              <a:rPr lang="en-US" dirty="0" smtClean="0"/>
              <a:t>.  PENGURUSAN PERAKAUNAN</a:t>
            </a: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143000"/>
            <a:ext cx="8229600" cy="4937760"/>
          </a:xfrm>
        </p:spPr>
        <p:txBody>
          <a:bodyPr/>
          <a:lstStyle/>
          <a:p>
            <a:pPr marL="514350" indent="-514350">
              <a:buFont typeface="+mj-lt"/>
              <a:buAutoNum type="alphaUcPeriod" startAt="2"/>
            </a:pPr>
            <a:r>
              <a:rPr lang="en-US" dirty="0" smtClean="0"/>
              <a:t>PENYATA PENYESUAIAN HASIL</a:t>
            </a:r>
            <a:endParaRPr lang="en-MY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09600" y="2073424"/>
            <a:ext cx="7924800" cy="3412976"/>
          </a:xfrm>
          <a:prstGeom prst="rect">
            <a:avLst/>
          </a:prstGeom>
        </p:spPr>
        <p:txBody>
          <a:bodyPr vert="horz">
            <a:normAutofit fontScale="85000" lnSpcReduction="2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ms-MY" dirty="0" smtClean="0">
                <a:latin typeface="Estrangelo Edessa" pitchFamily="66" charset="0"/>
                <a:cs typeface="Estrangelo Edessa" pitchFamily="66" charset="0"/>
              </a:rPr>
              <a:t>PENYATA YANG DISEDIAKAN OLEH PTJ BAGI TUJUAN </a:t>
            </a:r>
            <a:r>
              <a:rPr lang="ms-MY" i="1" dirty="0" smtClean="0">
                <a:latin typeface="Estrangelo Edessa" pitchFamily="66" charset="0"/>
                <a:cs typeface="Estrangelo Edessa" pitchFamily="66" charset="0"/>
              </a:rPr>
              <a:t>CROSS CHECK </a:t>
            </a:r>
            <a:r>
              <a:rPr lang="ms-MY" dirty="0" smtClean="0">
                <a:latin typeface="Estrangelo Edessa" pitchFamily="66" charset="0"/>
                <a:cs typeface="Estrangelo Edessa" pitchFamily="66" charset="0"/>
              </a:rPr>
              <a:t>DIANTARA JABATAN DAN PEJABAT PERAKAUNAN/JANM.</a:t>
            </a:r>
          </a:p>
          <a:p>
            <a:pPr marL="114300" indent="0">
              <a:buFont typeface="Wingdings 3"/>
              <a:buNone/>
            </a:pPr>
            <a:endParaRPr lang="ms-MY" dirty="0" smtClean="0">
              <a:latin typeface="Estrangelo Edessa" pitchFamily="66" charset="0"/>
              <a:cs typeface="Estrangelo Edessa" pitchFamily="66" charset="0"/>
            </a:endParaRPr>
          </a:p>
          <a:p>
            <a:r>
              <a:rPr lang="ms-MY" dirty="0" smtClean="0">
                <a:latin typeface="Estrangelo Edessa" pitchFamily="66" charset="0"/>
                <a:cs typeface="Estrangelo Edessa" pitchFamily="66" charset="0"/>
              </a:rPr>
              <a:t>PERLU DIHANTAR DALAM TEMPOH DITETAPKAN IAITU 14 HARI SELEPAS PENERIMAAN LAPORAN TERPERINCI.</a:t>
            </a:r>
          </a:p>
          <a:p>
            <a:pPr marL="114300" indent="0">
              <a:buFont typeface="Wingdings 3"/>
              <a:buNone/>
            </a:pPr>
            <a:endParaRPr lang="ms-MY" dirty="0" smtClean="0">
              <a:latin typeface="Estrangelo Edessa" pitchFamily="66" charset="0"/>
              <a:cs typeface="Estrangelo Edessa" pitchFamily="66" charset="0"/>
            </a:endParaRPr>
          </a:p>
          <a:p>
            <a:r>
              <a:rPr lang="ms-MY" dirty="0" smtClean="0">
                <a:latin typeface="Estrangelo Edessa" pitchFamily="66" charset="0"/>
                <a:cs typeface="Estrangelo Edessa" pitchFamily="66" charset="0"/>
              </a:rPr>
              <a:t>MERUPAKAN SATU MEKANISME KAWALAN BAGI MEMASTIKAN WANG PUNGUTAN JABATAN TELAH DIAKAUNKAN KE DALAM AKAUN KERAJAAN DENGAN TEPAT DAN BENAR. </a:t>
            </a:r>
          </a:p>
          <a:p>
            <a:endParaRPr lang="ms-MY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D9EF5-EE74-4482-A870-6F1C6F9BF971}" type="slidenum">
              <a:rPr lang="en-MY" smtClean="0"/>
              <a:t>18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049680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5</a:t>
            </a:r>
            <a:r>
              <a:rPr lang="en-US" dirty="0" smtClean="0"/>
              <a:t>.  PENGURUSAN PERAKAUNAN</a:t>
            </a: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143000"/>
            <a:ext cx="8229600" cy="4937760"/>
          </a:xfrm>
        </p:spPr>
        <p:txBody>
          <a:bodyPr/>
          <a:lstStyle/>
          <a:p>
            <a:pPr marL="514350" indent="-514350">
              <a:buFont typeface="+mj-lt"/>
              <a:buAutoNum type="alphaUcPeriod" startAt="3"/>
            </a:pPr>
            <a:r>
              <a:rPr lang="en-US" dirty="0" smtClean="0"/>
              <a:t>KAWALAN BUKU VOT e/SPKB</a:t>
            </a:r>
            <a:endParaRPr lang="en-MY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609600" y="1992288"/>
            <a:ext cx="7924800" cy="4332312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latin typeface="Estrangelo Edessa" pitchFamily="66" charset="0"/>
                <a:cs typeface="Estrangelo Edessa" pitchFamily="66" charset="0"/>
              </a:rPr>
              <a:t>REKOD YANG DISELENGGARAKAN UNTUK </a:t>
            </a:r>
            <a:r>
              <a:rPr lang="en-US" u="sng" dirty="0" smtClean="0">
                <a:solidFill>
                  <a:schemeClr val="tx2"/>
                </a:solidFill>
                <a:latin typeface="Estrangelo Edessa" pitchFamily="66" charset="0"/>
                <a:cs typeface="Estrangelo Edessa" pitchFamily="66" charset="0"/>
              </a:rPr>
              <a:t>MENCATAT SEGALA URUSNIAGA </a:t>
            </a:r>
            <a:r>
              <a:rPr lang="en-US" dirty="0" smtClean="0">
                <a:latin typeface="Estrangelo Edessa" pitchFamily="66" charset="0"/>
                <a:cs typeface="Estrangelo Edessa" pitchFamily="66" charset="0"/>
              </a:rPr>
              <a:t>YANG BERKAITAN BAGI SESUATU MAKSUD PERBELANJAAN</a:t>
            </a:r>
          </a:p>
          <a:p>
            <a:endParaRPr lang="ms-MY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strangelo Edessa" pitchFamily="66" charset="0"/>
              <a:cs typeface="Estrangelo Edessa" pitchFamily="66" charset="0"/>
            </a:endParaRPr>
          </a:p>
          <a:p>
            <a:r>
              <a:rPr lang="ms-MY" dirty="0" smtClean="0">
                <a:latin typeface="Estrangelo Edessa" pitchFamily="66" charset="0"/>
                <a:cs typeface="Estrangelo Edessa" pitchFamily="66" charset="0"/>
              </a:rPr>
              <a:t>AP 95 - TIAP-TIAP </a:t>
            </a:r>
            <a:r>
              <a:rPr lang="ms-MY" u="sng" dirty="0" smtClean="0">
                <a:solidFill>
                  <a:schemeClr val="tx2"/>
                </a:solidFill>
                <a:latin typeface="Estrangelo Edessa" pitchFamily="66" charset="0"/>
                <a:cs typeface="Estrangelo Edessa" pitchFamily="66" charset="0"/>
              </a:rPr>
              <a:t>PEGAWAI PENGAWAL </a:t>
            </a:r>
            <a:r>
              <a:rPr lang="ms-MY" dirty="0" smtClean="0">
                <a:latin typeface="Estrangelo Edessa" pitchFamily="66" charset="0"/>
                <a:cs typeface="Estrangelo Edessa" pitchFamily="66" charset="0"/>
              </a:rPr>
              <a:t>ATAU PEGAWAI YANG DIAMANAHKAN MENGAWAL MANA-MANA BAHAGIAN PECAHAN-KEPALA ATAU KUMPULAN WANG AMANAH HENDAKLAH </a:t>
            </a:r>
            <a:r>
              <a:rPr lang="ms-MY" u="sng" dirty="0" smtClean="0">
                <a:solidFill>
                  <a:schemeClr val="tx2"/>
                </a:solidFill>
                <a:latin typeface="Estrangelo Edessa" pitchFamily="66" charset="0"/>
                <a:cs typeface="Estrangelo Edessa" pitchFamily="66" charset="0"/>
              </a:rPr>
              <a:t>MENYENGGARA</a:t>
            </a:r>
            <a:r>
              <a:rPr lang="ms-MY" dirty="0" smtClean="0">
                <a:latin typeface="Estrangelo Edessa" pitchFamily="66" charset="0"/>
                <a:cs typeface="Estrangelo Edessa" pitchFamily="66" charset="0"/>
              </a:rPr>
              <a:t> SEBUAH BUKU VOT YANG MENUNJUKKAN DENGAN JELAS PADA BILA-BILA MASA:</a:t>
            </a:r>
          </a:p>
          <a:p>
            <a:pPr marL="114300" indent="0">
              <a:buFont typeface="Wingdings 3"/>
              <a:buNone/>
            </a:pPr>
            <a:endParaRPr lang="ms-MY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strangelo Edessa" pitchFamily="66" charset="0"/>
              <a:cs typeface="Estrangelo Edessa" pitchFamily="66" charset="0"/>
            </a:endParaRPr>
          </a:p>
          <a:p>
            <a:r>
              <a:rPr lang="ms-MY" dirty="0" smtClean="0">
                <a:latin typeface="Estrangelo Edessa" pitchFamily="66" charset="0"/>
                <a:cs typeface="Estrangelo Edessa" pitchFamily="66" charset="0"/>
              </a:rPr>
              <a:t>AMAUN YANG DIBENARKAN;</a:t>
            </a:r>
          </a:p>
          <a:p>
            <a:r>
              <a:rPr lang="ms-MY" dirty="0" smtClean="0">
                <a:latin typeface="Estrangelo Edessa" pitchFamily="66" charset="0"/>
                <a:cs typeface="Estrangelo Edessa" pitchFamily="66" charset="0"/>
              </a:rPr>
              <a:t>SEMUA DEBIT DAN KREDIT SERTA JUMLAH KEMASKINI PERBELANJAAN BERSIH;</a:t>
            </a:r>
          </a:p>
          <a:p>
            <a:r>
              <a:rPr lang="ms-MY" dirty="0" smtClean="0">
                <a:latin typeface="Estrangelo Edessa" pitchFamily="66" charset="0"/>
                <a:cs typeface="Estrangelo Edessa" pitchFamily="66" charset="0"/>
              </a:rPr>
              <a:t>BAKI MASIH ADA; DAN.</a:t>
            </a:r>
          </a:p>
          <a:p>
            <a:r>
              <a:rPr lang="ms-MY" dirty="0" smtClean="0">
                <a:latin typeface="Estrangelo Edessa" pitchFamily="66" charset="0"/>
                <a:cs typeface="Estrangelo Edessa" pitchFamily="66" charset="0"/>
              </a:rPr>
              <a:t>TANGGUNGAN MENGIKUT BILA IA DILAKUKAN.</a:t>
            </a:r>
          </a:p>
          <a:p>
            <a:endParaRPr lang="ms-MY" dirty="0" smtClean="0"/>
          </a:p>
          <a:p>
            <a:endParaRPr lang="ms-MY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D9EF5-EE74-4482-A870-6F1C6F9BF971}" type="slidenum">
              <a:rPr lang="en-MY" smtClean="0"/>
              <a:t>19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958211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KANDUNGAN</a:t>
            </a: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b="1" dirty="0" smtClean="0"/>
              <a:t>AKAUNTABILITI DALAM BIDANG-BIDANG UTAMA PENGURUSAN KEWANGAN</a:t>
            </a:r>
          </a:p>
          <a:p>
            <a:pPr marL="0" indent="0">
              <a:buNone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PENGURUSAN BAJET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PENGURUSAN HASIL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PENGURUSAN PEROLEHAN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rgbClr val="FF0000"/>
                </a:solidFill>
              </a:rPr>
              <a:t>PENGURUSAN PERUNTUKAN &amp; PERBELANJAAN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rgbClr val="FF0000"/>
                </a:solidFill>
              </a:rPr>
              <a:t>PENGURUSAN PERAKAUNAN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rgbClr val="FF0000"/>
                </a:solidFill>
              </a:rPr>
              <a:t>PENGURUSAN ASET</a:t>
            </a:r>
            <a:endParaRPr lang="en-MY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B6697-0487-4F2F-B136-03AC7E108504}" type="slidenum">
              <a:rPr lang="en-MY" smtClean="0"/>
              <a:t>2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558650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5</a:t>
            </a:r>
            <a:r>
              <a:rPr lang="en-US" dirty="0" smtClean="0"/>
              <a:t>.  PENGURUSAN PERAKAUNAN</a:t>
            </a: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143000"/>
            <a:ext cx="8229600" cy="4937760"/>
          </a:xfrm>
        </p:spPr>
        <p:txBody>
          <a:bodyPr/>
          <a:lstStyle/>
          <a:p>
            <a:pPr marL="514350" indent="-514350">
              <a:buFont typeface="+mj-lt"/>
              <a:buAutoNum type="alphaUcPeriod" startAt="4"/>
            </a:pPr>
            <a:r>
              <a:rPr lang="en-US" dirty="0" smtClean="0"/>
              <a:t>PENYATA PENYESUAIAN</a:t>
            </a:r>
            <a:endParaRPr lang="en-MY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905000"/>
            <a:ext cx="8229600" cy="44196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ms-MY" dirty="0" smtClean="0">
                <a:latin typeface="Estrangelo Edessa" pitchFamily="66" charset="0"/>
                <a:cs typeface="Estrangelo Edessa" pitchFamily="66" charset="0"/>
              </a:rPr>
              <a:t>MERUPAKAN PENYATA YANG DISEDIAKAN OLEH JABATAN BAGI MENGESAHKAN SEBARANG URUSNIAGA PEMBAYARAN DIANTARA JABATAN DAN PEJABAT PERAKAUNAN/JANM.</a:t>
            </a:r>
          </a:p>
          <a:p>
            <a:pPr marL="114300" indent="0">
              <a:buFont typeface="Wingdings 3"/>
              <a:buNone/>
            </a:pPr>
            <a:endParaRPr lang="ms-MY" dirty="0" smtClean="0">
              <a:latin typeface="Estrangelo Edessa" pitchFamily="66" charset="0"/>
              <a:cs typeface="Estrangelo Edessa" pitchFamily="66" charset="0"/>
            </a:endParaRPr>
          </a:p>
          <a:p>
            <a:r>
              <a:rPr lang="ms-MY" dirty="0" smtClean="0">
                <a:latin typeface="Estrangelo Edessa" pitchFamily="66" charset="0"/>
                <a:cs typeface="Estrangelo Edessa" pitchFamily="66" charset="0"/>
              </a:rPr>
              <a:t>PERLU DISEDIAKAN SETIAP BULAN DAN DIHANTAR DALAM TEMPOH 14 HARI DARI TARIKH PENERIMAAN LAPORAN.</a:t>
            </a:r>
          </a:p>
          <a:p>
            <a:pPr marL="114300" indent="0">
              <a:buFont typeface="Wingdings 3"/>
              <a:buNone/>
            </a:pPr>
            <a:endParaRPr lang="ms-MY" dirty="0" smtClean="0">
              <a:latin typeface="Estrangelo Edessa" pitchFamily="66" charset="0"/>
              <a:cs typeface="Estrangelo Edessa" pitchFamily="66" charset="0"/>
            </a:endParaRPr>
          </a:p>
          <a:p>
            <a:r>
              <a:rPr lang="ms-MY" dirty="0" smtClean="0">
                <a:latin typeface="Estrangelo Edessa" pitchFamily="66" charset="0"/>
                <a:cs typeface="Estrangelo Edessa" pitchFamily="66" charset="0"/>
              </a:rPr>
              <a:t>MERUPAKAN SATU MEKANISME </a:t>
            </a:r>
            <a:r>
              <a:rPr lang="ms-MY" i="1" dirty="0" smtClean="0">
                <a:latin typeface="Estrangelo Edessa" pitchFamily="66" charset="0"/>
                <a:cs typeface="Estrangelo Edessa" pitchFamily="66" charset="0"/>
              </a:rPr>
              <a:t>CHECK AND BALANCE </a:t>
            </a:r>
            <a:r>
              <a:rPr lang="ms-MY" dirty="0" smtClean="0">
                <a:latin typeface="Estrangelo Edessa" pitchFamily="66" charset="0"/>
                <a:cs typeface="Estrangelo Edessa" pitchFamily="66" charset="0"/>
              </a:rPr>
              <a:t>DIANTARA JABATAN DAN PEJABAT PERAKAUNAN/JANM.</a:t>
            </a:r>
          </a:p>
          <a:p>
            <a:pPr marL="114300" indent="0">
              <a:buFont typeface="Wingdings 3"/>
              <a:buNone/>
            </a:pPr>
            <a:endParaRPr lang="ms-MY" dirty="0" smtClean="0">
              <a:latin typeface="Estrangelo Edessa" pitchFamily="66" charset="0"/>
              <a:cs typeface="Estrangelo Edessa" pitchFamily="66" charset="0"/>
            </a:endParaRPr>
          </a:p>
          <a:p>
            <a:r>
              <a:rPr lang="ms-MY" dirty="0" smtClean="0">
                <a:latin typeface="Estrangelo Edessa" pitchFamily="66" charset="0"/>
                <a:cs typeface="Estrangelo Edessa" pitchFamily="66" charset="0"/>
              </a:rPr>
              <a:t>DISEDIAKAN SECARA AUTO/MANUAL</a:t>
            </a:r>
          </a:p>
          <a:p>
            <a:endParaRPr lang="ms-MY" dirty="0"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D9EF5-EE74-4482-A870-6F1C6F9BF971}" type="slidenum">
              <a:rPr lang="en-MY" smtClean="0"/>
              <a:t>20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89915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5</a:t>
            </a:r>
            <a:r>
              <a:rPr lang="en-US" dirty="0" smtClean="0"/>
              <a:t>.  PENGURUSAN PERAKAUNAN</a:t>
            </a: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143000"/>
            <a:ext cx="8229600" cy="838200"/>
          </a:xfrm>
        </p:spPr>
        <p:txBody>
          <a:bodyPr/>
          <a:lstStyle/>
          <a:p>
            <a:pPr marL="514350" indent="-514350">
              <a:buFont typeface="+mj-lt"/>
              <a:buAutoNum type="alphaUcPeriod" startAt="5"/>
            </a:pPr>
            <a:r>
              <a:rPr lang="en-US" dirty="0" smtClean="0"/>
              <a:t>KAWALAN BUKU AMANAH</a:t>
            </a:r>
            <a:endParaRPr lang="en-MY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609600" y="2176264"/>
            <a:ext cx="7924800" cy="398904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ms-MY" smtClean="0">
                <a:latin typeface="Estrangelo Edessa" pitchFamily="66" charset="0"/>
                <a:cs typeface="Estrangelo Edessa" pitchFamily="66" charset="0"/>
              </a:rPr>
              <a:t>REKOD YANG DISELENGGARAKAN UNTUK MENCATAT SEGALA URUSNIAGA TERIMAAN DEPOSIT DAN AMANAH DI JABATAN.</a:t>
            </a:r>
          </a:p>
          <a:p>
            <a:pPr marL="0" indent="0">
              <a:buFont typeface="Wingdings 3"/>
              <a:buNone/>
            </a:pPr>
            <a:endParaRPr lang="ms-MY" smtClean="0">
              <a:latin typeface="Estrangelo Edessa" pitchFamily="66" charset="0"/>
              <a:cs typeface="Estrangelo Edessa" pitchFamily="66" charset="0"/>
            </a:endParaRPr>
          </a:p>
          <a:p>
            <a:r>
              <a:rPr lang="ms-MY" smtClean="0">
                <a:latin typeface="Estrangelo Edessa" pitchFamily="66" charset="0"/>
                <a:cs typeface="Estrangelo Edessa" pitchFamily="66" charset="0"/>
              </a:rPr>
              <a:t>MENGANDUNGI URUSNIAGA MASUK (KREDIT) DAN KELUAR (DEBIT).</a:t>
            </a:r>
          </a:p>
          <a:p>
            <a:pPr marL="0" indent="0">
              <a:buFont typeface="Wingdings 3"/>
              <a:buNone/>
            </a:pPr>
            <a:r>
              <a:rPr lang="ms-MY" smtClean="0">
                <a:latin typeface="Estrangelo Edessa" pitchFamily="66" charset="0"/>
                <a:cs typeface="Estrangelo Edessa" pitchFamily="66" charset="0"/>
              </a:rPr>
              <a:t> </a:t>
            </a:r>
          </a:p>
          <a:p>
            <a:r>
              <a:rPr lang="ms-MY" smtClean="0">
                <a:latin typeface="Estrangelo Edessa" pitchFamily="66" charset="0"/>
                <a:cs typeface="Estrangelo Edessa" pitchFamily="66" charset="0"/>
              </a:rPr>
              <a:t>HANYA PEGAWAI YANG DIBERIKUASA SAHAJA DIBENARKAN MEMBUAT PEREKODAN.</a:t>
            </a:r>
          </a:p>
          <a:p>
            <a:pPr marL="0" indent="0">
              <a:buFont typeface="Wingdings 3"/>
              <a:buNone/>
            </a:pPr>
            <a:r>
              <a:rPr lang="ms-MY" smtClean="0">
                <a:latin typeface="Estrangelo Edessa" pitchFamily="66" charset="0"/>
                <a:cs typeface="Estrangelo Edessa" pitchFamily="66" charset="0"/>
              </a:rPr>
              <a:t> </a:t>
            </a:r>
          </a:p>
          <a:p>
            <a:r>
              <a:rPr lang="ms-MY" smtClean="0">
                <a:latin typeface="Estrangelo Edessa" pitchFamily="66" charset="0"/>
                <a:cs typeface="Estrangelo Edessa" pitchFamily="66" charset="0"/>
              </a:rPr>
              <a:t>BAKI BUKU AKAN DI BAWA KE HADAPAN SETIAP AKHIR TAHUN.</a:t>
            </a:r>
          </a:p>
          <a:p>
            <a:pPr marL="0" indent="0">
              <a:buFont typeface="Wingdings 3"/>
              <a:buNone/>
            </a:pPr>
            <a:endParaRPr lang="ms-MY" smtClean="0">
              <a:latin typeface="Estrangelo Edessa" pitchFamily="66" charset="0"/>
              <a:cs typeface="Estrangelo Edessa" pitchFamily="66" charset="0"/>
            </a:endParaRPr>
          </a:p>
          <a:p>
            <a:r>
              <a:rPr lang="ms-MY" smtClean="0">
                <a:latin typeface="Estrangelo Edessa" pitchFamily="66" charset="0"/>
                <a:cs typeface="Estrangelo Edessa" pitchFamily="66" charset="0"/>
              </a:rPr>
              <a:t>PENYATA TERIMAAN DAN BAYARAN PERLU DISEDIAKAN PADA AKHIR TAHUN DAN SENARAI BAKI PENDEPOSIT PERLU DISEDIAKAN SETIAP SUKU TAHUN. </a:t>
            </a:r>
          </a:p>
          <a:p>
            <a:endParaRPr lang="ms-MY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D9EF5-EE74-4482-A870-6F1C6F9BF971}" type="slidenum">
              <a:rPr lang="en-MY" smtClean="0"/>
              <a:t>21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125493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5</a:t>
            </a:r>
            <a:r>
              <a:rPr lang="en-US" dirty="0" smtClean="0"/>
              <a:t>.  PENGURUSAN PERAKAUNAN</a:t>
            </a: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762000"/>
          </a:xfrm>
        </p:spPr>
        <p:txBody>
          <a:bodyPr/>
          <a:lstStyle/>
          <a:p>
            <a:pPr marL="514350" indent="-514350">
              <a:buFont typeface="+mj-lt"/>
              <a:buAutoNum type="alphaUcPeriod" startAt="6"/>
            </a:pPr>
            <a:r>
              <a:rPr lang="en-US" dirty="0" smtClean="0"/>
              <a:t>BUKU PANJAR</a:t>
            </a:r>
            <a:endParaRPr lang="en-MY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1905000"/>
            <a:ext cx="8229600" cy="441960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ms-MY" dirty="0" smtClean="0">
                <a:latin typeface="Estrangelo Edessa" pitchFamily="66" charset="0"/>
                <a:cs typeface="Estrangelo Edessa" pitchFamily="66" charset="0"/>
              </a:rPr>
              <a:t>REKOD YANG DISELENGGARAKAN UNTUK MENCATAT SEGALA URUSNIAGA PANJAR DIJABATAN.</a:t>
            </a:r>
          </a:p>
          <a:p>
            <a:pPr marL="114300" indent="0">
              <a:buFont typeface="Wingdings 3"/>
              <a:buNone/>
            </a:pPr>
            <a:r>
              <a:rPr lang="ms-MY" dirty="0" smtClean="0">
                <a:latin typeface="Estrangelo Edessa" pitchFamily="66" charset="0"/>
                <a:cs typeface="Estrangelo Edessa" pitchFamily="66" charset="0"/>
              </a:rPr>
              <a:t> </a:t>
            </a:r>
          </a:p>
          <a:p>
            <a:r>
              <a:rPr lang="ms-MY" dirty="0" smtClean="0">
                <a:latin typeface="Estrangelo Edessa" pitchFamily="66" charset="0"/>
                <a:cs typeface="Estrangelo Edessa" pitchFamily="66" charset="0"/>
              </a:rPr>
              <a:t>MENGANDUNGI URUSNIAGA MASUK (KREDIT) DAN KELUAR (DEBIT).</a:t>
            </a:r>
          </a:p>
          <a:p>
            <a:pPr marL="114300" indent="0">
              <a:buFont typeface="Wingdings 3"/>
              <a:buNone/>
            </a:pPr>
            <a:endParaRPr lang="ms-MY" dirty="0" smtClean="0">
              <a:latin typeface="Estrangelo Edessa" pitchFamily="66" charset="0"/>
              <a:cs typeface="Estrangelo Edessa" pitchFamily="66" charset="0"/>
            </a:endParaRPr>
          </a:p>
          <a:p>
            <a:r>
              <a:rPr lang="ms-MY" dirty="0" smtClean="0">
                <a:latin typeface="Estrangelo Edessa" pitchFamily="66" charset="0"/>
                <a:cs typeface="Estrangelo Edessa" pitchFamily="66" charset="0"/>
              </a:rPr>
              <a:t>REKUPMEN DILAKUKAN MENERUSI MODUL PANJAR YANG DITETAPKAN DAN PERUNTUKAN HENDAKLAH MENCUKUPI.</a:t>
            </a:r>
          </a:p>
          <a:p>
            <a:pPr marL="114300" indent="0">
              <a:buFont typeface="Wingdings 3"/>
              <a:buNone/>
            </a:pPr>
            <a:endParaRPr lang="ms-MY" dirty="0" smtClean="0">
              <a:latin typeface="Estrangelo Edessa" pitchFamily="66" charset="0"/>
              <a:cs typeface="Estrangelo Edessa" pitchFamily="66" charset="0"/>
            </a:endParaRPr>
          </a:p>
          <a:p>
            <a:r>
              <a:rPr lang="ms-MY" dirty="0" smtClean="0">
                <a:latin typeface="Estrangelo Edessa" pitchFamily="66" charset="0"/>
                <a:cs typeface="Estrangelo Edessa" pitchFamily="66" charset="0"/>
              </a:rPr>
              <a:t>SIJIL PANJAR DISEDIAKAN PADA AKHIR TAHUN BAGI MEMASTIKAN WANG PANJAR DIPERAKAUNKAN.</a:t>
            </a:r>
          </a:p>
          <a:p>
            <a:pPr marL="114300" indent="0">
              <a:buFont typeface="Wingdings 3"/>
              <a:buNone/>
            </a:pPr>
            <a:endParaRPr lang="ms-MY" dirty="0" smtClean="0">
              <a:latin typeface="Estrangelo Edessa" pitchFamily="66" charset="0"/>
              <a:cs typeface="Estrangelo Edessa" pitchFamily="66" charset="0"/>
            </a:endParaRPr>
          </a:p>
          <a:p>
            <a:r>
              <a:rPr lang="ms-MY" dirty="0" smtClean="0">
                <a:latin typeface="Estrangelo Edessa" pitchFamily="66" charset="0"/>
                <a:cs typeface="Estrangelo Edessa" pitchFamily="66" charset="0"/>
              </a:rPr>
              <a:t>PENYATA PENYESUAIAN PANJAR PERLU DISEDIAKAN OLEH PTJ SETIAP BULAN/TAHUN</a:t>
            </a:r>
            <a:r>
              <a:rPr lang="ms-MY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.</a:t>
            </a:r>
          </a:p>
          <a:p>
            <a:endParaRPr lang="ms-MY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D9EF5-EE74-4482-A870-6F1C6F9BF971}" type="slidenum">
              <a:rPr lang="en-MY" smtClean="0"/>
              <a:t>22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623383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5</a:t>
            </a:r>
            <a:r>
              <a:rPr lang="en-US" dirty="0" smtClean="0"/>
              <a:t>.  PENGURUSAN PERAKAUNAN</a:t>
            </a: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762000"/>
          </a:xfrm>
        </p:spPr>
        <p:txBody>
          <a:bodyPr/>
          <a:lstStyle/>
          <a:p>
            <a:pPr marL="514350" indent="-514350">
              <a:buFont typeface="+mj-lt"/>
              <a:buAutoNum type="alphaUcPeriod" startAt="7"/>
            </a:pPr>
            <a:r>
              <a:rPr lang="en-US" dirty="0" smtClean="0"/>
              <a:t>PENYATA KEWANGAN KERAJAAN/ AKAUN AWAM</a:t>
            </a:r>
            <a:endParaRPr lang="en-MY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2209800"/>
            <a:ext cx="8229600" cy="4114800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ms-MY" sz="2000" dirty="0" smtClean="0">
                <a:latin typeface="Estrangelo Edessa" pitchFamily="66" charset="0"/>
                <a:cs typeface="Estrangelo Edessa" pitchFamily="66" charset="0"/>
              </a:rPr>
              <a:t>MERUPAKAN PENYATA YANG DISEDIAKAN OLEH JANM BERDASARKAN KEPADA PERUNDANGAN.</a:t>
            </a:r>
          </a:p>
          <a:p>
            <a:r>
              <a:rPr lang="ms-MY" sz="2000" dirty="0" smtClean="0">
                <a:latin typeface="Estrangelo Edessa" pitchFamily="66" charset="0"/>
                <a:cs typeface="Estrangelo Edessa" pitchFamily="66" charset="0"/>
              </a:rPr>
              <a:t>MELAPORKAN SEMUA URUSNIAGA KERAJAAN YANG DILAKUKAN DI SEMUA JABATAN DAN KEMENTERIAN BERDASARKAN PERUNTUKAN YANG DILULUSKAN.</a:t>
            </a:r>
          </a:p>
          <a:p>
            <a:r>
              <a:rPr lang="ms-MY" sz="2000" dirty="0" smtClean="0">
                <a:latin typeface="Estrangelo Edessa" pitchFamily="66" charset="0"/>
                <a:cs typeface="Estrangelo Edessa" pitchFamily="66" charset="0"/>
              </a:rPr>
              <a:t>DIHANTAR KEPADA KETUA AUDIT NEGARA DALAM TEMPOH YANG DITETAPKAN.</a:t>
            </a:r>
          </a:p>
          <a:p>
            <a:r>
              <a:rPr lang="ms-MY" sz="2000" dirty="0" smtClean="0">
                <a:latin typeface="Estrangelo Edessa" pitchFamily="66" charset="0"/>
                <a:cs typeface="Estrangelo Edessa" pitchFamily="66" charset="0"/>
              </a:rPr>
              <a:t>DIBENTANGKAN DI PARLIMEN BAGI MELAKSANAKAN PRINSIP AKAUNTABILITI KERAJAAN KEPADA RAKYAT.</a:t>
            </a:r>
          </a:p>
          <a:p>
            <a:r>
              <a:rPr lang="ms-MY" sz="2000" dirty="0" smtClean="0">
                <a:latin typeface="Estrangelo Edessa" pitchFamily="66" charset="0"/>
                <a:cs typeface="Estrangelo Edessa" pitchFamily="66" charset="0"/>
              </a:rPr>
              <a:t>LAPORAN KETUA AUDIT NEGARA ADALAH BERDASARKAN PENYEMAKAN DI DALAM PENYATA KEWANGAN INI. </a:t>
            </a:r>
          </a:p>
          <a:p>
            <a:endParaRPr lang="ms-MY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D9EF5-EE74-4482-A870-6F1C6F9BF971}" type="slidenum">
              <a:rPr lang="en-MY" smtClean="0"/>
              <a:t>23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172582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3886200"/>
            <a:ext cx="7086600" cy="990600"/>
          </a:xfrm>
        </p:spPr>
        <p:txBody>
          <a:bodyPr>
            <a:normAutofit/>
          </a:bodyPr>
          <a:lstStyle/>
          <a:p>
            <a:r>
              <a:rPr lang="en-US" dirty="0"/>
              <a:t>6</a:t>
            </a:r>
            <a:r>
              <a:rPr lang="en-US" dirty="0" smtClean="0"/>
              <a:t>.  PENGURUSAN ASET</a:t>
            </a:r>
            <a:endParaRPr lang="en-MY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BIDANG-BIDANG UTAMA PENGURUSAN KEWANGAN</a:t>
            </a:r>
            <a:endParaRPr lang="en-MY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B6697-0487-4F2F-B136-03AC7E108504}" type="slidenum">
              <a:rPr lang="en-MY" smtClean="0"/>
              <a:t>24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66432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6.  PENGURUSAN ASET</a:t>
            </a: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762000"/>
          </a:xfrm>
        </p:spPr>
        <p:txBody>
          <a:bodyPr>
            <a:normAutofit fontScale="92500"/>
          </a:bodyPr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PERANAN &amp; TANGGUNGJAWAB PEGAWAI PENGAWAL</a:t>
            </a:r>
            <a:endParaRPr lang="en-MY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2060848"/>
            <a:ext cx="8229600" cy="439248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Wingdings 3"/>
              <a:buNone/>
            </a:pPr>
            <a:r>
              <a:rPr lang="ms-MY" b="1" dirty="0" smtClean="0">
                <a:latin typeface="Estrangelo Edessa" pitchFamily="66" charset="0"/>
                <a:cs typeface="Estrangelo Edessa" pitchFamily="66" charset="0"/>
              </a:rPr>
              <a:t>a) Memastikan pengurusan Aset Alih Kerajaan dilaksanakan secara teratur, cekap dan berkesan di Kementerian/Jabatan</a:t>
            </a:r>
            <a:r>
              <a:rPr lang="ms-MY" dirty="0" smtClean="0">
                <a:latin typeface="Estrangelo Edessa" pitchFamily="66" charset="0"/>
                <a:cs typeface="Estrangelo Edessa" pitchFamily="66" charset="0"/>
              </a:rPr>
              <a:t>.</a:t>
            </a:r>
          </a:p>
          <a:p>
            <a:endParaRPr lang="ms-MY" dirty="0" smtClean="0"/>
          </a:p>
          <a:p>
            <a:r>
              <a:rPr lang="ms-MY" b="1" dirty="0" smtClean="0">
                <a:latin typeface="Estrangelo Edessa" pitchFamily="66" charset="0"/>
                <a:cs typeface="Estrangelo Edessa" pitchFamily="66" charset="0"/>
              </a:rPr>
              <a:t>Pegawai Pengawal</a:t>
            </a:r>
          </a:p>
          <a:p>
            <a:pPr marL="114300" indent="0">
              <a:buFont typeface="Wingdings 3"/>
              <a:buNone/>
            </a:pPr>
            <a:r>
              <a:rPr lang="ms-MY" dirty="0" smtClean="0"/>
              <a:t>– </a:t>
            </a:r>
            <a:r>
              <a:rPr lang="ms-MY" dirty="0" smtClean="0">
                <a:latin typeface="Estrangelo Edessa" pitchFamily="66" charset="0"/>
                <a:cs typeface="Estrangelo Edessa" pitchFamily="66" charset="0"/>
              </a:rPr>
              <a:t>KSU atau KP pemegang Waran Utama</a:t>
            </a:r>
          </a:p>
          <a:p>
            <a:endParaRPr lang="ms-MY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D9EF5-EE74-4482-A870-6F1C6F9BF971}" type="slidenum">
              <a:rPr lang="en-MY" smtClean="0"/>
              <a:t>25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508069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6.  PENGURUSAN ASET</a:t>
            </a: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762000"/>
          </a:xfrm>
        </p:spPr>
        <p:txBody>
          <a:bodyPr>
            <a:normAutofit fontScale="92500"/>
          </a:bodyPr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PERANAN &amp; TANGGUNGJAWAB PEGAWAI PENGAWAL</a:t>
            </a:r>
            <a:endParaRPr lang="en-MY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828800"/>
            <a:ext cx="8229600" cy="4525963"/>
          </a:xfrm>
          <a:prstGeom prst="rect">
            <a:avLst/>
          </a:prstGeom>
        </p:spPr>
        <p:txBody>
          <a:bodyPr vert="horz">
            <a:normAutofit fontScale="85000" lnSpcReduction="2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Wingdings 3"/>
              <a:buNone/>
            </a:pPr>
            <a:r>
              <a:rPr lang="ms-MY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b)	Mewujudkan Unit Pengurusan Aset.</a:t>
            </a:r>
          </a:p>
          <a:p>
            <a:endParaRPr lang="ms-MY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strangelo Edessa" pitchFamily="66" charset="0"/>
              <a:cs typeface="Estrangelo Edessa" pitchFamily="66" charset="0"/>
            </a:endParaRPr>
          </a:p>
          <a:p>
            <a:pPr marL="114300" indent="0">
              <a:buFont typeface="Wingdings 3"/>
              <a:buNone/>
            </a:pPr>
            <a:r>
              <a:rPr lang="ms-MY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c)	Melantik:</a:t>
            </a:r>
          </a:p>
          <a:p>
            <a:pPr marL="685800" lvl="2" indent="0">
              <a:buFont typeface="Wingdings 3"/>
              <a:buNone/>
            </a:pPr>
            <a:endParaRPr lang="ms-MY" sz="2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strangelo Edessa" pitchFamily="66" charset="0"/>
              <a:cs typeface="Estrangelo Edessa" pitchFamily="66" charset="0"/>
            </a:endParaRPr>
          </a:p>
          <a:p>
            <a:pPr marL="685800" lvl="2" indent="0">
              <a:buFont typeface="Wingdings 3"/>
              <a:buNone/>
            </a:pPr>
            <a:r>
              <a:rPr lang="ms-MY" sz="2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	</a:t>
            </a:r>
            <a:r>
              <a:rPr lang="ms-MY" sz="2600" dirty="0" smtClean="0">
                <a:latin typeface="Estrangelo Edessa" pitchFamily="66" charset="0"/>
                <a:cs typeface="Estrangelo Edessa" pitchFamily="66" charset="0"/>
              </a:rPr>
              <a:t>(i)   Pegawai Aset di peringkat Kementerian/Jabatan/ 	Pusat Tanggungjawab (PTJ);</a:t>
            </a:r>
          </a:p>
          <a:p>
            <a:pPr marL="114300" indent="0">
              <a:buFont typeface="Wingdings 3"/>
              <a:buNone/>
            </a:pPr>
            <a:r>
              <a:rPr lang="ms-MY" dirty="0" smtClean="0">
                <a:latin typeface="Estrangelo Edessa" pitchFamily="66" charset="0"/>
                <a:cs typeface="Estrangelo Edessa" pitchFamily="66" charset="0"/>
              </a:rPr>
              <a:t>	(ii)  Pegawai-pegawai menjalankan pemeriksaan ke atas 	aset;</a:t>
            </a:r>
          </a:p>
          <a:p>
            <a:pPr marL="114300" indent="0">
              <a:buFont typeface="Wingdings 3"/>
              <a:buNone/>
            </a:pPr>
            <a:r>
              <a:rPr lang="ms-MY" dirty="0" smtClean="0">
                <a:latin typeface="Estrangelo Edessa" pitchFamily="66" charset="0"/>
                <a:cs typeface="Estrangelo Edessa" pitchFamily="66" charset="0"/>
              </a:rPr>
              <a:t>	(iii) Lembaga Pemeriksa bagi melaksanakan pelupusan 	aset; dan</a:t>
            </a:r>
          </a:p>
          <a:p>
            <a:pPr marL="114300" indent="0">
              <a:buFont typeface="Wingdings 3"/>
              <a:buNone/>
            </a:pPr>
            <a:r>
              <a:rPr lang="ms-MY" dirty="0" smtClean="0">
                <a:latin typeface="Estrangelo Edessa" pitchFamily="66" charset="0"/>
                <a:cs typeface="Estrangelo Edessa" pitchFamily="66" charset="0"/>
              </a:rPr>
              <a:t>	(iv) Jawatankuasa Penyiasat bagi kes kehilangan aset.</a:t>
            </a:r>
          </a:p>
          <a:p>
            <a:endParaRPr lang="ms-MY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strangelo Edessa" pitchFamily="66" charset="0"/>
              <a:cs typeface="Estrangelo Edessa" pitchFamily="66" charset="0"/>
            </a:endParaRPr>
          </a:p>
          <a:p>
            <a:pPr marL="114300" indent="0">
              <a:buFont typeface="Wingdings 3"/>
              <a:buNone/>
            </a:pPr>
            <a:r>
              <a:rPr lang="ms-MY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d)	Menubuhkan Jawatankuasa Pengurusan Aset Kerajaan 	(JKPAK)</a:t>
            </a:r>
          </a:p>
          <a:p>
            <a:endParaRPr lang="ms-MY" dirty="0" smtClean="0"/>
          </a:p>
          <a:p>
            <a:endParaRPr lang="ms-MY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D9EF5-EE74-4482-A870-6F1C6F9BF971}" type="slidenum">
              <a:rPr lang="en-MY" smtClean="0"/>
              <a:t>26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787595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6.  PENGURUSAN ASET</a:t>
            </a: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762000"/>
          </a:xfrm>
        </p:spPr>
        <p:txBody>
          <a:bodyPr>
            <a:normAutofit fontScale="92500"/>
          </a:bodyPr>
          <a:lstStyle/>
          <a:p>
            <a:pPr marL="514350" indent="-514350">
              <a:buFont typeface="+mj-lt"/>
              <a:buAutoNum type="alphaUcPeriod"/>
            </a:pPr>
            <a:r>
              <a:rPr lang="en-US" dirty="0" smtClean="0"/>
              <a:t>PERANAN &amp; TANGGUNGJAWAB PEGAWAI PENGAWAL</a:t>
            </a:r>
            <a:endParaRPr lang="en-MY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1855365"/>
            <a:ext cx="8229600" cy="4525963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Wingdings 3"/>
              <a:buNone/>
            </a:pPr>
            <a:r>
              <a:rPr lang="ms-MY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e</a:t>
            </a:r>
            <a:r>
              <a:rPr lang="ms-MY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)	Mengemukakan laporan tahunan ke  Perbendaharaan sebelum 15 Mac tahun berikutnya:</a:t>
            </a:r>
          </a:p>
          <a:p>
            <a:pPr marL="114300" indent="0">
              <a:buFont typeface="Wingdings 3"/>
              <a:buNone/>
            </a:pPr>
            <a:r>
              <a:rPr lang="ms-MY" dirty="0" smtClean="0"/>
              <a:t>	</a:t>
            </a:r>
            <a:r>
              <a:rPr lang="ms-MY" dirty="0" smtClean="0">
                <a:latin typeface="Estrangelo Edessa" pitchFamily="66" charset="0"/>
                <a:cs typeface="Estrangelo Edessa" pitchFamily="66" charset="0"/>
              </a:rPr>
              <a:t>(i)	Laporan Harta Modal dan Inventori;</a:t>
            </a:r>
          </a:p>
          <a:p>
            <a:pPr marL="114300" indent="0">
              <a:buFont typeface="Wingdings 3"/>
              <a:buNone/>
            </a:pPr>
            <a:r>
              <a:rPr lang="ms-MY" dirty="0" smtClean="0">
                <a:latin typeface="Estrangelo Edessa" pitchFamily="66" charset="0"/>
                <a:cs typeface="Estrangelo Edessa" pitchFamily="66" charset="0"/>
              </a:rPr>
              <a:t>	(ii)	Laporan Pemeriksaan Harta Modal dan 			Inventori;						(iii)	Laporan Tahunan Pelupusan Aset Alih 			Kerajaan; dan</a:t>
            </a:r>
          </a:p>
          <a:p>
            <a:pPr marL="114300" indent="0">
              <a:buFont typeface="Wingdings 3"/>
              <a:buNone/>
            </a:pPr>
            <a:r>
              <a:rPr lang="ms-MY" dirty="0" smtClean="0">
                <a:latin typeface="Estrangelo Edessa" pitchFamily="66" charset="0"/>
                <a:cs typeface="Estrangelo Edessa" pitchFamily="66" charset="0"/>
              </a:rPr>
              <a:t>	(iv)	Laporan Tindakan Surcaj dan Tatatertib.</a:t>
            </a:r>
          </a:p>
          <a:p>
            <a:pPr marL="114300" indent="0">
              <a:buFont typeface="Wingdings 3"/>
              <a:buNone/>
            </a:pPr>
            <a:endParaRPr lang="ms-MY" dirty="0" smtClean="0">
              <a:latin typeface="Estrangelo Edessa" pitchFamily="66" charset="0"/>
              <a:cs typeface="Estrangelo Edessa" pitchFamily="66" charset="0"/>
            </a:endParaRPr>
          </a:p>
          <a:p>
            <a:pPr marL="114300" indent="0">
              <a:buFont typeface="Wingdings 3"/>
              <a:buNone/>
            </a:pPr>
            <a:r>
              <a:rPr lang="ms-MY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f</a:t>
            </a:r>
            <a:r>
              <a:rPr lang="ms-MY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)	Memastikan aset alih Kerajaan diuruskan mengikut tatacara yang telah ditetapkan.</a:t>
            </a:r>
          </a:p>
          <a:p>
            <a:pPr marL="114300" indent="0">
              <a:buFont typeface="Wingdings 3"/>
              <a:buNone/>
            </a:pPr>
            <a:endParaRPr lang="ms-MY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D9EF5-EE74-4482-A870-6F1C6F9BF971}" type="slidenum">
              <a:rPr lang="en-MY" smtClean="0"/>
              <a:t>27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175971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6.  PENGURUSAN ASET</a:t>
            </a: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762000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lphaUcPeriod" startAt="2"/>
            </a:pPr>
            <a:r>
              <a:rPr lang="en-US" dirty="0" smtClean="0"/>
              <a:t>PERANAN &amp; TANGGUNGJAWAB UNIT PENGURUSAN ASET</a:t>
            </a:r>
            <a:endParaRPr lang="en-MY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2057400"/>
            <a:ext cx="8229600" cy="4297363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Wingdings 3"/>
              <a:buNone/>
            </a:pPr>
            <a:r>
              <a:rPr lang="ms-MY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a)	Menguruskan semua aset alih Kerajaan di 	Kementerian/Jabatan meliputi:</a:t>
            </a:r>
          </a:p>
          <a:p>
            <a:pPr marL="114300" indent="0">
              <a:buFont typeface="Wingdings 3"/>
              <a:buNone/>
            </a:pPr>
            <a:endParaRPr lang="ms-MY" dirty="0" smtClean="0">
              <a:latin typeface="Estrangelo Edessa" pitchFamily="66" charset="0"/>
              <a:cs typeface="Estrangelo Edessa" pitchFamily="66" charset="0"/>
            </a:endParaRPr>
          </a:p>
          <a:p>
            <a:pPr>
              <a:buFont typeface="Courier New" pitchFamily="49" charset="0"/>
              <a:buChar char="o"/>
            </a:pPr>
            <a:r>
              <a:rPr lang="ms-MY" dirty="0" smtClean="0">
                <a:latin typeface="Estrangelo Edessa" pitchFamily="66" charset="0"/>
                <a:cs typeface="Estrangelo Edessa" pitchFamily="66" charset="0"/>
              </a:rPr>
              <a:t>Penerimaan</a:t>
            </a:r>
          </a:p>
          <a:p>
            <a:pPr>
              <a:buFont typeface="Courier New" pitchFamily="49" charset="0"/>
              <a:buChar char="o"/>
            </a:pPr>
            <a:r>
              <a:rPr lang="ms-MY" dirty="0" smtClean="0">
                <a:latin typeface="Estrangelo Edessa" pitchFamily="66" charset="0"/>
                <a:cs typeface="Estrangelo Edessa" pitchFamily="66" charset="0"/>
              </a:rPr>
              <a:t>Pendaftaran</a:t>
            </a:r>
          </a:p>
          <a:p>
            <a:pPr>
              <a:buFont typeface="Courier New" pitchFamily="49" charset="0"/>
              <a:buChar char="o"/>
            </a:pPr>
            <a:r>
              <a:rPr lang="ms-MY" dirty="0" smtClean="0">
                <a:latin typeface="Estrangelo Edessa" pitchFamily="66" charset="0"/>
                <a:cs typeface="Estrangelo Edessa" pitchFamily="66" charset="0"/>
              </a:rPr>
              <a:t>Penggunaan, penyimpanan dan pemeriksaan</a:t>
            </a:r>
          </a:p>
          <a:p>
            <a:pPr>
              <a:buFont typeface="Courier New" pitchFamily="49" charset="0"/>
              <a:buChar char="o"/>
            </a:pPr>
            <a:r>
              <a:rPr lang="ms-MY" dirty="0" smtClean="0">
                <a:latin typeface="Estrangelo Edessa" pitchFamily="66" charset="0"/>
                <a:cs typeface="Estrangelo Edessa" pitchFamily="66" charset="0"/>
              </a:rPr>
              <a:t>Penyelenggaraan</a:t>
            </a:r>
          </a:p>
          <a:p>
            <a:pPr>
              <a:buFont typeface="Courier New" pitchFamily="49" charset="0"/>
              <a:buChar char="o"/>
            </a:pPr>
            <a:r>
              <a:rPr lang="ms-MY" dirty="0" smtClean="0">
                <a:latin typeface="Estrangelo Edessa" pitchFamily="66" charset="0"/>
                <a:cs typeface="Estrangelo Edessa" pitchFamily="66" charset="0"/>
              </a:rPr>
              <a:t>Pelupusan</a:t>
            </a:r>
          </a:p>
          <a:p>
            <a:pPr>
              <a:buFont typeface="Courier New" pitchFamily="49" charset="0"/>
              <a:buChar char="o"/>
            </a:pPr>
            <a:r>
              <a:rPr lang="ms-MY" dirty="0" smtClean="0">
                <a:latin typeface="Estrangelo Edessa" pitchFamily="66" charset="0"/>
                <a:cs typeface="Estrangelo Edessa" pitchFamily="66" charset="0"/>
              </a:rPr>
              <a:t>Kehilangan dan Hapus kira</a:t>
            </a:r>
            <a:endParaRPr lang="ms-MY" dirty="0"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D9EF5-EE74-4482-A870-6F1C6F9BF971}" type="slidenum">
              <a:rPr lang="en-MY" smtClean="0"/>
              <a:t>28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521902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6.  PENGURUSAN ASET</a:t>
            </a: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762000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lphaUcPeriod" startAt="2"/>
            </a:pPr>
            <a:r>
              <a:rPr lang="en-US" dirty="0" smtClean="0"/>
              <a:t>PERANAN &amp; TANGGUNGJAWAB UNIT PENGURUSAN ASET</a:t>
            </a:r>
            <a:endParaRPr lang="en-MY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2362200"/>
            <a:ext cx="8229600" cy="390864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Wingdings 3"/>
              <a:buNone/>
            </a:pPr>
            <a:r>
              <a:rPr lang="ms-MY" dirty="0" smtClean="0">
                <a:latin typeface="Estrangelo Edessa" pitchFamily="66" charset="0"/>
                <a:cs typeface="Estrangelo Edessa" pitchFamily="66" charset="0"/>
              </a:rPr>
              <a:t>b)	Menguruskan perlantikan Pegawai Pemeriksa, </a:t>
            </a:r>
          </a:p>
          <a:p>
            <a:pPr marL="114300" indent="0">
              <a:buFont typeface="Wingdings 3"/>
              <a:buNone/>
            </a:pPr>
            <a:r>
              <a:rPr lang="ms-MY" dirty="0" smtClean="0">
                <a:latin typeface="Estrangelo Edessa" pitchFamily="66" charset="0"/>
                <a:cs typeface="Estrangelo Edessa" pitchFamily="66" charset="0"/>
              </a:rPr>
              <a:t>	Lembaga Pemeriksa dan Jawatankuasa 	Penyiasat.</a:t>
            </a:r>
          </a:p>
          <a:p>
            <a:pPr marL="114300" indent="0">
              <a:buFont typeface="Wingdings 3"/>
              <a:buNone/>
            </a:pPr>
            <a:endParaRPr lang="ms-MY" dirty="0" smtClean="0">
              <a:latin typeface="Estrangelo Edessa" pitchFamily="66" charset="0"/>
              <a:cs typeface="Estrangelo Edessa" pitchFamily="66" charset="0"/>
            </a:endParaRPr>
          </a:p>
          <a:p>
            <a:pPr marL="114300" indent="0">
              <a:buFont typeface="Wingdings 3"/>
              <a:buNone/>
            </a:pPr>
            <a:r>
              <a:rPr lang="ms-MY" dirty="0" smtClean="0">
                <a:latin typeface="Estrangelo Edessa" pitchFamily="66" charset="0"/>
                <a:cs typeface="Estrangelo Edessa" pitchFamily="66" charset="0"/>
              </a:rPr>
              <a:t>c)	Menjadi Urus Setia kepada JKPAK.</a:t>
            </a:r>
          </a:p>
          <a:p>
            <a:pPr marL="114300" indent="0">
              <a:buFont typeface="Wingdings 3"/>
              <a:buNone/>
            </a:pPr>
            <a:endParaRPr lang="ms-MY" dirty="0" smtClean="0">
              <a:latin typeface="Estrangelo Edessa" pitchFamily="66" charset="0"/>
              <a:cs typeface="Estrangelo Edessa" pitchFamily="66" charset="0"/>
            </a:endParaRPr>
          </a:p>
          <a:p>
            <a:pPr marL="114300" indent="0">
              <a:buFont typeface="Wingdings 3"/>
              <a:buNone/>
            </a:pPr>
            <a:r>
              <a:rPr lang="ms-MY" dirty="0" smtClean="0">
                <a:latin typeface="Estrangelo Edessa" pitchFamily="66" charset="0"/>
                <a:cs typeface="Estrangelo Edessa" pitchFamily="66" charset="0"/>
              </a:rPr>
              <a:t>d)	Mengurus pelupusan aset alih Kerajaan.</a:t>
            </a:r>
          </a:p>
          <a:p>
            <a:pPr marL="114300" indent="0">
              <a:buFont typeface="Wingdings 3"/>
              <a:buNone/>
            </a:pPr>
            <a:endParaRPr lang="ms-MY" dirty="0" smtClean="0">
              <a:latin typeface="Estrangelo Edessa" pitchFamily="66" charset="0"/>
              <a:cs typeface="Estrangelo Edessa" pitchFamily="66" charset="0"/>
            </a:endParaRPr>
          </a:p>
          <a:p>
            <a:pPr marL="114300" indent="0">
              <a:buFont typeface="Wingdings 3"/>
              <a:buNone/>
            </a:pPr>
            <a:r>
              <a:rPr lang="ms-MY" dirty="0" smtClean="0">
                <a:latin typeface="Estrangelo Edessa" pitchFamily="66" charset="0"/>
                <a:cs typeface="Estrangelo Edessa" pitchFamily="66" charset="0"/>
              </a:rPr>
              <a:t>e)	Mengurus Kehilangan dan Hapus kira.</a:t>
            </a:r>
            <a:endParaRPr lang="ms-MY" dirty="0"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D9EF5-EE74-4482-A870-6F1C6F9BF971}" type="slidenum">
              <a:rPr lang="en-MY" smtClean="0"/>
              <a:t>29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522792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3886200"/>
            <a:ext cx="7086600" cy="990600"/>
          </a:xfrm>
        </p:spPr>
        <p:txBody>
          <a:bodyPr>
            <a:normAutofit fontScale="90000"/>
          </a:bodyPr>
          <a:lstStyle/>
          <a:p>
            <a:r>
              <a:rPr lang="en-US" dirty="0"/>
              <a:t>4</a:t>
            </a:r>
            <a:r>
              <a:rPr lang="en-US" dirty="0" smtClean="0"/>
              <a:t>.  PENGURUSAN PERUNTUKAN &amp; PERBELANJAAN</a:t>
            </a:r>
            <a:endParaRPr lang="en-MY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BIDANG-BIDANG UTAMA PENGURUSAN KEWANGAN</a:t>
            </a:r>
            <a:endParaRPr lang="en-MY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B6697-0487-4F2F-B136-03AC7E108504}" type="slidenum">
              <a:rPr lang="en-MY" smtClean="0"/>
              <a:t>3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613877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6.  PENGURUSAN ASET</a:t>
            </a: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762000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lphaUcPeriod" startAt="2"/>
            </a:pPr>
            <a:r>
              <a:rPr lang="en-US" dirty="0" smtClean="0"/>
              <a:t>PERANAN &amp; TANGGUNGJAWAB UNIT PENGURUSAN ASET</a:t>
            </a:r>
            <a:endParaRPr lang="en-MY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2133600"/>
            <a:ext cx="8229600" cy="3116560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Wingdings 3"/>
              <a:buNone/>
            </a:pPr>
            <a:r>
              <a:rPr lang="ms-MY" dirty="0" smtClean="0">
                <a:latin typeface="Estrangelo Edessa" pitchFamily="66" charset="0"/>
                <a:cs typeface="Estrangelo Edessa" pitchFamily="66" charset="0"/>
              </a:rPr>
              <a:t>(f)	Menyelaras penyediaan laporan berikut:</a:t>
            </a:r>
          </a:p>
          <a:p>
            <a:pPr marL="114300" indent="0">
              <a:buFont typeface="Wingdings 3"/>
              <a:buNone/>
            </a:pPr>
            <a:endParaRPr lang="ms-MY" dirty="0" smtClean="0"/>
          </a:p>
          <a:p>
            <a:pPr>
              <a:buFont typeface="Courier New" pitchFamily="49" charset="0"/>
              <a:buChar char="o"/>
            </a:pPr>
            <a:r>
              <a:rPr lang="ms-MY" dirty="0" smtClean="0">
                <a:latin typeface="Estrangelo Edessa" pitchFamily="66" charset="0"/>
                <a:cs typeface="Estrangelo Edessa" pitchFamily="66" charset="0"/>
              </a:rPr>
              <a:t>Harta Modal dan Inventori</a:t>
            </a:r>
          </a:p>
          <a:p>
            <a:pPr>
              <a:buFont typeface="Courier New" pitchFamily="49" charset="0"/>
              <a:buChar char="o"/>
            </a:pPr>
            <a:r>
              <a:rPr lang="ms-MY" dirty="0" smtClean="0">
                <a:latin typeface="Estrangelo Edessa" pitchFamily="66" charset="0"/>
                <a:cs typeface="Estrangelo Edessa" pitchFamily="66" charset="0"/>
              </a:rPr>
              <a:t>Pemeriksaan Harta Modal dan Inventori</a:t>
            </a:r>
          </a:p>
          <a:p>
            <a:pPr>
              <a:buFont typeface="Courier New" pitchFamily="49" charset="0"/>
              <a:buChar char="o"/>
            </a:pPr>
            <a:r>
              <a:rPr lang="ms-MY" dirty="0" smtClean="0">
                <a:latin typeface="Estrangelo Edessa" pitchFamily="66" charset="0"/>
                <a:cs typeface="Estrangelo Edessa" pitchFamily="66" charset="0"/>
              </a:rPr>
              <a:t>Pelupusan Aset Alih Kerajaan</a:t>
            </a:r>
          </a:p>
          <a:p>
            <a:pPr>
              <a:buFont typeface="Courier New" pitchFamily="49" charset="0"/>
              <a:buChar char="o"/>
            </a:pPr>
            <a:r>
              <a:rPr lang="ms-MY" dirty="0" smtClean="0">
                <a:latin typeface="Estrangelo Edessa" pitchFamily="66" charset="0"/>
                <a:cs typeface="Estrangelo Edessa" pitchFamily="66" charset="0"/>
              </a:rPr>
              <a:t>Tindakan Surcaj/Tatatertib</a:t>
            </a:r>
          </a:p>
          <a:p>
            <a:pPr marL="114300" indent="0">
              <a:buFont typeface="Wingdings 3"/>
              <a:buNone/>
            </a:pPr>
            <a:r>
              <a:rPr lang="ms-MY" dirty="0" smtClean="0"/>
              <a:t>				</a:t>
            </a:r>
          </a:p>
          <a:p>
            <a:endParaRPr lang="ms-MY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D9EF5-EE74-4482-A870-6F1C6F9BF971}" type="slidenum">
              <a:rPr lang="en-MY" smtClean="0"/>
              <a:t>30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026960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6.  PENGURUSAN ASET</a:t>
            </a: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7620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 startAt="3"/>
            </a:pPr>
            <a:r>
              <a:rPr lang="en-US" dirty="0" smtClean="0"/>
              <a:t>PENERIMAAN ASET</a:t>
            </a:r>
            <a:endParaRPr lang="en-MY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872067" y="1916832"/>
            <a:ext cx="7408333" cy="4209331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ms-MY" dirty="0" smtClean="0">
                <a:latin typeface="Estrangelo Edessa" pitchFamily="66" charset="0"/>
                <a:cs typeface="Estrangelo Edessa" pitchFamily="66" charset="0"/>
              </a:rPr>
              <a:t>Mempastikan setiap aset diterima menepati spesifikasi yang ditetapkan.</a:t>
            </a:r>
          </a:p>
          <a:p>
            <a:pPr>
              <a:buFont typeface="Wingdings" panose="05000000000000000000" pitchFamily="2" charset="2"/>
              <a:buChar char="§"/>
            </a:pPr>
            <a:endParaRPr lang="ms-MY" dirty="0" smtClean="0">
              <a:latin typeface="Estrangelo Edessa" pitchFamily="66" charset="0"/>
              <a:cs typeface="Estrangelo Edessa" pitchFamily="66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ms-MY" dirty="0" smtClean="0">
                <a:latin typeface="Estrangelo Edessa" pitchFamily="66" charset="0"/>
                <a:cs typeface="Estrangelo Edessa" pitchFamily="66" charset="0"/>
              </a:rPr>
              <a:t>Menentukan kualiti dan kuantiti  (bilangan/timbangan) sebenar mengikut  pesanan (jika perlu pemeriksaan teknikal dari pakar).</a:t>
            </a:r>
          </a:p>
          <a:p>
            <a:pPr>
              <a:buFont typeface="Courier New" pitchFamily="49" charset="0"/>
              <a:buChar char="o"/>
            </a:pPr>
            <a:endParaRPr lang="ms-MY" dirty="0" smtClean="0">
              <a:latin typeface="Estrangelo Edessa" pitchFamily="66" charset="0"/>
              <a:cs typeface="Estrangelo Edessa" pitchFamily="66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ms-MY" dirty="0" smtClean="0">
                <a:latin typeface="Estrangelo Edessa" pitchFamily="66" charset="0"/>
                <a:cs typeface="Estrangelo Edessa" pitchFamily="66" charset="0"/>
              </a:rPr>
              <a:t>Memastikan aset diterima dalam keadaan yang baik, sempurna 	dan selamat untuk digunakan</a:t>
            </a:r>
            <a:r>
              <a:rPr lang="ms-MY" dirty="0" smtClean="0"/>
              <a:t>.</a:t>
            </a:r>
          </a:p>
          <a:p>
            <a:pPr marL="0" indent="0">
              <a:buFont typeface="Wingdings 3"/>
              <a:buNone/>
            </a:pPr>
            <a:endParaRPr lang="ms-MY" dirty="0" smtClean="0"/>
          </a:p>
          <a:p>
            <a:pPr marL="0" indent="0" algn="ctr">
              <a:buFont typeface="Wingdings 3"/>
              <a:buNone/>
            </a:pPr>
            <a:r>
              <a:rPr lang="en-US" dirty="0" smtClean="0">
                <a:latin typeface="Estrangelo Edessa" pitchFamily="66" charset="0"/>
                <a:cs typeface="Estrangelo Edessa" pitchFamily="66" charset="0"/>
              </a:rPr>
              <a:t>(</a:t>
            </a:r>
            <a:r>
              <a:rPr lang="en-US" dirty="0" err="1" smtClean="0">
                <a:latin typeface="Estrangelo Edessa" pitchFamily="66" charset="0"/>
                <a:cs typeface="Estrangelo Edessa" pitchFamily="66" charset="0"/>
              </a:rPr>
              <a:t>Jika</a:t>
            </a:r>
            <a:r>
              <a:rPr lang="en-US" dirty="0" smtClean="0"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n-US" dirty="0" err="1" smtClean="0">
                <a:latin typeface="Estrangelo Edessa" pitchFamily="66" charset="0"/>
                <a:cs typeface="Estrangelo Edessa" pitchFamily="66" charset="0"/>
              </a:rPr>
              <a:t>belum</a:t>
            </a:r>
            <a:r>
              <a:rPr lang="en-US" dirty="0" smtClean="0"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n-US" dirty="0" err="1" smtClean="0">
                <a:latin typeface="Estrangelo Edessa" pitchFamily="66" charset="0"/>
                <a:cs typeface="Estrangelo Edessa" pitchFamily="66" charset="0"/>
              </a:rPr>
              <a:t>dapat</a:t>
            </a:r>
            <a:r>
              <a:rPr lang="en-US" dirty="0" smtClean="0"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n-US" dirty="0" err="1" smtClean="0">
                <a:latin typeface="Estrangelo Edessa" pitchFamily="66" charset="0"/>
                <a:cs typeface="Estrangelo Edessa" pitchFamily="66" charset="0"/>
              </a:rPr>
              <a:t>disahkan</a:t>
            </a:r>
            <a:r>
              <a:rPr lang="en-US" dirty="0" smtClean="0"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n-US" dirty="0" err="1" smtClean="0">
                <a:latin typeface="Estrangelo Edessa" pitchFamily="66" charset="0"/>
                <a:cs typeface="Estrangelo Edessa" pitchFamily="66" charset="0"/>
              </a:rPr>
              <a:t>buat</a:t>
            </a:r>
            <a:r>
              <a:rPr lang="en-US" dirty="0" smtClean="0"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n-US" dirty="0" err="1" smtClean="0">
                <a:latin typeface="Estrangelo Edessa" pitchFamily="66" charset="0"/>
                <a:cs typeface="Estrangelo Edessa" pitchFamily="66" charset="0"/>
              </a:rPr>
              <a:t>catatan</a:t>
            </a:r>
            <a:r>
              <a:rPr lang="en-US" dirty="0" smtClean="0">
                <a:latin typeface="Estrangelo Edessa" pitchFamily="66" charset="0"/>
                <a:cs typeface="Estrangelo Edessa" pitchFamily="66" charset="0"/>
              </a:rPr>
              <a:t> “</a:t>
            </a:r>
            <a:r>
              <a:rPr lang="en-US" dirty="0" err="1" smtClean="0">
                <a:latin typeface="Estrangelo Edessa" pitchFamily="66" charset="0"/>
                <a:cs typeface="Estrangelo Edessa" pitchFamily="66" charset="0"/>
              </a:rPr>
              <a:t>Diterima</a:t>
            </a:r>
            <a:r>
              <a:rPr lang="en-US" dirty="0" smtClean="0"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n-US" dirty="0" err="1" smtClean="0">
                <a:latin typeface="Estrangelo Edessa" pitchFamily="66" charset="0"/>
                <a:cs typeface="Estrangelo Edessa" pitchFamily="66" charset="0"/>
              </a:rPr>
              <a:t>dengan</a:t>
            </a:r>
            <a:r>
              <a:rPr lang="en-US" dirty="0" smtClean="0"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n-US" dirty="0" err="1" smtClean="0">
                <a:latin typeface="Estrangelo Edessa" pitchFamily="66" charset="0"/>
                <a:cs typeface="Estrangelo Edessa" pitchFamily="66" charset="0"/>
              </a:rPr>
              <a:t>syarat</a:t>
            </a:r>
            <a:r>
              <a:rPr lang="en-US" dirty="0" smtClean="0"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n-US" dirty="0" err="1" smtClean="0">
                <a:latin typeface="Estrangelo Edessa" pitchFamily="66" charset="0"/>
                <a:cs typeface="Estrangelo Edessa" pitchFamily="66" charset="0"/>
              </a:rPr>
              <a:t>ianya</a:t>
            </a:r>
            <a:r>
              <a:rPr lang="en-US" dirty="0" smtClean="0"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n-US" dirty="0" err="1" smtClean="0">
                <a:latin typeface="Estrangelo Edessa" pitchFamily="66" charset="0"/>
                <a:cs typeface="Estrangelo Edessa" pitchFamily="66" charset="0"/>
              </a:rPr>
              <a:t>diperiksa</a:t>
            </a:r>
            <a:r>
              <a:rPr lang="en-US" dirty="0" smtClean="0">
                <a:latin typeface="Estrangelo Edessa" pitchFamily="66" charset="0"/>
                <a:cs typeface="Estrangelo Edessa" pitchFamily="66" charset="0"/>
              </a:rPr>
              <a:t>, </a:t>
            </a:r>
            <a:r>
              <a:rPr lang="en-US" dirty="0" err="1" smtClean="0">
                <a:latin typeface="Estrangelo Edessa" pitchFamily="66" charset="0"/>
                <a:cs typeface="Estrangelo Edessa" pitchFamily="66" charset="0"/>
              </a:rPr>
              <a:t>dikira</a:t>
            </a:r>
            <a:r>
              <a:rPr lang="en-US" dirty="0" smtClean="0">
                <a:latin typeface="Estrangelo Edessa" pitchFamily="66" charset="0"/>
                <a:cs typeface="Estrangelo Edessa" pitchFamily="66" charset="0"/>
              </a:rPr>
              <a:t>, </a:t>
            </a:r>
            <a:r>
              <a:rPr lang="en-US" dirty="0" err="1" smtClean="0">
                <a:latin typeface="Estrangelo Edessa" pitchFamily="66" charset="0"/>
                <a:cs typeface="Estrangelo Edessa" pitchFamily="66" charset="0"/>
              </a:rPr>
              <a:t>diukur</a:t>
            </a:r>
            <a:r>
              <a:rPr lang="en-US" dirty="0" smtClean="0">
                <a:latin typeface="Estrangelo Edessa" pitchFamily="66" charset="0"/>
                <a:cs typeface="Estrangelo Edessa" pitchFamily="66" charset="0"/>
              </a:rPr>
              <a:t>, </a:t>
            </a:r>
            <a:r>
              <a:rPr lang="en-US" dirty="0" err="1" smtClean="0">
                <a:latin typeface="Estrangelo Edessa" pitchFamily="66" charset="0"/>
                <a:cs typeface="Estrangelo Edessa" pitchFamily="66" charset="0"/>
              </a:rPr>
              <a:t>ditimbang</a:t>
            </a:r>
            <a:r>
              <a:rPr lang="en-US" dirty="0" smtClean="0"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n-US" dirty="0" err="1" smtClean="0">
                <a:latin typeface="Estrangelo Edessa" pitchFamily="66" charset="0"/>
                <a:cs typeface="Estrangelo Edessa" pitchFamily="66" charset="0"/>
              </a:rPr>
              <a:t>dan</a:t>
            </a:r>
            <a:r>
              <a:rPr lang="en-US" dirty="0" smtClean="0"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n-US" dirty="0" err="1" smtClean="0">
                <a:latin typeface="Estrangelo Edessa" pitchFamily="66" charset="0"/>
                <a:cs typeface="Estrangelo Edessa" pitchFamily="66" charset="0"/>
              </a:rPr>
              <a:t>diuji</a:t>
            </a:r>
            <a:r>
              <a:rPr lang="en-US" dirty="0" smtClean="0">
                <a:latin typeface="Estrangelo Edessa" pitchFamily="66" charset="0"/>
                <a:cs typeface="Estrangelo Edessa" pitchFamily="66" charset="0"/>
              </a:rPr>
              <a:t>”)  </a:t>
            </a:r>
            <a:endParaRPr lang="ms-MY" dirty="0" smtClean="0">
              <a:latin typeface="Estrangelo Edessa" pitchFamily="66" charset="0"/>
              <a:cs typeface="Estrangelo Edessa" pitchFamily="66" charset="0"/>
            </a:endParaRPr>
          </a:p>
          <a:p>
            <a:pPr marL="114300" indent="0">
              <a:buFont typeface="Wingdings 3"/>
              <a:buNone/>
            </a:pPr>
            <a:endParaRPr lang="ms-MY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D9EF5-EE74-4482-A870-6F1C6F9BF971}" type="slidenum">
              <a:rPr lang="en-MY" smtClean="0"/>
              <a:t>31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565627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6.  PENGURUSAN ASET</a:t>
            </a: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7620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 startAt="3"/>
            </a:pPr>
            <a:r>
              <a:rPr lang="en-US" dirty="0" smtClean="0"/>
              <a:t>PENERIMAAN ASET</a:t>
            </a:r>
            <a:endParaRPr lang="en-MY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872067" y="1916832"/>
            <a:ext cx="7408333" cy="420933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Wingdings 3"/>
              <a:buNone/>
            </a:pPr>
            <a:endParaRPr lang="ms-MY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838200" y="2115269"/>
            <a:ext cx="7408333" cy="4209331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ms-MY" dirty="0" smtClean="0">
                <a:latin typeface="Estrangelo Edessa" pitchFamily="66" charset="0"/>
                <a:cs typeface="Estrangelo Edessa" pitchFamily="66" charset="0"/>
              </a:rPr>
              <a:t>Sediakan Borang Laporan Penerimaan Kew. PA-1 jika terdapat kerosakan/perselisihan</a:t>
            </a:r>
          </a:p>
          <a:p>
            <a:pPr>
              <a:buFont typeface="Wingdings" panose="05000000000000000000" pitchFamily="2" charset="2"/>
              <a:buChar char="§"/>
            </a:pPr>
            <a:endParaRPr lang="ms-MY" dirty="0" smtClean="0">
              <a:latin typeface="Estrangelo Edessa" pitchFamily="66" charset="0"/>
              <a:cs typeface="Estrangelo Edessa" pitchFamily="66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ms-MY" dirty="0" smtClean="0">
                <a:latin typeface="Estrangelo Edessa" pitchFamily="66" charset="0"/>
                <a:cs typeface="Estrangelo Edessa" pitchFamily="66" charset="0"/>
              </a:rPr>
              <a:t>Borang Kew PA-1 yang ditandatangani oleh Ketua Jabatan dihantar kepada agen penghantaran atau syarikat pembekal</a:t>
            </a:r>
          </a:p>
          <a:p>
            <a:pPr>
              <a:buFont typeface="Courier New" pitchFamily="49" charset="0"/>
              <a:buChar char="o"/>
            </a:pPr>
            <a:endParaRPr lang="ms-MY" dirty="0" smtClean="0">
              <a:latin typeface="Estrangelo Edessa" pitchFamily="66" charset="0"/>
              <a:cs typeface="Estrangelo Edessa" pitchFamily="66" charset="0"/>
            </a:endParaRPr>
          </a:p>
          <a:p>
            <a:pPr>
              <a:buFont typeface="Wingdings" panose="05000000000000000000" pitchFamily="2" charset="2"/>
              <a:buChar char="§"/>
            </a:pPr>
            <a:r>
              <a:rPr lang="ms-MY" dirty="0" smtClean="0">
                <a:latin typeface="Estrangelo Edessa" pitchFamily="66" charset="0"/>
                <a:cs typeface="Estrangelo Edessa" pitchFamily="66" charset="0"/>
              </a:rPr>
              <a:t>Pegawai Penerima Aset pastikan aset diterima berserta Surat Jaminan daripada pembekal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ms-MY" dirty="0" smtClean="0">
                <a:latin typeface="Estrangelo Edessa" pitchFamily="66" charset="0"/>
              </a:rPr>
              <a:t>Pegawai Penerima pastikan aset diterima bersama manual penggunaan dan penyelenggaraan.</a:t>
            </a:r>
            <a:endParaRPr lang="ms-MY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D9EF5-EE74-4482-A870-6F1C6F9BF971}" type="slidenum">
              <a:rPr lang="en-MY" smtClean="0"/>
              <a:t>32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902315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6.  PENGURUSAN ASET</a:t>
            </a: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7620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 startAt="4"/>
            </a:pPr>
            <a:r>
              <a:rPr lang="en-US" dirty="0" smtClean="0"/>
              <a:t>PENDAFTARAN</a:t>
            </a:r>
            <a:endParaRPr lang="en-MY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872067" y="1916832"/>
            <a:ext cx="7408333" cy="420933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Wingdings 3"/>
              <a:buNone/>
            </a:pPr>
            <a:endParaRPr lang="ms-MY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024467" y="2069232"/>
            <a:ext cx="7408333" cy="4209331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/>
              <a:buNone/>
            </a:pPr>
            <a:endParaRPr lang="ms-MY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strangelo Edessa" pitchFamily="66" charset="0"/>
              <a:cs typeface="Estrangelo Edessa" pitchFamily="66" charset="0"/>
            </a:endParaRPr>
          </a:p>
          <a:p>
            <a:pPr marL="0" indent="0">
              <a:buFont typeface="Wingdings 3"/>
              <a:buNone/>
            </a:pPr>
            <a:r>
              <a:rPr lang="ms-MY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Tujuan Pendaftaran:</a:t>
            </a:r>
          </a:p>
          <a:p>
            <a:pPr>
              <a:buFont typeface="Wingdings" pitchFamily="2" charset="2"/>
              <a:buChar char="q"/>
            </a:pPr>
            <a:endParaRPr lang="ms-MY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strangelo Edessa" pitchFamily="66" charset="0"/>
              <a:cs typeface="Estrangelo Edessa" pitchFamily="66" charset="0"/>
            </a:endParaRPr>
          </a:p>
          <a:p>
            <a:pPr>
              <a:buFont typeface="Wingdings" pitchFamily="2" charset="2"/>
              <a:buChar char="q"/>
            </a:pPr>
            <a:r>
              <a:rPr lang="ms-MY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Mewujudkan pangkalan data yang lengkap, tepat dan kemaskini.</a:t>
            </a:r>
          </a:p>
          <a:p>
            <a:pPr>
              <a:buFont typeface="Wingdings" pitchFamily="2" charset="2"/>
              <a:buChar char="q"/>
            </a:pPr>
            <a:endParaRPr lang="ms-MY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strangelo Edessa" pitchFamily="66" charset="0"/>
              <a:cs typeface="Estrangelo Edessa" pitchFamily="66" charset="0"/>
            </a:endParaRPr>
          </a:p>
          <a:p>
            <a:pPr>
              <a:buFont typeface="Wingdings" pitchFamily="2" charset="2"/>
              <a:buChar char="q"/>
            </a:pPr>
            <a:r>
              <a:rPr lang="ms-MY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Memudahkan pengesanan dan pemantauan.</a:t>
            </a:r>
          </a:p>
          <a:p>
            <a:pPr>
              <a:buFont typeface="Wingdings" pitchFamily="2" charset="2"/>
              <a:buChar char="q"/>
            </a:pPr>
            <a:endParaRPr lang="ms-MY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strangelo Edessa" pitchFamily="66" charset="0"/>
              <a:cs typeface="Estrangelo Edessa" pitchFamily="66" charset="0"/>
            </a:endParaRPr>
          </a:p>
          <a:p>
            <a:pPr>
              <a:buFont typeface="Wingdings" pitchFamily="2" charset="2"/>
              <a:buChar char="q"/>
            </a:pPr>
            <a:r>
              <a:rPr lang="ms-MY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Membolehkan keadaan aset diketahui.</a:t>
            </a:r>
          </a:p>
          <a:p>
            <a:pPr>
              <a:buFont typeface="Wingdings" pitchFamily="2" charset="2"/>
              <a:buChar char="q"/>
            </a:pPr>
            <a:endParaRPr lang="ms-MY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strangelo Edessa" pitchFamily="66" charset="0"/>
              <a:cs typeface="Estrangelo Edessa" pitchFamily="66" charset="0"/>
            </a:endParaRPr>
          </a:p>
          <a:p>
            <a:pPr>
              <a:buFont typeface="Wingdings" pitchFamily="2" charset="2"/>
              <a:buChar char="q"/>
            </a:pPr>
            <a:r>
              <a:rPr lang="fi-FI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Memudahkan penyelenggaraan, pelupusan dan penggantian aset.</a:t>
            </a:r>
          </a:p>
          <a:p>
            <a:pPr>
              <a:buFont typeface="Wingdings" pitchFamily="2" charset="2"/>
              <a:buChar char="q"/>
            </a:pPr>
            <a:endParaRPr lang="fi-FI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strangelo Edessa" pitchFamily="66" charset="0"/>
              <a:cs typeface="Estrangelo Edessa" pitchFamily="66" charset="0"/>
            </a:endParaRPr>
          </a:p>
          <a:p>
            <a:pPr>
              <a:buFont typeface="Wingdings" pitchFamily="2" charset="2"/>
              <a:buChar char="q"/>
            </a:pPr>
            <a:r>
              <a:rPr lang="fi-FI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Didaftar dalam tempoh 2 minggu dari tarikh pengesahan penerimaan.</a:t>
            </a:r>
            <a:endParaRPr lang="fi-FI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D9EF5-EE74-4482-A870-6F1C6F9BF971}" type="slidenum">
              <a:rPr lang="en-MY" smtClean="0"/>
              <a:t>33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196579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6.  PENGURUSAN ASET</a:t>
            </a: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7620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 startAt="4"/>
            </a:pPr>
            <a:r>
              <a:rPr lang="en-US" dirty="0" smtClean="0"/>
              <a:t>PENDAFTARAN</a:t>
            </a:r>
            <a:endParaRPr lang="en-MY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872067" y="1916832"/>
            <a:ext cx="7408333" cy="420933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Wingdings 3"/>
              <a:buNone/>
            </a:pPr>
            <a:endParaRPr lang="ms-MY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872067" y="1600200"/>
            <a:ext cx="7408333" cy="4484787"/>
          </a:xfrm>
          <a:prstGeom prst="rect">
            <a:avLst/>
          </a:prstGeom>
        </p:spPr>
        <p:txBody>
          <a:bodyPr vert="horz">
            <a:normAutofit fontScale="47500" lnSpcReduction="2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/>
              <a:buNone/>
            </a:pPr>
            <a:endParaRPr lang="ms-MY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strangelo Edessa" pitchFamily="66" charset="0"/>
              <a:cs typeface="Estrangelo Edessa" pitchFamily="66" charset="0"/>
            </a:endParaRPr>
          </a:p>
          <a:p>
            <a:pPr>
              <a:buFont typeface="Wingdings" pitchFamily="2" charset="2"/>
              <a:buChar char="q"/>
            </a:pPr>
            <a:r>
              <a:rPr lang="ms-MY" sz="5100" b="1" dirty="0" smtClean="0">
                <a:latin typeface="Estrangelo Edessa" pitchFamily="66" charset="0"/>
                <a:cs typeface="Estrangelo Edessa" pitchFamily="66" charset="0"/>
              </a:rPr>
              <a:t>Pendaftaran Aset Hadiah:</a:t>
            </a:r>
          </a:p>
          <a:p>
            <a:pPr marL="0" indent="0">
              <a:buFont typeface="Wingdings 3"/>
              <a:buNone/>
            </a:pPr>
            <a:endParaRPr lang="ms-MY" dirty="0" smtClean="0">
              <a:solidFill>
                <a:srgbClr val="6666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strangelo Edessa" pitchFamily="66" charset="0"/>
              <a:cs typeface="Estrangelo Edessa" pitchFamily="66" charset="0"/>
            </a:endParaRPr>
          </a:p>
          <a:p>
            <a:pPr marL="0" indent="0">
              <a:buFont typeface="Wingdings 3"/>
              <a:buNone/>
            </a:pPr>
            <a:r>
              <a:rPr lang="ms-MY" sz="3800" dirty="0" smtClean="0">
                <a:latin typeface="Estrangelo Edessa" pitchFamily="66" charset="0"/>
                <a:cs typeface="Estrangelo Edessa" pitchFamily="66" charset="0"/>
              </a:rPr>
              <a:t>Aset yang diterima secara hadiah bagi tujuan pembelajaran dan pameran tidak perlu didaftarkan</a:t>
            </a:r>
          </a:p>
          <a:p>
            <a:pPr marL="0" indent="0">
              <a:buFont typeface="Wingdings 3"/>
              <a:buNone/>
            </a:pPr>
            <a:endParaRPr lang="ms-MY" sz="3800" dirty="0" smtClean="0">
              <a:latin typeface="Estrangelo Edessa" pitchFamily="66" charset="0"/>
              <a:cs typeface="Estrangelo Edessa" pitchFamily="66" charset="0"/>
            </a:endParaRPr>
          </a:p>
          <a:p>
            <a:pPr marL="0" indent="0">
              <a:buFont typeface="Wingdings 3"/>
              <a:buNone/>
            </a:pPr>
            <a:r>
              <a:rPr lang="ms-MY" sz="3800" dirty="0" smtClean="0">
                <a:latin typeface="Estrangelo Edessa" pitchFamily="66" charset="0"/>
                <a:cs typeface="Estrangelo Edessa" pitchFamily="66" charset="0"/>
              </a:rPr>
              <a:t>Satu senarai daftar aset berkenaan diwujudkan bagi tujuan rekod</a:t>
            </a:r>
          </a:p>
          <a:p>
            <a:pPr>
              <a:buFont typeface="Wingdings" pitchFamily="2" charset="2"/>
              <a:buChar char="q"/>
            </a:pPr>
            <a:endParaRPr lang="ms-MY" sz="3800" dirty="0" smtClean="0">
              <a:latin typeface="Estrangelo Edessa" pitchFamily="66" charset="0"/>
              <a:cs typeface="Estrangelo Edessa" pitchFamily="66" charset="0"/>
            </a:endParaRPr>
          </a:p>
          <a:p>
            <a:pPr>
              <a:buFont typeface="Wingdings" pitchFamily="2" charset="2"/>
              <a:buChar char="q"/>
            </a:pPr>
            <a:r>
              <a:rPr lang="ms-MY" sz="5100" b="1" dirty="0" smtClean="0">
                <a:latin typeface="Estrangelo Edessa" pitchFamily="66" charset="0"/>
                <a:cs typeface="Estrangelo Edessa" pitchFamily="66" charset="0"/>
              </a:rPr>
              <a:t>Pendaftaran Aset Lucuthak:</a:t>
            </a:r>
          </a:p>
          <a:p>
            <a:pPr marL="0" indent="0">
              <a:buFont typeface="Wingdings 3"/>
              <a:buNone/>
            </a:pPr>
            <a:endParaRPr lang="ms-MY" sz="3800" dirty="0" smtClean="0">
              <a:latin typeface="Estrangelo Edessa" pitchFamily="66" charset="0"/>
              <a:cs typeface="Estrangelo Edessa" pitchFamily="66" charset="0"/>
            </a:endParaRPr>
          </a:p>
          <a:p>
            <a:pPr marL="0" indent="0">
              <a:buFont typeface="Wingdings 3"/>
              <a:buNone/>
            </a:pPr>
            <a:r>
              <a:rPr lang="ms-MY" sz="3800" dirty="0" smtClean="0">
                <a:latin typeface="Estrangelo Edessa" pitchFamily="66" charset="0"/>
                <a:cs typeface="Estrangelo Edessa" pitchFamily="66" charset="0"/>
              </a:rPr>
              <a:t>Didaftarkan jika Kementerian/Jabatan bercadang menggunakannya . </a:t>
            </a:r>
          </a:p>
          <a:p>
            <a:pPr marL="0" indent="0">
              <a:buFont typeface="Wingdings 3"/>
              <a:buNone/>
            </a:pPr>
            <a:endParaRPr lang="ms-MY" sz="3800" dirty="0" smtClean="0">
              <a:latin typeface="Estrangelo Edessa" pitchFamily="66" charset="0"/>
              <a:cs typeface="Estrangelo Edessa" pitchFamily="66" charset="0"/>
            </a:endParaRPr>
          </a:p>
          <a:p>
            <a:pPr marL="0" indent="0">
              <a:buFont typeface="Wingdings 3"/>
              <a:buNone/>
            </a:pPr>
            <a:r>
              <a:rPr lang="ms-MY" sz="3800" dirty="0" smtClean="0">
                <a:latin typeface="Estrangelo Edessa" pitchFamily="66" charset="0"/>
                <a:cs typeface="Estrangelo Edessa" pitchFamily="66" charset="0"/>
              </a:rPr>
              <a:t>Aset lucuthak yang dikategorikan di bawah akta tertentu menjadi tanggungjawab Pegawai Pengawal untuk menentukan tindakan yang diambil ke atas aset berkenaan mengikut  maksud tersebut sahaja.</a:t>
            </a:r>
          </a:p>
          <a:p>
            <a:pPr marL="0" indent="0">
              <a:buFont typeface="Wingdings 3"/>
              <a:buNone/>
            </a:pPr>
            <a:endParaRPr lang="ms-MY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D9EF5-EE74-4482-A870-6F1C6F9BF971}" type="slidenum">
              <a:rPr lang="en-MY" smtClean="0"/>
              <a:t>34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194072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6.  PENGURUSAN ASET</a:t>
            </a: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7620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 startAt="4"/>
            </a:pPr>
            <a:r>
              <a:rPr lang="en-US" dirty="0" smtClean="0"/>
              <a:t>PENDAFTARAN</a:t>
            </a:r>
            <a:endParaRPr lang="en-MY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872067" y="1916832"/>
            <a:ext cx="7408333" cy="420933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Wingdings 3"/>
              <a:buNone/>
            </a:pPr>
            <a:endParaRPr lang="ms-MY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024467" y="1676400"/>
            <a:ext cx="7408333" cy="4209331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Wingdings 3"/>
              <a:buNone/>
            </a:pPr>
            <a:endParaRPr lang="ms-MY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strangelo Edessa" pitchFamily="66" charset="0"/>
              <a:cs typeface="Estrangelo Edessa" pitchFamily="66" charset="0"/>
            </a:endParaRPr>
          </a:p>
          <a:p>
            <a:pPr marL="457200" indent="-342900">
              <a:buFont typeface="Wingdings" pitchFamily="2" charset="2"/>
              <a:buChar char="q"/>
            </a:pP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Punca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Maklumat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Bagi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Maksud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Pendaftaran</a:t>
            </a:r>
            <a:endParaRPr lang="ms-MY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strangelo Edessa" pitchFamily="66" charset="0"/>
              <a:cs typeface="Estrangelo Edessa" pitchFamily="66" charset="0"/>
            </a:endParaRPr>
          </a:p>
          <a:p>
            <a:pPr marL="114300" indent="0">
              <a:buFont typeface="Wingdings 3"/>
              <a:buNone/>
            </a:pPr>
            <a:endParaRPr lang="sv-SE" dirty="0" smtClean="0"/>
          </a:p>
          <a:p>
            <a:pPr>
              <a:buFont typeface="Courier New" pitchFamily="49" charset="0"/>
              <a:buChar char="o"/>
            </a:pPr>
            <a:r>
              <a:rPr lang="sv-SE" dirty="0" smtClean="0"/>
              <a:t>	</a:t>
            </a:r>
            <a:r>
              <a:rPr lang="sv-SE" dirty="0" smtClean="0">
                <a:latin typeface="Estrangelo Edessa" pitchFamily="66" charset="0"/>
                <a:cs typeface="Estrangelo Edessa" pitchFamily="66" charset="0"/>
              </a:rPr>
              <a:t>Pesanan Rasmi Kerajaan</a:t>
            </a:r>
          </a:p>
          <a:p>
            <a:pPr>
              <a:buFont typeface="Courier New" pitchFamily="49" charset="0"/>
              <a:buChar char="o"/>
            </a:pPr>
            <a:r>
              <a:rPr lang="sv-SE" dirty="0" smtClean="0">
                <a:latin typeface="Estrangelo Edessa" pitchFamily="66" charset="0"/>
                <a:cs typeface="Estrangelo Edessa" pitchFamily="66" charset="0"/>
              </a:rPr>
              <a:t>	Nota Serahan</a:t>
            </a:r>
          </a:p>
          <a:p>
            <a:pPr>
              <a:buFont typeface="Courier New" pitchFamily="49" charset="0"/>
              <a:buChar char="o"/>
            </a:pPr>
            <a:r>
              <a:rPr lang="sv-SE" dirty="0" smtClean="0">
                <a:latin typeface="Estrangelo Edessa" pitchFamily="66" charset="0"/>
                <a:cs typeface="Estrangelo Edessa" pitchFamily="66" charset="0"/>
              </a:rPr>
              <a:t>	Invois</a:t>
            </a:r>
          </a:p>
          <a:p>
            <a:pPr>
              <a:buFont typeface="Courier New" pitchFamily="49" charset="0"/>
              <a:buChar char="o"/>
            </a:pPr>
            <a:r>
              <a:rPr lang="sv-SE" dirty="0" smtClean="0">
                <a:latin typeface="Estrangelo Edessa" pitchFamily="66" charset="0"/>
                <a:cs typeface="Estrangelo Edessa" pitchFamily="66" charset="0"/>
              </a:rPr>
              <a:t>	Dokumen Kontrak</a:t>
            </a:r>
          </a:p>
          <a:p>
            <a:pPr>
              <a:buFont typeface="Courier New" pitchFamily="49" charset="0"/>
              <a:buChar char="o"/>
            </a:pPr>
            <a:r>
              <a:rPr lang="sv-SE" dirty="0" smtClean="0">
                <a:latin typeface="Estrangelo Edessa" pitchFamily="66" charset="0"/>
                <a:cs typeface="Estrangelo Edessa" pitchFamily="66" charset="0"/>
              </a:rPr>
              <a:t>	Kad Jaminan</a:t>
            </a:r>
          </a:p>
          <a:p>
            <a:pPr>
              <a:buFont typeface="Courier New" pitchFamily="49" charset="0"/>
              <a:buChar char="o"/>
            </a:pPr>
            <a:r>
              <a:rPr lang="sv-SE" dirty="0" smtClean="0">
                <a:latin typeface="Estrangelo Edessa" pitchFamily="66" charset="0"/>
                <a:cs typeface="Estrangelo Edessa" pitchFamily="66" charset="0"/>
              </a:rPr>
              <a:t>	Manual Pengguna</a:t>
            </a:r>
          </a:p>
          <a:p>
            <a:pPr>
              <a:buFont typeface="Courier New" pitchFamily="49" charset="0"/>
              <a:buChar char="o"/>
            </a:pPr>
            <a:r>
              <a:rPr lang="sv-SE" dirty="0" smtClean="0">
                <a:latin typeface="Estrangelo Edessa" pitchFamily="66" charset="0"/>
                <a:cs typeface="Estrangelo Edessa" pitchFamily="66" charset="0"/>
              </a:rPr>
              <a:t>	Dokumen-dokumen lain yang berkaitan</a:t>
            </a:r>
          </a:p>
          <a:p>
            <a:pPr marL="114300" indent="0">
              <a:buFont typeface="Wingdings 3"/>
              <a:buNone/>
            </a:pPr>
            <a:endParaRPr lang="ms-MY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D9EF5-EE74-4482-A870-6F1C6F9BF971}" type="slidenum">
              <a:rPr lang="en-MY" smtClean="0"/>
              <a:t>35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685709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6.  PENGURUSAN ASET</a:t>
            </a: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7620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 startAt="4"/>
            </a:pPr>
            <a:r>
              <a:rPr lang="en-US" dirty="0" smtClean="0"/>
              <a:t>PENDAFTARAN</a:t>
            </a:r>
            <a:endParaRPr lang="en-MY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872067" y="1916832"/>
            <a:ext cx="7408333" cy="420933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Wingdings 3"/>
              <a:buNone/>
            </a:pPr>
            <a:endParaRPr lang="ms-MY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066800" y="1828800"/>
            <a:ext cx="7213600" cy="3570312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Wingdings 3"/>
              <a:buNone/>
            </a:pPr>
            <a:endParaRPr lang="ms-MY" b="1" dirty="0" smtClean="0">
              <a:latin typeface="Estrangelo Edessa" pitchFamily="66" charset="0"/>
              <a:cs typeface="Estrangelo Edessa" pitchFamily="66" charset="0"/>
            </a:endParaRPr>
          </a:p>
          <a:p>
            <a:pPr marL="114300" indent="0">
              <a:buFont typeface="Wingdings 3"/>
              <a:buNone/>
            </a:pPr>
            <a:r>
              <a:rPr lang="ms-MY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	</a:t>
            </a:r>
          </a:p>
          <a:p>
            <a:pPr marL="571500" indent="-457200">
              <a:buFont typeface="Wingdings" pitchFamily="2" charset="2"/>
              <a:buChar char="q"/>
            </a:pPr>
            <a:r>
              <a:rPr lang="ms-MY" b="1" dirty="0" smtClean="0">
                <a:latin typeface="Estrangelo Edessa" pitchFamily="66" charset="0"/>
                <a:cs typeface="Estrangelo Edessa" pitchFamily="66" charset="0"/>
              </a:rPr>
              <a:t>Dokumen Maklumat Pendaftaran</a:t>
            </a:r>
          </a:p>
          <a:p>
            <a:pPr marL="114300" indent="0">
              <a:buFont typeface="Wingdings 3"/>
              <a:buNone/>
            </a:pPr>
            <a:endParaRPr lang="ms-MY" b="1" dirty="0" smtClean="0">
              <a:latin typeface="Estrangelo Edessa" pitchFamily="66" charset="0"/>
              <a:cs typeface="Estrangelo Edessa" pitchFamily="66" charset="0"/>
            </a:endParaRPr>
          </a:p>
          <a:p>
            <a:pPr marL="114300" indent="0">
              <a:buFont typeface="Wingdings 3"/>
              <a:buNone/>
            </a:pPr>
            <a:r>
              <a:rPr lang="ms-MY" dirty="0" smtClean="0">
                <a:latin typeface="Estrangelo Edessa" pitchFamily="66" charset="0"/>
                <a:cs typeface="Estrangelo Edessa" pitchFamily="66" charset="0"/>
              </a:rPr>
              <a:t>i)	Didaftarkan oleh Pegawai Aset di Kementerian/Jabatan/PTJ menggunakan Kew. PA-2 &amp; Kew. PA-3</a:t>
            </a:r>
            <a:r>
              <a:rPr lang="ms-MY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.</a:t>
            </a:r>
          </a:p>
          <a:p>
            <a:pPr marL="114300" indent="0">
              <a:buFont typeface="Wingdings 3"/>
              <a:buNone/>
            </a:pPr>
            <a:r>
              <a:rPr lang="ms-MY" dirty="0" smtClean="0">
                <a:latin typeface="Estrangelo Edessa" pitchFamily="66" charset="0"/>
                <a:cs typeface="Estrangelo Edessa" pitchFamily="66" charset="0"/>
              </a:rPr>
              <a:t> </a:t>
            </a:r>
          </a:p>
          <a:p>
            <a:pPr marL="114300" indent="0">
              <a:buFont typeface="Wingdings 3"/>
              <a:buNone/>
            </a:pPr>
            <a:r>
              <a:rPr lang="ms-MY" dirty="0" smtClean="0">
                <a:latin typeface="Estrangelo Edessa" pitchFamily="66" charset="0"/>
                <a:cs typeface="Estrangelo Edessa" pitchFamily="66" charset="0"/>
              </a:rPr>
              <a:t>ii)</a:t>
            </a:r>
            <a:r>
              <a:rPr lang="ms-MY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	</a:t>
            </a:r>
            <a:r>
              <a:rPr lang="ms-MY" dirty="0" smtClean="0">
                <a:latin typeface="Estrangelo Edessa" pitchFamily="66" charset="0"/>
                <a:cs typeface="Estrangelo Edessa" pitchFamily="66" charset="0"/>
              </a:rPr>
              <a:t>Satu Senarai Daftar Harta Modal Kew. PA-4 dan Senarai Daftar Inventor</a:t>
            </a:r>
            <a:r>
              <a:rPr lang="ms-MY" b="1" dirty="0" smtClean="0">
                <a:latin typeface="Estrangelo Edessa" pitchFamily="66" charset="0"/>
                <a:cs typeface="Estrangelo Edessa" pitchFamily="66" charset="0"/>
              </a:rPr>
              <a:t>i </a:t>
            </a:r>
            <a:r>
              <a:rPr lang="ms-MY" dirty="0" smtClean="0">
                <a:latin typeface="Estrangelo Edessa" pitchFamily="66" charset="0"/>
                <a:cs typeface="Estrangelo Edessa" pitchFamily="66" charset="0"/>
              </a:rPr>
              <a:t>Kew. PA-5 disediakan.</a:t>
            </a:r>
          </a:p>
          <a:p>
            <a:pPr marL="114300" indent="0">
              <a:buFont typeface="Wingdings 3"/>
              <a:buNone/>
            </a:pPr>
            <a:endParaRPr lang="ms-MY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strangelo Edessa" pitchFamily="66" charset="0"/>
              <a:cs typeface="Estrangelo Edessa" pitchFamily="66" charset="0"/>
            </a:endParaRPr>
          </a:p>
          <a:p>
            <a:pPr marL="114300" indent="0">
              <a:buFont typeface="Wingdings 3"/>
              <a:buNone/>
            </a:pPr>
            <a:endParaRPr lang="ms-MY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D9EF5-EE74-4482-A870-6F1C6F9BF971}" type="slidenum">
              <a:rPr lang="en-MY" smtClean="0"/>
              <a:t>36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91436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6.  PENGURUSAN ASET</a:t>
            </a: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7620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 startAt="4"/>
            </a:pPr>
            <a:r>
              <a:rPr lang="en-US" dirty="0" smtClean="0"/>
              <a:t>PENDAFTARAN</a:t>
            </a:r>
            <a:endParaRPr lang="en-MY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872067" y="1916832"/>
            <a:ext cx="7408333" cy="420933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Wingdings 3"/>
              <a:buNone/>
            </a:pPr>
            <a:endParaRPr lang="ms-MY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066800" y="1828800"/>
            <a:ext cx="7467600" cy="44958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0" indent="-457200">
              <a:buFont typeface="Wingdings" pitchFamily="2" charset="2"/>
              <a:buChar char="q"/>
            </a:pPr>
            <a:r>
              <a:rPr lang="ms-MY" b="1" dirty="0" smtClean="0">
                <a:latin typeface="Estrangelo Edessa" pitchFamily="66" charset="0"/>
                <a:cs typeface="Estrangelo Edessa" pitchFamily="66" charset="0"/>
              </a:rPr>
              <a:t>Dokumen Maklumat Pendaftaran</a:t>
            </a:r>
          </a:p>
          <a:p>
            <a:pPr marL="114300" indent="0">
              <a:buFont typeface="Wingdings 3"/>
              <a:buNone/>
            </a:pPr>
            <a:r>
              <a:rPr lang="en-US" dirty="0" smtClean="0">
                <a:latin typeface="Estrangelo Edessa" pitchFamily="66" charset="0"/>
                <a:cs typeface="Estrangelo Edessa" pitchFamily="66" charset="0"/>
              </a:rPr>
              <a:t>iii)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	</a:t>
            </a:r>
            <a:r>
              <a:rPr lang="en-US" dirty="0" smtClean="0">
                <a:latin typeface="Estrangelo Edessa" pitchFamily="66" charset="0"/>
                <a:cs typeface="Estrangelo Edessa" pitchFamily="66" charset="0"/>
              </a:rPr>
              <a:t>Salinan Kew. PA-4 </a:t>
            </a:r>
            <a:r>
              <a:rPr lang="en-US" dirty="0" err="1" smtClean="0">
                <a:latin typeface="Estrangelo Edessa" pitchFamily="66" charset="0"/>
                <a:cs typeface="Estrangelo Edessa" pitchFamily="66" charset="0"/>
              </a:rPr>
              <a:t>dan</a:t>
            </a:r>
            <a:r>
              <a:rPr lang="en-US" dirty="0" smtClean="0">
                <a:latin typeface="Estrangelo Edessa" pitchFamily="66" charset="0"/>
                <a:cs typeface="Estrangelo Edessa" pitchFamily="66" charset="0"/>
              </a:rPr>
              <a:t> Kew. PA-5 </a:t>
            </a:r>
            <a:r>
              <a:rPr lang="en-US" dirty="0" err="1" smtClean="0">
                <a:latin typeface="Estrangelo Edessa" pitchFamily="66" charset="0"/>
                <a:cs typeface="Estrangelo Edessa" pitchFamily="66" charset="0"/>
              </a:rPr>
              <a:t>dikemukakan</a:t>
            </a:r>
            <a:r>
              <a:rPr lang="en-US" dirty="0" smtClean="0"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n-US" dirty="0" err="1" smtClean="0">
                <a:latin typeface="Estrangelo Edessa" pitchFamily="66" charset="0"/>
                <a:cs typeface="Estrangelo Edessa" pitchFamily="66" charset="0"/>
              </a:rPr>
              <a:t>secara</a:t>
            </a:r>
            <a:r>
              <a:rPr lang="en-US" dirty="0" smtClean="0"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n-US" dirty="0" err="1" smtClean="0">
                <a:latin typeface="Estrangelo Edessa" pitchFamily="66" charset="0"/>
                <a:cs typeface="Estrangelo Edessa" pitchFamily="66" charset="0"/>
              </a:rPr>
              <a:t>tahunan</a:t>
            </a:r>
            <a:r>
              <a:rPr lang="en-US" dirty="0" smtClean="0"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n-US" dirty="0" err="1" smtClean="0">
                <a:latin typeface="Estrangelo Edessa" pitchFamily="66" charset="0"/>
                <a:cs typeface="Estrangelo Edessa" pitchFamily="66" charset="0"/>
              </a:rPr>
              <a:t>seperti</a:t>
            </a:r>
            <a:r>
              <a:rPr lang="en-US" dirty="0" smtClean="0"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n-US" dirty="0" err="1" smtClean="0">
                <a:latin typeface="Estrangelo Edessa" pitchFamily="66" charset="0"/>
                <a:cs typeface="Estrangelo Edessa" pitchFamily="66" charset="0"/>
              </a:rPr>
              <a:t>berikut</a:t>
            </a:r>
            <a:r>
              <a:rPr lang="en-US" dirty="0" smtClean="0">
                <a:latin typeface="Estrangelo Edessa" pitchFamily="66" charset="0"/>
                <a:cs typeface="Estrangelo Edessa" pitchFamily="66" charset="0"/>
              </a:rPr>
              <a:t>:</a:t>
            </a:r>
          </a:p>
          <a:p>
            <a:pPr marL="114300" indent="0">
              <a:buFont typeface="Wingdings 3"/>
              <a:buNone/>
            </a:pPr>
            <a:r>
              <a:rPr lang="ms-MY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	</a:t>
            </a:r>
          </a:p>
          <a:p>
            <a:pPr marL="114300" indent="0">
              <a:buFont typeface="Wingdings 3"/>
              <a:buNone/>
            </a:pPr>
            <a:r>
              <a:rPr lang="ms-MY" sz="2000" dirty="0" smtClean="0">
                <a:latin typeface="Estrangelo Edessa" pitchFamily="66" charset="0"/>
                <a:cs typeface="Estrangelo Edessa" pitchFamily="66" charset="0"/>
              </a:rPr>
              <a:t>a) Pendaftaran di peringkat PTJ:</a:t>
            </a:r>
          </a:p>
          <a:p>
            <a:pPr marL="114300" indent="0">
              <a:buFont typeface="Wingdings 3"/>
              <a:buNone/>
            </a:pPr>
            <a:r>
              <a:rPr lang="ms-MY" sz="2000" dirty="0">
                <a:latin typeface="Estrangelo Edessa" pitchFamily="66" charset="0"/>
                <a:cs typeface="Estrangelo Edessa" pitchFamily="66" charset="0"/>
              </a:rPr>
              <a:t>	</a:t>
            </a:r>
            <a:r>
              <a:rPr lang="ms-MY" sz="2000" dirty="0" smtClean="0">
                <a:latin typeface="Estrangelo Edessa" pitchFamily="66" charset="0"/>
                <a:cs typeface="Estrangelo Edessa" pitchFamily="66" charset="0"/>
              </a:rPr>
              <a:t>Kemuka kepada Jabatan atau Ibu Pejabat.</a:t>
            </a:r>
          </a:p>
          <a:p>
            <a:pPr marL="114300" indent="0">
              <a:buFont typeface="Wingdings 3"/>
              <a:buNone/>
            </a:pPr>
            <a:r>
              <a:rPr lang="ms-MY" sz="2000" dirty="0" smtClean="0">
                <a:latin typeface="Estrangelo Edessa" pitchFamily="66" charset="0"/>
                <a:cs typeface="Estrangelo Edessa" pitchFamily="66" charset="0"/>
              </a:rPr>
              <a:t>b) Pendaftaran Peringkat Jabatan:</a:t>
            </a:r>
          </a:p>
          <a:p>
            <a:pPr marL="114300" indent="0">
              <a:buFont typeface="Wingdings 3"/>
              <a:buNone/>
            </a:pPr>
            <a:r>
              <a:rPr lang="ms-MY" sz="2000" dirty="0">
                <a:latin typeface="Estrangelo Edessa" pitchFamily="66" charset="0"/>
                <a:cs typeface="Estrangelo Edessa" pitchFamily="66" charset="0"/>
              </a:rPr>
              <a:t>	</a:t>
            </a:r>
            <a:r>
              <a:rPr lang="ms-MY" sz="2000" dirty="0" smtClean="0">
                <a:latin typeface="Estrangelo Edessa" pitchFamily="66" charset="0"/>
                <a:cs typeface="Estrangelo Edessa" pitchFamily="66" charset="0"/>
              </a:rPr>
              <a:t>Kumpulkan senarai daftar PTJ beserta senarai daftar 	Jabatan dan kemukakan kepada Kementerian.</a:t>
            </a:r>
            <a:endParaRPr lang="ms-MY" dirty="0" smtClean="0">
              <a:latin typeface="Estrangelo Edessa" pitchFamily="66" charset="0"/>
              <a:cs typeface="Estrangelo Edessa" pitchFamily="66" charset="0"/>
            </a:endParaRPr>
          </a:p>
          <a:p>
            <a:pPr marL="114300" indent="0">
              <a:buFont typeface="Wingdings 3"/>
              <a:buNone/>
            </a:pPr>
            <a:r>
              <a:rPr lang="nn-NO" sz="2000" dirty="0" smtClean="0">
                <a:solidFill>
                  <a:prstClr val="black"/>
                </a:solidFill>
                <a:latin typeface="Estrangelo Edessa" pitchFamily="66" charset="0"/>
                <a:cs typeface="Estrangelo Edessa" pitchFamily="66" charset="0"/>
              </a:rPr>
              <a:t>c) Pendaftaran di peringkat Kementerian:</a:t>
            </a:r>
          </a:p>
          <a:p>
            <a:pPr marL="114300" indent="0">
              <a:buFont typeface="Wingdings 3"/>
              <a:buNone/>
            </a:pPr>
            <a:r>
              <a:rPr lang="nn-NO" sz="2000" dirty="0" smtClean="0">
                <a:solidFill>
                  <a:prstClr val="black"/>
                </a:solidFill>
                <a:latin typeface="Estrangelo Edessa" pitchFamily="66" charset="0"/>
                <a:cs typeface="Estrangelo Edessa" pitchFamily="66" charset="0"/>
              </a:rPr>
              <a:t>	</a:t>
            </a:r>
            <a:r>
              <a:rPr lang="ms-MY" sz="2000" dirty="0" smtClean="0">
                <a:solidFill>
                  <a:prstClr val="black"/>
                </a:solidFill>
                <a:latin typeface="Estrangelo Edessa" pitchFamily="66" charset="0"/>
                <a:cs typeface="Estrangelo Edessa" pitchFamily="66" charset="0"/>
              </a:rPr>
              <a:t>Kumpul senarai daftar PTJ, Jabatan dan Kementerian 	bagi membolehkan Kementerian mengetahui dan 	memantau keseluruhan aset di bawah kawalannya.</a:t>
            </a:r>
          </a:p>
          <a:p>
            <a:pPr marL="114300" indent="0">
              <a:buFont typeface="Wingdings 3"/>
              <a:buNone/>
            </a:pPr>
            <a:endParaRPr lang="ms-MY" dirty="0" smtClean="0">
              <a:latin typeface="Estrangelo Edessa" pitchFamily="66" charset="0"/>
              <a:cs typeface="Estrangelo Edessa" pitchFamily="66" charset="0"/>
            </a:endParaRPr>
          </a:p>
          <a:p>
            <a:pPr marL="114300" indent="0">
              <a:buFont typeface="Wingdings 3"/>
              <a:buNone/>
            </a:pPr>
            <a:endParaRPr lang="ms-MY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strangelo Edessa" pitchFamily="66" charset="0"/>
              <a:cs typeface="Estrangelo Edessa" pitchFamily="66" charset="0"/>
            </a:endParaRPr>
          </a:p>
          <a:p>
            <a:pPr marL="114300" indent="0">
              <a:buFont typeface="Wingdings 3"/>
              <a:buNone/>
            </a:pPr>
            <a:endParaRPr lang="ms-MY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D9EF5-EE74-4482-A870-6F1C6F9BF971}" type="slidenum">
              <a:rPr lang="en-MY" smtClean="0"/>
              <a:t>37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19233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6.  PENGURUSAN ASET</a:t>
            </a: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7620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 startAt="4"/>
            </a:pPr>
            <a:r>
              <a:rPr lang="en-US" dirty="0" smtClean="0"/>
              <a:t>PENDAFTARAN</a:t>
            </a:r>
            <a:endParaRPr lang="en-MY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872067" y="1916832"/>
            <a:ext cx="7408333" cy="420933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Wingdings 3"/>
              <a:buNone/>
            </a:pPr>
            <a:endParaRPr lang="ms-MY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971600" y="1944688"/>
            <a:ext cx="7344816" cy="415131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0" indent="-457200">
              <a:buFont typeface="Wingdings" pitchFamily="2" charset="2"/>
              <a:buChar char="q"/>
            </a:pPr>
            <a:r>
              <a:rPr lang="ms-MY" b="1" dirty="0" smtClean="0">
                <a:latin typeface="Estrangelo Edessa" pitchFamily="66" charset="0"/>
                <a:cs typeface="Estrangelo Edessa" pitchFamily="66" charset="0"/>
              </a:rPr>
              <a:t>Pengemaskinian Daftar Aset</a:t>
            </a:r>
          </a:p>
          <a:p>
            <a:pPr marL="114300" indent="0">
              <a:buFont typeface="Wingdings 3"/>
              <a:buNone/>
            </a:pPr>
            <a:endParaRPr lang="ms-MY" b="1" dirty="0" smtClean="0">
              <a:latin typeface="Estrangelo Edessa" pitchFamily="66" charset="0"/>
              <a:cs typeface="Estrangelo Edessa" pitchFamily="66" charset="0"/>
            </a:endParaRPr>
          </a:p>
          <a:p>
            <a:pPr marL="114300" indent="0">
              <a:buFont typeface="Wingdings 3"/>
              <a:buNone/>
            </a:pPr>
            <a:r>
              <a:rPr lang="en-US" dirty="0" err="1" smtClean="0">
                <a:latin typeface="Estrangelo Edessa" pitchFamily="66" charset="0"/>
                <a:cs typeface="Estrangelo Edessa" pitchFamily="66" charset="0"/>
              </a:rPr>
              <a:t>Daftar</a:t>
            </a:r>
            <a:r>
              <a:rPr lang="en-US" dirty="0" smtClean="0"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n-US" dirty="0" err="1" smtClean="0">
                <a:latin typeface="Estrangelo Edessa" pitchFamily="66" charset="0"/>
                <a:cs typeface="Estrangelo Edessa" pitchFamily="66" charset="0"/>
              </a:rPr>
              <a:t>Aset</a:t>
            </a:r>
            <a:r>
              <a:rPr lang="en-US" dirty="0" smtClean="0"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n-US" dirty="0" err="1" smtClean="0">
                <a:latin typeface="Estrangelo Edessa" pitchFamily="66" charset="0"/>
                <a:cs typeface="Estrangelo Edessa" pitchFamily="66" charset="0"/>
              </a:rPr>
              <a:t>dikemaskini</a:t>
            </a:r>
            <a:r>
              <a:rPr lang="en-US" dirty="0" smtClean="0"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n-US" dirty="0" err="1" smtClean="0">
                <a:latin typeface="Estrangelo Edessa" pitchFamily="66" charset="0"/>
                <a:cs typeface="Estrangelo Edessa" pitchFamily="66" charset="0"/>
              </a:rPr>
              <a:t>bila</a:t>
            </a:r>
            <a:r>
              <a:rPr lang="en-US" dirty="0" smtClean="0"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n-US" dirty="0" err="1" smtClean="0">
                <a:latin typeface="Estrangelo Edessa" pitchFamily="66" charset="0"/>
                <a:cs typeface="Estrangelo Edessa" pitchFamily="66" charset="0"/>
              </a:rPr>
              <a:t>berlaku</a:t>
            </a:r>
            <a:r>
              <a:rPr lang="en-US" dirty="0" smtClean="0">
                <a:latin typeface="Estrangelo Edessa" pitchFamily="66" charset="0"/>
                <a:cs typeface="Estrangelo Edessa" pitchFamily="66" charset="0"/>
              </a:rPr>
              <a:t>:</a:t>
            </a:r>
          </a:p>
          <a:p>
            <a:pPr marL="114300" indent="0">
              <a:buFont typeface="Wingdings 3"/>
              <a:buNone/>
            </a:pPr>
            <a:endParaRPr lang="en-US" dirty="0" smtClean="0">
              <a:latin typeface="Estrangelo Edessa" pitchFamily="66" charset="0"/>
              <a:cs typeface="Estrangelo Edessa" pitchFamily="66" charset="0"/>
            </a:endParaRPr>
          </a:p>
          <a:p>
            <a:pPr marL="685800" indent="-571500">
              <a:buFont typeface="+mj-lt"/>
              <a:buAutoNum type="romanLcPeriod"/>
            </a:pPr>
            <a:r>
              <a:rPr lang="en-US" dirty="0" err="1" smtClean="0">
                <a:latin typeface="Estrangelo Edessa" pitchFamily="66" charset="0"/>
                <a:cs typeface="Estrangelo Edessa" pitchFamily="66" charset="0"/>
              </a:rPr>
              <a:t>Penambahan</a:t>
            </a:r>
            <a:r>
              <a:rPr lang="en-US" dirty="0" smtClean="0">
                <a:latin typeface="Estrangelo Edessa" pitchFamily="66" charset="0"/>
                <a:cs typeface="Estrangelo Edessa" pitchFamily="66" charset="0"/>
              </a:rPr>
              <a:t>/</a:t>
            </a:r>
            <a:r>
              <a:rPr lang="en-US" dirty="0" err="1" smtClean="0">
                <a:latin typeface="Estrangelo Edessa" pitchFamily="66" charset="0"/>
                <a:cs typeface="Estrangelo Edessa" pitchFamily="66" charset="0"/>
              </a:rPr>
              <a:t>penggantian</a:t>
            </a:r>
            <a:r>
              <a:rPr lang="en-US" dirty="0" smtClean="0">
                <a:latin typeface="Estrangelo Edessa" pitchFamily="66" charset="0"/>
                <a:cs typeface="Estrangelo Edessa" pitchFamily="66" charset="0"/>
              </a:rPr>
              <a:t>/</a:t>
            </a:r>
            <a:r>
              <a:rPr lang="en-US" dirty="0" err="1" smtClean="0">
                <a:latin typeface="Estrangelo Edessa" pitchFamily="66" charset="0"/>
                <a:cs typeface="Estrangelo Edessa" pitchFamily="66" charset="0"/>
              </a:rPr>
              <a:t>penaiktarafan</a:t>
            </a:r>
            <a:endParaRPr lang="en-US" dirty="0" smtClean="0">
              <a:latin typeface="Estrangelo Edessa" pitchFamily="66" charset="0"/>
              <a:cs typeface="Estrangelo Edessa" pitchFamily="66" charset="0"/>
            </a:endParaRPr>
          </a:p>
          <a:p>
            <a:pPr marL="685800" indent="-571500">
              <a:buFont typeface="Wingdings 3"/>
              <a:buAutoNum type="romanLcParenR" startAt="2"/>
            </a:pPr>
            <a:r>
              <a:rPr lang="en-US" dirty="0" err="1" smtClean="0">
                <a:latin typeface="Estrangelo Edessa" pitchFamily="66" charset="0"/>
                <a:cs typeface="Estrangelo Edessa" pitchFamily="66" charset="0"/>
              </a:rPr>
              <a:t>Pemeriksaan</a:t>
            </a:r>
            <a:r>
              <a:rPr lang="en-US" dirty="0" smtClean="0"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n-US" dirty="0" err="1" smtClean="0">
                <a:latin typeface="Estrangelo Edessa" pitchFamily="66" charset="0"/>
                <a:cs typeface="Estrangelo Edessa" pitchFamily="66" charset="0"/>
              </a:rPr>
              <a:t>aset</a:t>
            </a:r>
            <a:endParaRPr lang="en-US" dirty="0" smtClean="0">
              <a:latin typeface="Estrangelo Edessa" pitchFamily="66" charset="0"/>
              <a:cs typeface="Estrangelo Edessa" pitchFamily="66" charset="0"/>
            </a:endParaRPr>
          </a:p>
          <a:p>
            <a:pPr marL="685800" indent="-571500">
              <a:buFont typeface="Wingdings 3"/>
              <a:buAutoNum type="romanLcParenR" startAt="2"/>
            </a:pPr>
            <a:r>
              <a:rPr lang="en-US" dirty="0" err="1" smtClean="0">
                <a:latin typeface="Estrangelo Edessa" pitchFamily="66" charset="0"/>
                <a:cs typeface="Estrangelo Edessa" pitchFamily="66" charset="0"/>
              </a:rPr>
              <a:t>Perlupusan</a:t>
            </a:r>
            <a:endParaRPr lang="en-US" dirty="0" smtClean="0">
              <a:latin typeface="Estrangelo Edessa" pitchFamily="66" charset="0"/>
              <a:cs typeface="Estrangelo Edessa" pitchFamily="66" charset="0"/>
            </a:endParaRPr>
          </a:p>
          <a:p>
            <a:pPr marL="685800" indent="-571500">
              <a:buFont typeface="Wingdings 3"/>
              <a:buAutoNum type="romanLcParenR" startAt="2"/>
            </a:pPr>
            <a:r>
              <a:rPr lang="en-US" dirty="0" err="1" smtClean="0">
                <a:latin typeface="Estrangelo Edessa" pitchFamily="66" charset="0"/>
                <a:cs typeface="Estrangelo Edessa" pitchFamily="66" charset="0"/>
              </a:rPr>
              <a:t>Hapuskira</a:t>
            </a:r>
            <a:endParaRPr lang="ms-MY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D9EF5-EE74-4482-A870-6F1C6F9BF971}" type="slidenum">
              <a:rPr lang="en-MY" smtClean="0"/>
              <a:t>38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525334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6.  PENGURUSAN ASET</a:t>
            </a: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7620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 startAt="4"/>
            </a:pPr>
            <a:r>
              <a:rPr lang="en-US" dirty="0" smtClean="0"/>
              <a:t>PENDAFTARAN</a:t>
            </a:r>
            <a:endParaRPr lang="en-MY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872067" y="1916832"/>
            <a:ext cx="7408333" cy="420933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Wingdings 3"/>
              <a:buNone/>
            </a:pPr>
            <a:endParaRPr lang="ms-MY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57200" y="1676400"/>
            <a:ext cx="8229600" cy="4525963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Char char="q"/>
            </a:pPr>
            <a:endParaRPr lang="sv-SE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strangelo Edessa" pitchFamily="66" charset="0"/>
              <a:cs typeface="Estrangelo Edessa" pitchFamily="66" charset="0"/>
            </a:endParaRPr>
          </a:p>
          <a:p>
            <a:pPr>
              <a:buFont typeface="Wingdings" pitchFamily="2" charset="2"/>
              <a:buChar char="q"/>
            </a:pPr>
            <a:r>
              <a:rPr lang="sv-SE" sz="3400" b="1" dirty="0" smtClean="0">
                <a:latin typeface="Estrangelo Edessa" pitchFamily="66" charset="0"/>
                <a:cs typeface="Estrangelo Edessa" pitchFamily="66" charset="0"/>
              </a:rPr>
              <a:t>Pergerakan Aset</a:t>
            </a:r>
          </a:p>
          <a:p>
            <a:pPr marL="114300" indent="0">
              <a:buFont typeface="Wingdings 3"/>
              <a:buNone/>
            </a:pPr>
            <a:r>
              <a:rPr lang="sv-SE" dirty="0" smtClean="0">
                <a:latin typeface="Estrangelo Edessa" pitchFamily="66" charset="0"/>
                <a:cs typeface="Estrangelo Edessa" pitchFamily="66" charset="0"/>
              </a:rPr>
              <a:t>Pinjaman atau penempatan sementara hendaklah direkod pada Buku Daftar Pergerakan Harta Modal dan Inventori Kew. PA-6</a:t>
            </a:r>
          </a:p>
          <a:p>
            <a:pPr marL="114300" indent="0">
              <a:buFont typeface="Wingdings 3"/>
              <a:buNone/>
            </a:pPr>
            <a:endParaRPr lang="sv-SE" dirty="0" smtClean="0">
              <a:latin typeface="Estrangelo Edessa" pitchFamily="66" charset="0"/>
              <a:cs typeface="Estrangelo Edessa" pitchFamily="66" charset="0"/>
            </a:endParaRPr>
          </a:p>
          <a:p>
            <a:pPr>
              <a:buFont typeface="Wingdings" pitchFamily="2" charset="2"/>
              <a:buChar char="q"/>
            </a:pPr>
            <a:r>
              <a:rPr lang="ms-MY" sz="3400" b="1" dirty="0" smtClean="0">
                <a:latin typeface="Estrangelo Edessa" pitchFamily="66" charset="0"/>
                <a:cs typeface="Estrangelo Edessa" pitchFamily="66" charset="0"/>
              </a:rPr>
              <a:t>Penyimpanan Daftar</a:t>
            </a:r>
          </a:p>
          <a:p>
            <a:pPr>
              <a:buFont typeface="Courier New" pitchFamily="49" charset="0"/>
              <a:buChar char="o"/>
            </a:pPr>
            <a:r>
              <a:rPr lang="ms-MY" dirty="0" smtClean="0">
                <a:latin typeface="Estrangelo Edessa" pitchFamily="66" charset="0"/>
                <a:cs typeface="Estrangelo Edessa" pitchFamily="66" charset="0"/>
              </a:rPr>
              <a:t>Kew. PA-2 dan Kew. PA-3 disimpan dalam fail kulit keras dalam kabinet berkunci.</a:t>
            </a:r>
          </a:p>
          <a:p>
            <a:pPr>
              <a:buFont typeface="Courier New" pitchFamily="49" charset="0"/>
              <a:buChar char="o"/>
            </a:pPr>
            <a:r>
              <a:rPr lang="ms-MY" dirty="0" smtClean="0">
                <a:latin typeface="Estrangelo Edessa" pitchFamily="66" charset="0"/>
                <a:cs typeface="Estrangelo Edessa" pitchFamily="66" charset="0"/>
              </a:rPr>
              <a:t>Buku Kew. PA-6 disimpan dalam kabinet berkunci.</a:t>
            </a:r>
          </a:p>
          <a:p>
            <a:pPr>
              <a:buFont typeface="Courier New" pitchFamily="49" charset="0"/>
              <a:buChar char="o"/>
            </a:pPr>
            <a:r>
              <a:rPr lang="ms-MY" dirty="0" smtClean="0">
                <a:latin typeface="Estrangelo Edessa" pitchFamily="66" charset="0"/>
                <a:cs typeface="Estrangelo Edessa" pitchFamily="66" charset="0"/>
              </a:rPr>
              <a:t>Daftar asal disimpan oleh Pegawai Aset dan salinan simpan di lokasi.</a:t>
            </a:r>
          </a:p>
          <a:p>
            <a:pPr marL="114300" indent="0">
              <a:buFont typeface="Wingdings 3"/>
              <a:buNone/>
            </a:pPr>
            <a:endParaRPr lang="ms-MY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D9EF5-EE74-4482-A870-6F1C6F9BF971}" type="slidenum">
              <a:rPr lang="en-MY" smtClean="0"/>
              <a:t>39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038995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4.  PENGURUSAN PERUNTUKAN &amp; PERBELANJAAN</a:t>
            </a: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smtClean="0"/>
              <a:t>PUNCA KUASA</a:t>
            </a:r>
          </a:p>
          <a:p>
            <a:pPr marL="0" indent="0">
              <a:buNone/>
            </a:pPr>
            <a:endParaRPr lang="en-MY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1752600"/>
            <a:ext cx="8229600" cy="4572000"/>
          </a:xfrm>
          <a:prstGeom prst="rect">
            <a:avLst/>
          </a:prstGeom>
        </p:spPr>
        <p:txBody>
          <a:bodyPr vert="horz">
            <a:normAutofit fontScale="62500" lnSpcReduction="2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strangelo Edessa" pitchFamily="66" charset="0"/>
              <a:cs typeface="Estrangelo Edessa" pitchFamily="66" charset="0"/>
            </a:endParaRPr>
          </a:p>
          <a:p>
            <a:pPr marL="0" indent="0">
              <a:buFont typeface="Wingdings 3"/>
              <a:buNone/>
            </a:pPr>
            <a:r>
              <a:rPr lang="en-US" b="1" smtClean="0">
                <a:latin typeface="Estrangelo Edessa" pitchFamily="66" charset="0"/>
                <a:cs typeface="Estrangelo Edessa" pitchFamily="66" charset="0"/>
              </a:rPr>
              <a:t>a) DOKUMEN YANG MEMBENARKAN PERBELANJAAN</a:t>
            </a:r>
          </a:p>
          <a:p>
            <a:pPr marL="0" indent="0">
              <a:buFont typeface="Wingdings 3"/>
              <a:buNone/>
            </a:pPr>
            <a:endParaRPr lang="ms-MY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strangelo Edessa" pitchFamily="66" charset="0"/>
              <a:cs typeface="Estrangelo Edessa" pitchFamily="66" charset="0"/>
            </a:endParaRPr>
          </a:p>
          <a:p>
            <a:r>
              <a:rPr lang="ms-MY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AKTA BEKALAN</a:t>
            </a:r>
          </a:p>
          <a:p>
            <a:pPr marL="114300" indent="0">
              <a:buFont typeface="Wingdings 3"/>
              <a:buNone/>
            </a:pPr>
            <a:endParaRPr lang="ms-MY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strangelo Edessa" pitchFamily="66" charset="0"/>
              <a:cs typeface="Estrangelo Edessa" pitchFamily="66" charset="0"/>
            </a:endParaRPr>
          </a:p>
          <a:p>
            <a:r>
              <a:rPr lang="ms-MY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WARAN AM</a:t>
            </a:r>
          </a:p>
          <a:p>
            <a:pPr marL="114300" indent="0">
              <a:buFont typeface="Wingdings 3"/>
              <a:buNone/>
            </a:pPr>
            <a:endParaRPr lang="ms-MY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strangelo Edessa" pitchFamily="66" charset="0"/>
              <a:cs typeface="Estrangelo Edessa" pitchFamily="66" charset="0"/>
            </a:endParaRPr>
          </a:p>
          <a:p>
            <a:r>
              <a:rPr lang="ms-MY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WARAN PERUNTUKAN</a:t>
            </a:r>
          </a:p>
          <a:p>
            <a:pPr marL="114300" indent="0">
              <a:buFont typeface="Wingdings 3"/>
              <a:buNone/>
            </a:pPr>
            <a:endParaRPr lang="ms-MY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strangelo Edessa" pitchFamily="66" charset="0"/>
              <a:cs typeface="Estrangelo Edessa" pitchFamily="66" charset="0"/>
            </a:endParaRPr>
          </a:p>
          <a:p>
            <a:r>
              <a:rPr lang="ms-MY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WARAN PERUNTUKAN KECIL</a:t>
            </a:r>
          </a:p>
          <a:p>
            <a:pPr marL="114300" indent="0">
              <a:buFont typeface="Wingdings 3"/>
              <a:buNone/>
            </a:pPr>
            <a:endParaRPr lang="ms-MY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strangelo Edessa" pitchFamily="66" charset="0"/>
              <a:cs typeface="Estrangelo Edessa" pitchFamily="66" charset="0"/>
            </a:endParaRPr>
          </a:p>
          <a:p>
            <a:r>
              <a:rPr lang="ms-MY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PINDAH PERUNTUKAN/TARIK BALIK</a:t>
            </a:r>
          </a:p>
          <a:p>
            <a:pPr marL="114300" indent="0">
              <a:buFont typeface="Wingdings 3"/>
              <a:buNone/>
            </a:pPr>
            <a:endParaRPr lang="ms-MY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strangelo Edessa" pitchFamily="66" charset="0"/>
              <a:cs typeface="Estrangelo Edessa" pitchFamily="66" charset="0"/>
            </a:endParaRPr>
          </a:p>
          <a:p>
            <a:r>
              <a:rPr lang="ms-MY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SURAT KEBENARAN</a:t>
            </a:r>
          </a:p>
          <a:p>
            <a:pPr marL="0" indent="0">
              <a:buFont typeface="Wingdings 3"/>
              <a:buNone/>
            </a:pPr>
            <a:endParaRPr lang="ms-MY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strangelo Edessa" pitchFamily="66" charset="0"/>
              <a:cs typeface="Estrangelo Edessa" pitchFamily="66" charset="0"/>
            </a:endParaRPr>
          </a:p>
          <a:p>
            <a:pPr marL="0" indent="0">
              <a:buFont typeface="Wingdings 3"/>
              <a:buNone/>
            </a:pPr>
            <a:r>
              <a:rPr lang="en-US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Tidak boleh melakukan perbelanjaan atau tanggungan tanpa waran peruntukan</a:t>
            </a:r>
            <a:endParaRPr lang="ms-MY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D9EF5-EE74-4482-A870-6F1C6F9BF971}" type="slidenum">
              <a:rPr lang="en-MY" smtClean="0"/>
              <a:t>4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084900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6.  PENGURUSAN ASET</a:t>
            </a: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7620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 startAt="4"/>
            </a:pPr>
            <a:r>
              <a:rPr lang="en-US" dirty="0" smtClean="0"/>
              <a:t>PENDAFTARAN</a:t>
            </a:r>
            <a:endParaRPr lang="en-MY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872067" y="1916832"/>
            <a:ext cx="7408333" cy="420933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Wingdings 3"/>
              <a:buNone/>
            </a:pPr>
            <a:endParaRPr lang="ms-MY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0" indent="-457200">
              <a:buFont typeface="Wingdings" pitchFamily="2" charset="2"/>
              <a:buChar char="q"/>
            </a:pPr>
            <a:endParaRPr lang="ms-MY" sz="2400" b="1" dirty="0" smtClean="0">
              <a:latin typeface="Estrangelo Edessa" pitchFamily="66" charset="0"/>
              <a:cs typeface="Estrangelo Edessa" pitchFamily="66" charset="0"/>
            </a:endParaRPr>
          </a:p>
          <a:p>
            <a:pPr marL="571500" indent="-457200">
              <a:buFont typeface="Wingdings" pitchFamily="2" charset="2"/>
              <a:buChar char="q"/>
            </a:pPr>
            <a:r>
              <a:rPr lang="ms-MY" sz="2400" b="1" dirty="0" smtClean="0">
                <a:latin typeface="Estrangelo Edessa" pitchFamily="66" charset="0"/>
                <a:cs typeface="Estrangelo Edessa" pitchFamily="66" charset="0"/>
              </a:rPr>
              <a:t>Pelebelan</a:t>
            </a:r>
          </a:p>
          <a:p>
            <a:pPr marL="114300" indent="0">
              <a:buFont typeface="Wingdings 3"/>
              <a:buNone/>
            </a:pPr>
            <a:r>
              <a:rPr lang="ms-MY" sz="2800" dirty="0" smtClean="0">
                <a:latin typeface="Estrangelo Edessa" pitchFamily="66" charset="0"/>
                <a:cs typeface="Estrangelo Edessa" pitchFamily="66" charset="0"/>
              </a:rPr>
              <a:t>Semua aset diberi tanda pengenalan dengan cara melabel, mengecat, emboss bagi  menunjukkan tanda Hak Kerajaan Malaysia (HKM).</a:t>
            </a:r>
          </a:p>
          <a:p>
            <a:pPr marL="114300" indent="0">
              <a:buFont typeface="Wingdings 3"/>
              <a:buNone/>
            </a:pPr>
            <a:endParaRPr lang="ms-MY" sz="2800" dirty="0" smtClean="0">
              <a:latin typeface="Estrangelo Edessa" pitchFamily="66" charset="0"/>
              <a:cs typeface="Estrangelo Edessa" pitchFamily="66" charset="0"/>
            </a:endParaRPr>
          </a:p>
          <a:p>
            <a:pPr marL="114300" indent="0">
              <a:buFont typeface="Wingdings 3"/>
              <a:buNone/>
            </a:pPr>
            <a:r>
              <a:rPr lang="ms-MY" sz="2800" dirty="0" smtClean="0">
                <a:latin typeface="Estrangelo Edessa" pitchFamily="66" charset="0"/>
                <a:cs typeface="Estrangelo Edessa" pitchFamily="66" charset="0"/>
              </a:rPr>
              <a:t>Aset tujuan samaran/risikan ditanda di tempat  yang tidak mudah dilihat</a:t>
            </a:r>
            <a:r>
              <a:rPr lang="ms-MY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.</a:t>
            </a:r>
          </a:p>
          <a:p>
            <a:endParaRPr lang="ms-MY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D9EF5-EE74-4482-A870-6F1C6F9BF971}" type="slidenum">
              <a:rPr lang="en-MY" smtClean="0"/>
              <a:t>40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118871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6.  PENGURUSAN ASET</a:t>
            </a: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7620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 startAt="4"/>
            </a:pPr>
            <a:r>
              <a:rPr lang="en-US" dirty="0" smtClean="0"/>
              <a:t>PENDAFTARAN</a:t>
            </a:r>
            <a:endParaRPr lang="en-MY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872067" y="1916832"/>
            <a:ext cx="7408333" cy="420933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Wingdings 3"/>
              <a:buNone/>
            </a:pPr>
            <a:endParaRPr lang="ms-MY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D9EF5-EE74-4482-A870-6F1C6F9BF971}" type="slidenum">
              <a:rPr lang="en-MY" smtClean="0"/>
              <a:t>41</a:t>
            </a:fld>
            <a:endParaRPr lang="en-MY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57200" y="1752601"/>
            <a:ext cx="8229600" cy="4571999"/>
          </a:xfrm>
          <a:prstGeom prst="rect">
            <a:avLst/>
          </a:prstGeom>
        </p:spPr>
        <p:txBody>
          <a:bodyPr vert="horz">
            <a:normAutofit fontScale="70000" lnSpcReduction="2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0" indent="-457200">
              <a:buFont typeface="Wingdings" pitchFamily="2" charset="2"/>
              <a:buChar char="q"/>
            </a:pPr>
            <a:r>
              <a:rPr lang="ms-MY" sz="3100" b="1" dirty="0" smtClean="0">
                <a:latin typeface="Estrangelo Edessa" pitchFamily="66" charset="0"/>
                <a:cs typeface="Estrangelo Edessa" pitchFamily="66" charset="0"/>
              </a:rPr>
              <a:t>Pelebelan</a:t>
            </a:r>
          </a:p>
          <a:p>
            <a:pPr marL="114300" indent="0">
              <a:buFont typeface="Wingdings 3"/>
              <a:buNone/>
            </a:pPr>
            <a:endParaRPr lang="ms-MY" sz="3100" b="1" dirty="0" smtClean="0">
              <a:latin typeface="Estrangelo Edessa" pitchFamily="66" charset="0"/>
              <a:cs typeface="Estrangelo Edessa" pitchFamily="66" charset="0"/>
            </a:endParaRPr>
          </a:p>
          <a:p>
            <a:pPr marL="114300" indent="0">
              <a:buFont typeface="Wingdings 3"/>
              <a:buNone/>
            </a:pPr>
            <a:r>
              <a:rPr lang="ms-MY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Setiap aset ditanda dengan Nombor Siri Pendaftaran </a:t>
            </a:r>
          </a:p>
          <a:p>
            <a:pPr marL="114300" indent="0">
              <a:buFont typeface="Wingdings 3"/>
              <a:buNone/>
            </a:pPr>
            <a:r>
              <a:rPr lang="ms-MY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seperti panduan berikut:</a:t>
            </a:r>
          </a:p>
          <a:p>
            <a:pPr marL="114300" indent="0">
              <a:buFont typeface="Wingdings 3"/>
              <a:buNone/>
            </a:pPr>
            <a:endParaRPr lang="ms-MY" dirty="0" smtClean="0"/>
          </a:p>
          <a:p>
            <a:pPr marL="114300" indent="0">
              <a:buFont typeface="Wingdings 3"/>
              <a:buNone/>
            </a:pPr>
            <a:r>
              <a:rPr lang="ms-MY" dirty="0" smtClean="0">
                <a:latin typeface="Estrangelo Edessa" pitchFamily="66" charset="0"/>
                <a:cs typeface="Estrangelo Edessa" pitchFamily="66" charset="0"/>
              </a:rPr>
              <a:t>Kod Kementerian:		}Berasaskan kod fail</a:t>
            </a:r>
          </a:p>
          <a:p>
            <a:pPr marL="114300" indent="0">
              <a:buFont typeface="Wingdings 3"/>
              <a:buNone/>
            </a:pPr>
            <a:r>
              <a:rPr lang="ms-MY" dirty="0" smtClean="0">
                <a:latin typeface="Estrangelo Edessa" pitchFamily="66" charset="0"/>
                <a:cs typeface="Estrangelo Edessa" pitchFamily="66" charset="0"/>
              </a:rPr>
              <a:t>Kod Jabatan:			}oleh MAMPU</a:t>
            </a:r>
          </a:p>
          <a:p>
            <a:pPr marL="114300" indent="0">
              <a:buFont typeface="Wingdings 3"/>
              <a:buNone/>
            </a:pPr>
            <a:r>
              <a:rPr lang="ms-MY" dirty="0" smtClean="0">
                <a:latin typeface="Estrangelo Edessa" pitchFamily="66" charset="0"/>
                <a:cs typeface="Estrangelo Edessa" pitchFamily="66" charset="0"/>
              </a:rPr>
              <a:t>Kod Kumpulan sama ada:</a:t>
            </a:r>
          </a:p>
          <a:p>
            <a:pPr marL="114300" indent="0">
              <a:buFont typeface="Wingdings 3"/>
              <a:buNone/>
            </a:pPr>
            <a:r>
              <a:rPr lang="ms-MY" dirty="0" smtClean="0">
                <a:latin typeface="Estrangelo Edessa" pitchFamily="66" charset="0"/>
                <a:cs typeface="Estrangelo Edessa" pitchFamily="66" charset="0"/>
              </a:rPr>
              <a:t>Harta Modal			-	H</a:t>
            </a:r>
          </a:p>
          <a:p>
            <a:pPr marL="114300" indent="0">
              <a:buFont typeface="Wingdings 3"/>
              <a:buNone/>
            </a:pPr>
            <a:r>
              <a:rPr lang="ms-MY" dirty="0" smtClean="0">
                <a:latin typeface="Estrangelo Edessa" pitchFamily="66" charset="0"/>
                <a:cs typeface="Estrangelo Edessa" pitchFamily="66" charset="0"/>
              </a:rPr>
              <a:t>Inventori			-	I</a:t>
            </a:r>
          </a:p>
          <a:p>
            <a:pPr marL="114300" indent="0">
              <a:buFont typeface="Wingdings 3"/>
              <a:buNone/>
            </a:pPr>
            <a:r>
              <a:rPr lang="ms-MY" dirty="0" smtClean="0">
                <a:latin typeface="Estrangelo Edessa" pitchFamily="66" charset="0"/>
                <a:cs typeface="Estrangelo Edessa" pitchFamily="66" charset="0"/>
              </a:rPr>
              <a:t>Tahun Pembelian:		-	2007</a:t>
            </a:r>
          </a:p>
          <a:p>
            <a:pPr marL="114300" indent="0">
              <a:buFont typeface="Wingdings 3"/>
              <a:buNone/>
            </a:pPr>
            <a:r>
              <a:rPr lang="ms-MY" dirty="0" smtClean="0">
                <a:latin typeface="Estrangelo Edessa" pitchFamily="66" charset="0"/>
                <a:cs typeface="Estrangelo Edessa" pitchFamily="66" charset="0"/>
              </a:rPr>
              <a:t>No. Siri:			-	1</a:t>
            </a:r>
          </a:p>
          <a:p>
            <a:pPr marL="114300" indent="0">
              <a:buFont typeface="Wingdings 3"/>
              <a:buNone/>
            </a:pPr>
            <a:endParaRPr lang="ms-MY" dirty="0" smtClean="0">
              <a:latin typeface="Estrangelo Edessa" pitchFamily="66" charset="0"/>
              <a:cs typeface="Estrangelo Edessa" pitchFamily="66" charset="0"/>
            </a:endParaRPr>
          </a:p>
          <a:p>
            <a:pPr marL="114300" indent="0">
              <a:buFont typeface="Wingdings 3"/>
              <a:buNone/>
            </a:pPr>
            <a:r>
              <a:rPr lang="ms-MY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CONTOH	:	KK/BKP 10/H/07/1</a:t>
            </a:r>
          </a:p>
          <a:p>
            <a:pPr marL="114300" indent="0">
              <a:buFont typeface="Wingdings 3"/>
              <a:buNone/>
            </a:pPr>
            <a:endParaRPr lang="ms-MY" dirty="0" smtClean="0"/>
          </a:p>
          <a:p>
            <a:endParaRPr lang="ms-MY" dirty="0"/>
          </a:p>
        </p:txBody>
      </p:sp>
    </p:spTree>
    <p:extLst>
      <p:ext uri="{BB962C8B-B14F-4D97-AF65-F5344CB8AC3E}">
        <p14:creationId xmlns:p14="http://schemas.microsoft.com/office/powerpoint/2010/main" val="2174928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6.  PENGURUSAN ASET</a:t>
            </a: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7620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 startAt="4"/>
            </a:pPr>
            <a:r>
              <a:rPr lang="en-US" dirty="0" smtClean="0"/>
              <a:t>PENDAFTARAN</a:t>
            </a:r>
            <a:endParaRPr lang="en-MY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872067" y="1916832"/>
            <a:ext cx="7408333" cy="420933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Wingdings 3"/>
              <a:buNone/>
            </a:pPr>
            <a:endParaRPr lang="ms-MY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D9EF5-EE74-4482-A870-6F1C6F9BF971}" type="slidenum">
              <a:rPr lang="en-MY" smtClean="0"/>
              <a:t>42</a:t>
            </a:fld>
            <a:endParaRPr lang="en-MY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872067" y="1916832"/>
            <a:ext cx="7205134" cy="4209331"/>
          </a:xfrm>
          <a:prstGeom prst="rect">
            <a:avLst/>
          </a:prstGeom>
        </p:spPr>
        <p:txBody>
          <a:bodyPr vert="horz">
            <a:normAutofit fontScale="85000" lnSpcReduction="2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/>
              <a:buNone/>
            </a:pPr>
            <a:endParaRPr lang="ms-MY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strangelo Edessa" pitchFamily="66" charset="0"/>
              <a:cs typeface="Estrangelo Edessa" pitchFamily="66" charset="0"/>
            </a:endParaRPr>
          </a:p>
          <a:p>
            <a:pPr>
              <a:buFont typeface="Wingdings" pitchFamily="2" charset="2"/>
              <a:buChar char="q"/>
            </a:pPr>
            <a:r>
              <a:rPr lang="ms-MY" sz="3400" b="1" dirty="0" smtClean="0">
                <a:latin typeface="Estrangelo Edessa" pitchFamily="66" charset="0"/>
                <a:cs typeface="Estrangelo Edessa" pitchFamily="66" charset="0"/>
              </a:rPr>
              <a:t>Penempatan</a:t>
            </a:r>
          </a:p>
          <a:p>
            <a:pPr marL="0" indent="0">
              <a:buFont typeface="Wingdings 3"/>
              <a:buNone/>
            </a:pPr>
            <a:endParaRPr lang="ms-MY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strangelo Edessa" pitchFamily="66" charset="0"/>
              <a:cs typeface="Estrangelo Edessa" pitchFamily="66" charset="0"/>
            </a:endParaRPr>
          </a:p>
          <a:p>
            <a:pPr marL="0" indent="0">
              <a:buFont typeface="Wingdings 3"/>
              <a:buNone/>
            </a:pPr>
            <a:r>
              <a:rPr lang="ms-MY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i) Senarai aset mengikut lokasi aset ditempatkan hendaklah disediakan oleh Pegawai Aset menggunakan Kew. PA-7 dalam 2 salinan.</a:t>
            </a:r>
          </a:p>
          <a:p>
            <a:pPr marL="114300" indent="0">
              <a:buFont typeface="Wingdings 3"/>
              <a:buNone/>
            </a:pPr>
            <a:endParaRPr lang="ms-MY" dirty="0" smtClean="0"/>
          </a:p>
          <a:p>
            <a:pPr marL="114300" indent="0">
              <a:buFont typeface="Wingdings 3"/>
              <a:buNone/>
            </a:pPr>
            <a:r>
              <a:rPr lang="ms-MY" dirty="0" smtClean="0">
                <a:latin typeface="Estrangelo Edessa" pitchFamily="66" charset="0"/>
                <a:cs typeface="Estrangelo Edessa" pitchFamily="66" charset="0"/>
              </a:rPr>
              <a:t>1 salinan disimpan oleh Pegawai Aset manakala</a:t>
            </a:r>
          </a:p>
          <a:p>
            <a:pPr marL="114300" indent="0">
              <a:buFont typeface="Wingdings 3"/>
              <a:buNone/>
            </a:pPr>
            <a:r>
              <a:rPr lang="ms-MY" dirty="0" smtClean="0">
                <a:latin typeface="Estrangelo Edessa" pitchFamily="66" charset="0"/>
                <a:cs typeface="Estrangelo Edessa" pitchFamily="66" charset="0"/>
              </a:rPr>
              <a:t>1 salinan oleh pegawai yang bertanggungjawab.</a:t>
            </a:r>
          </a:p>
          <a:p>
            <a:pPr marL="114300" indent="0">
              <a:buFont typeface="Wingdings 3"/>
              <a:buNone/>
            </a:pPr>
            <a:endParaRPr lang="ms-MY" dirty="0" smtClean="0"/>
          </a:p>
          <a:p>
            <a:pPr marL="0" indent="0">
              <a:buFont typeface="Wingdings 3"/>
              <a:buNone/>
            </a:pPr>
            <a:r>
              <a:rPr lang="ms-MY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ii) Dikemaskini dari masa ke semasa bila terdapat perubahan kuantiti, lokasi atau pegawai bertanggungjawab</a:t>
            </a:r>
            <a:r>
              <a:rPr lang="ms-MY" dirty="0" smtClean="0"/>
              <a:t>.</a:t>
            </a:r>
          </a:p>
          <a:p>
            <a:pPr marL="114300" indent="0">
              <a:buFont typeface="Wingdings 3"/>
              <a:buNone/>
            </a:pPr>
            <a:endParaRPr lang="ms-MY" dirty="0"/>
          </a:p>
        </p:txBody>
      </p:sp>
    </p:spTree>
    <p:extLst>
      <p:ext uri="{BB962C8B-B14F-4D97-AF65-F5344CB8AC3E}">
        <p14:creationId xmlns:p14="http://schemas.microsoft.com/office/powerpoint/2010/main" val="1236842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6.  PENGURUSAN ASET</a:t>
            </a: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7620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 startAt="4"/>
            </a:pPr>
            <a:r>
              <a:rPr lang="en-US" dirty="0" smtClean="0"/>
              <a:t>PENDAFTARAN</a:t>
            </a:r>
            <a:endParaRPr lang="en-MY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872067" y="1916832"/>
            <a:ext cx="7408333" cy="420933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Wingdings 3"/>
              <a:buNone/>
            </a:pPr>
            <a:endParaRPr lang="ms-MY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D9EF5-EE74-4482-A870-6F1C6F9BF971}" type="slidenum">
              <a:rPr lang="en-MY" smtClean="0"/>
              <a:t>43</a:t>
            </a:fld>
            <a:endParaRPr lang="en-MY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990600" y="2708920"/>
            <a:ext cx="7162800" cy="2232248"/>
          </a:xfrm>
          <a:prstGeom prst="rect">
            <a:avLst/>
          </a:prstGeom>
        </p:spPr>
        <p:txBody>
          <a:bodyPr vert="horz">
            <a:normAutofit fontScale="85000" lnSpcReduction="1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Wingdings 3"/>
              <a:buNone/>
            </a:pPr>
            <a:endParaRPr lang="ms-MY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strangelo Edessa" pitchFamily="66" charset="0"/>
              <a:cs typeface="Estrangelo Edessa" pitchFamily="66" charset="0"/>
            </a:endParaRPr>
          </a:p>
          <a:p>
            <a:pPr marL="571500" indent="-457200">
              <a:buFont typeface="Wingdings" pitchFamily="2" charset="2"/>
              <a:buChar char="q"/>
            </a:pPr>
            <a:r>
              <a:rPr lang="en-US" sz="3400" b="1" dirty="0" err="1" smtClean="0">
                <a:latin typeface="Estrangelo Edessa" pitchFamily="66" charset="0"/>
                <a:cs typeface="Estrangelo Edessa" pitchFamily="66" charset="0"/>
              </a:rPr>
              <a:t>Laporan</a:t>
            </a:r>
            <a:r>
              <a:rPr lang="en-US" sz="3400" b="1" dirty="0" smtClean="0"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n-US" sz="3400" b="1" dirty="0" err="1" smtClean="0">
                <a:latin typeface="Estrangelo Edessa" pitchFamily="66" charset="0"/>
                <a:cs typeface="Estrangelo Edessa" pitchFamily="66" charset="0"/>
              </a:rPr>
              <a:t>Tahunan</a:t>
            </a:r>
            <a:r>
              <a:rPr lang="en-US" sz="3400" b="1" dirty="0" smtClean="0"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n-US" sz="3400" b="1" dirty="0" err="1" smtClean="0">
                <a:latin typeface="Estrangelo Edessa" pitchFamily="66" charset="0"/>
                <a:cs typeface="Estrangelo Edessa" pitchFamily="66" charset="0"/>
              </a:rPr>
              <a:t>Harta</a:t>
            </a:r>
            <a:r>
              <a:rPr lang="en-US" sz="3400" b="1" dirty="0" smtClean="0">
                <a:latin typeface="Estrangelo Edessa" pitchFamily="66" charset="0"/>
                <a:cs typeface="Estrangelo Edessa" pitchFamily="66" charset="0"/>
              </a:rPr>
              <a:t> Modal &amp; </a:t>
            </a:r>
            <a:r>
              <a:rPr lang="en-US" sz="3400" b="1" dirty="0" err="1" smtClean="0">
                <a:latin typeface="Estrangelo Edessa" pitchFamily="66" charset="0"/>
                <a:cs typeface="Estrangelo Edessa" pitchFamily="66" charset="0"/>
              </a:rPr>
              <a:t>Inventori</a:t>
            </a:r>
            <a:endParaRPr lang="ms-MY" sz="3400" b="1" dirty="0" smtClean="0">
              <a:latin typeface="Estrangelo Edessa" pitchFamily="66" charset="0"/>
              <a:cs typeface="Estrangelo Edessa" pitchFamily="66" charset="0"/>
            </a:endParaRPr>
          </a:p>
          <a:p>
            <a:pPr marL="114300" indent="0">
              <a:buFont typeface="Wingdings 3"/>
              <a:buNone/>
            </a:pPr>
            <a:endParaRPr lang="ms-MY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strangelo Edessa" pitchFamily="66" charset="0"/>
              <a:cs typeface="Estrangelo Edessa" pitchFamily="66" charset="0"/>
            </a:endParaRPr>
          </a:p>
          <a:p>
            <a:pPr marL="114300" indent="0">
              <a:buFont typeface="Wingdings 3"/>
              <a:buNone/>
            </a:pPr>
            <a:r>
              <a:rPr lang="ms-MY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Laporan Tahunan Harta Modal &amp; Inventori Kew. PA-8 hendaklah dikemukakan ke Perbendaharaan  sebelum 15 Mac tahun berikutnya.</a:t>
            </a:r>
          </a:p>
          <a:p>
            <a:pPr marL="114300" indent="0">
              <a:buFont typeface="Wingdings 3"/>
              <a:buNone/>
            </a:pPr>
            <a:endParaRPr lang="ms-MY" dirty="0"/>
          </a:p>
        </p:txBody>
      </p:sp>
    </p:spTree>
    <p:extLst>
      <p:ext uri="{BB962C8B-B14F-4D97-AF65-F5344CB8AC3E}">
        <p14:creationId xmlns:p14="http://schemas.microsoft.com/office/powerpoint/2010/main" val="743676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6.  PENGURUSAN ASET</a:t>
            </a: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762000"/>
          </a:xfrm>
        </p:spPr>
        <p:txBody>
          <a:bodyPr>
            <a:normAutofit/>
          </a:bodyPr>
          <a:lstStyle/>
          <a:p>
            <a:pPr marL="571500" indent="-571500">
              <a:buFont typeface="+mj-lt"/>
              <a:buAutoNum type="alphaUcPeriod" startAt="5"/>
            </a:pPr>
            <a:r>
              <a:rPr lang="en-US" dirty="0" smtClean="0"/>
              <a:t>PENGGUNAAN, PENYIMPANAN &amp; PEMERIKSAAN</a:t>
            </a:r>
            <a:endParaRPr lang="en-MY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872067" y="1916832"/>
            <a:ext cx="7408333" cy="420933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Wingdings 3"/>
              <a:buNone/>
            </a:pPr>
            <a:endParaRPr lang="ms-MY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D9EF5-EE74-4482-A870-6F1C6F9BF971}" type="slidenum">
              <a:rPr lang="en-MY" smtClean="0"/>
              <a:t>44</a:t>
            </a:fld>
            <a:endParaRPr lang="en-MY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7200" y="1798637"/>
            <a:ext cx="8229600" cy="4525963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Wingdings 3"/>
              <a:buNone/>
            </a:pPr>
            <a:endParaRPr lang="fi-FI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strangelo Edessa" pitchFamily="66" charset="0"/>
              <a:cs typeface="Estrangelo Edessa" pitchFamily="66" charset="0"/>
            </a:endParaRPr>
          </a:p>
          <a:p>
            <a:pPr marL="571500" indent="-457200">
              <a:buFont typeface="Wingdings" pitchFamily="2" charset="2"/>
              <a:buChar char="q"/>
            </a:pPr>
            <a:r>
              <a:rPr lang="fi-FI" sz="3300" b="1" dirty="0" smtClean="0">
                <a:latin typeface="Estrangelo Edessa" pitchFamily="66" charset="0"/>
                <a:cs typeface="Estrangelo Edessa" pitchFamily="66" charset="0"/>
              </a:rPr>
              <a:t>Objektif</a:t>
            </a:r>
          </a:p>
          <a:p>
            <a:pPr marL="114300" indent="0">
              <a:buFont typeface="Wingdings 3"/>
              <a:buNone/>
            </a:pPr>
            <a:endParaRPr lang="fi-FI" sz="3300" b="1" dirty="0" smtClean="0">
              <a:latin typeface="Estrangelo Edessa" pitchFamily="66" charset="0"/>
              <a:cs typeface="Estrangelo Edessa" pitchFamily="66" charset="0"/>
            </a:endParaRPr>
          </a:p>
          <a:p>
            <a:pPr marL="114300" indent="0">
              <a:buFont typeface="Wingdings 3"/>
              <a:buNone/>
            </a:pPr>
            <a:r>
              <a:rPr lang="fi-FI" dirty="0" smtClean="0">
                <a:latin typeface="Estrangelo Edessa" pitchFamily="66" charset="0"/>
                <a:cs typeface="Estrangelo Edessa" pitchFamily="66" charset="0"/>
              </a:rPr>
              <a:t>Aset Kerajaan hendaklah dikendali dengan cekap, mahir dan teratur bagi tujuan:</a:t>
            </a:r>
          </a:p>
          <a:p>
            <a:pPr marL="114300" indent="0">
              <a:buFont typeface="Wingdings 3"/>
              <a:buNone/>
            </a:pPr>
            <a:endParaRPr lang="fi-FI" dirty="0" smtClean="0">
              <a:latin typeface="Estrangelo Edessa" pitchFamily="66" charset="0"/>
              <a:cs typeface="Estrangelo Edessa" pitchFamily="66" charset="0"/>
            </a:endParaRPr>
          </a:p>
          <a:p>
            <a:pPr marL="114300" indent="0">
              <a:buFont typeface="Wingdings 3"/>
              <a:buNone/>
            </a:pPr>
            <a:r>
              <a:rPr lang="fi-FI" dirty="0" smtClean="0">
                <a:latin typeface="Estrangelo Edessa" pitchFamily="66" charset="0"/>
                <a:cs typeface="Estrangelo Edessa" pitchFamily="66" charset="0"/>
              </a:rPr>
              <a:t>	(a)	Mengurangkan pembaziran</a:t>
            </a:r>
          </a:p>
          <a:p>
            <a:pPr marL="114300" indent="0">
              <a:buFont typeface="Wingdings 3"/>
              <a:buNone/>
            </a:pPr>
            <a:r>
              <a:rPr lang="fi-FI" dirty="0" smtClean="0">
                <a:latin typeface="Estrangelo Edessa" pitchFamily="66" charset="0"/>
                <a:cs typeface="Estrangelo Edessa" pitchFamily="66" charset="0"/>
              </a:rPr>
              <a:t>	(b)	Menjimatkan kos</a:t>
            </a:r>
          </a:p>
          <a:p>
            <a:pPr marL="114300" indent="0">
              <a:buFont typeface="Wingdings 3"/>
              <a:buNone/>
            </a:pPr>
            <a:r>
              <a:rPr lang="fi-FI" dirty="0" smtClean="0">
                <a:latin typeface="Estrangelo Edessa" pitchFamily="66" charset="0"/>
                <a:cs typeface="Estrangelo Edessa" pitchFamily="66" charset="0"/>
              </a:rPr>
              <a:t>	(c)	Mencapai jangkahayat</a:t>
            </a:r>
          </a:p>
          <a:p>
            <a:pPr marL="114300" indent="0">
              <a:buFont typeface="Wingdings 3"/>
              <a:buNone/>
            </a:pPr>
            <a:r>
              <a:rPr lang="fi-FI" dirty="0" smtClean="0">
                <a:latin typeface="Estrangelo Edessa" pitchFamily="66" charset="0"/>
                <a:cs typeface="Estrangelo Edessa" pitchFamily="66" charset="0"/>
              </a:rPr>
              <a:t>	(d)	Mencegah penyalahgunaan</a:t>
            </a:r>
          </a:p>
          <a:p>
            <a:pPr marL="114300" indent="0">
              <a:buFont typeface="Wingdings 3"/>
              <a:buNone/>
            </a:pPr>
            <a:r>
              <a:rPr lang="fi-FI" dirty="0" smtClean="0">
                <a:latin typeface="Estrangelo Edessa" pitchFamily="66" charset="0"/>
                <a:cs typeface="Estrangelo Edessa" pitchFamily="66" charset="0"/>
              </a:rPr>
              <a:t>	(e)	Mengelakkan kehilangan</a:t>
            </a:r>
          </a:p>
          <a:p>
            <a:pPr marL="114300" indent="0">
              <a:buFont typeface="Wingdings 3"/>
              <a:buNone/>
            </a:pPr>
            <a:endParaRPr lang="fi-FI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strangelo Edessa" pitchFamily="66" charset="0"/>
              <a:cs typeface="Estrangelo Edess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8945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6.  PENGURUSAN ASET</a:t>
            </a: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7620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 startAt="5"/>
            </a:pPr>
            <a:r>
              <a:rPr lang="en-US" dirty="0" smtClean="0">
                <a:solidFill>
                  <a:srgbClr val="FF0000"/>
                </a:solidFill>
              </a:rPr>
              <a:t>PENGGUNAAN</a:t>
            </a:r>
            <a:r>
              <a:rPr lang="en-US" dirty="0" smtClean="0"/>
              <a:t>, PENYIMPANAN &amp; PEMERIKSAAN</a:t>
            </a:r>
            <a:endParaRPr lang="en-MY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872067" y="1916832"/>
            <a:ext cx="7408333" cy="420933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Wingdings 3"/>
              <a:buNone/>
            </a:pPr>
            <a:endParaRPr lang="ms-MY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D9EF5-EE74-4482-A870-6F1C6F9BF971}" type="slidenum">
              <a:rPr lang="en-MY" smtClean="0"/>
              <a:t>45</a:t>
            </a:fld>
            <a:endParaRPr lang="en-MY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990600" y="1981200"/>
            <a:ext cx="7162800" cy="4167411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Wingdings 3"/>
              <a:buNone/>
            </a:pPr>
            <a:r>
              <a:rPr lang="en-US" sz="3100" b="1" dirty="0" err="1" smtClean="0">
                <a:latin typeface="Estrangelo Edessa" pitchFamily="66" charset="0"/>
                <a:cs typeface="Estrangelo Edessa" pitchFamily="66" charset="0"/>
              </a:rPr>
              <a:t>Penggunaan</a:t>
            </a:r>
            <a:r>
              <a:rPr lang="en-US" sz="3100" b="1" dirty="0" smtClean="0"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n-US" sz="3100" b="1" dirty="0" err="1" smtClean="0">
                <a:latin typeface="Estrangelo Edessa" pitchFamily="66" charset="0"/>
                <a:cs typeface="Estrangelo Edessa" pitchFamily="66" charset="0"/>
              </a:rPr>
              <a:t>Aset</a:t>
            </a:r>
            <a:r>
              <a:rPr lang="en-US" sz="3100" b="1" dirty="0" smtClean="0"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n-US" sz="3100" b="1" dirty="0" err="1" smtClean="0">
                <a:latin typeface="Estrangelo Edessa" pitchFamily="66" charset="0"/>
                <a:cs typeface="Estrangelo Edessa" pitchFamily="66" charset="0"/>
              </a:rPr>
              <a:t>hendaklah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:</a:t>
            </a:r>
            <a:endParaRPr lang="ms-MY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strangelo Edessa" pitchFamily="66" charset="0"/>
              <a:cs typeface="Estrangelo Edessa" pitchFamily="66" charset="0"/>
            </a:endParaRPr>
          </a:p>
          <a:p>
            <a:pPr marL="114300" indent="0">
              <a:buFont typeface="Wingdings 3"/>
              <a:buNone/>
            </a:pPr>
            <a:endParaRPr lang="ms-MY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strangelo Edessa" pitchFamily="66" charset="0"/>
              <a:cs typeface="Estrangelo Edessa" pitchFamily="66" charset="0"/>
            </a:endParaRPr>
          </a:p>
          <a:p>
            <a:pPr marL="114300" indent="0">
              <a:buFont typeface="Wingdings 3"/>
              <a:buNone/>
            </a:pPr>
            <a:r>
              <a:rPr lang="ms-MY" dirty="0" smtClean="0">
                <a:latin typeface="Estrangelo Edessa" pitchFamily="66" charset="0"/>
                <a:cs typeface="Estrangelo Edessa" pitchFamily="66" charset="0"/>
              </a:rPr>
              <a:t>i)	Bagi tujuan rasmi sahaja.</a:t>
            </a:r>
          </a:p>
          <a:p>
            <a:pPr marL="114300" indent="0">
              <a:buFont typeface="Wingdings 3"/>
              <a:buNone/>
            </a:pPr>
            <a:endParaRPr lang="ms-MY" dirty="0" smtClean="0">
              <a:latin typeface="Estrangelo Edessa" pitchFamily="66" charset="0"/>
              <a:cs typeface="Estrangelo Edessa" pitchFamily="66" charset="0"/>
            </a:endParaRPr>
          </a:p>
          <a:p>
            <a:pPr marL="114300" indent="0">
              <a:buFont typeface="Wingdings 3"/>
              <a:buNone/>
            </a:pPr>
            <a:r>
              <a:rPr lang="ms-MY" dirty="0" smtClean="0">
                <a:latin typeface="Estrangelo Edessa" pitchFamily="66" charset="0"/>
                <a:cs typeface="Estrangelo Edessa" pitchFamily="66" charset="0"/>
              </a:rPr>
              <a:t>ii)	Mengikut fungsi sebenar dalam manual.</a:t>
            </a:r>
          </a:p>
          <a:p>
            <a:pPr marL="114300" indent="0">
              <a:buFont typeface="Wingdings 3"/>
              <a:buNone/>
            </a:pPr>
            <a:endParaRPr lang="ms-MY" dirty="0" smtClean="0">
              <a:latin typeface="Estrangelo Edessa" pitchFamily="66" charset="0"/>
              <a:cs typeface="Estrangelo Edessa" pitchFamily="66" charset="0"/>
            </a:endParaRPr>
          </a:p>
          <a:p>
            <a:pPr marL="114300" indent="0">
              <a:buFont typeface="Wingdings 3"/>
              <a:buNone/>
            </a:pPr>
            <a:r>
              <a:rPr lang="ms-MY" dirty="0" smtClean="0">
                <a:latin typeface="Estrangelo Edessa" pitchFamily="66" charset="0"/>
                <a:cs typeface="Estrangelo Edessa" pitchFamily="66" charset="0"/>
              </a:rPr>
              <a:t>iii)	Dikendali oleh pegawai yang mahir dan 	berkelayakan.</a:t>
            </a:r>
          </a:p>
          <a:p>
            <a:pPr marL="114300" indent="0">
              <a:buFont typeface="Wingdings 3"/>
              <a:buNone/>
            </a:pPr>
            <a:endParaRPr lang="ms-MY" dirty="0" smtClean="0">
              <a:latin typeface="Estrangelo Edessa" pitchFamily="66" charset="0"/>
              <a:cs typeface="Estrangelo Edessa" pitchFamily="66" charset="0"/>
            </a:endParaRPr>
          </a:p>
          <a:p>
            <a:pPr marL="114300" indent="0">
              <a:buFont typeface="Wingdings 3"/>
              <a:buNone/>
            </a:pPr>
            <a:r>
              <a:rPr lang="ms-MY" dirty="0" smtClean="0">
                <a:latin typeface="Estrangelo Edessa" pitchFamily="66" charset="0"/>
                <a:cs typeface="Estrangelo Edessa" pitchFamily="66" charset="0"/>
              </a:rPr>
              <a:t>iv)	Perlu direkodkan.</a:t>
            </a:r>
          </a:p>
          <a:p>
            <a:pPr marL="114300" indent="0">
              <a:buFont typeface="Wingdings 3"/>
              <a:buNone/>
            </a:pPr>
            <a:endParaRPr lang="ms-MY" dirty="0" smtClean="0">
              <a:latin typeface="Estrangelo Edessa" pitchFamily="66" charset="0"/>
              <a:cs typeface="Estrangelo Edessa" pitchFamily="66" charset="0"/>
            </a:endParaRPr>
          </a:p>
          <a:p>
            <a:pPr marL="114300" indent="0">
              <a:buFont typeface="Wingdings 3"/>
              <a:buNone/>
            </a:pPr>
            <a:r>
              <a:rPr lang="ms-MY" dirty="0" smtClean="0">
                <a:latin typeface="Estrangelo Edessa" pitchFamily="66" charset="0"/>
                <a:cs typeface="Estrangelo Edessa" pitchFamily="66" charset="0"/>
              </a:rPr>
              <a:t>v)	Melapor kerosakan dalam Borang Aduan 	Kerosakan Kew. PA-9</a:t>
            </a:r>
            <a:r>
              <a:rPr lang="ms-MY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.</a:t>
            </a:r>
          </a:p>
          <a:p>
            <a:pPr marL="114300" indent="0">
              <a:buFont typeface="Wingdings 3"/>
              <a:buNone/>
            </a:pPr>
            <a:endParaRPr lang="ms-MY" dirty="0"/>
          </a:p>
        </p:txBody>
      </p:sp>
    </p:spTree>
    <p:extLst>
      <p:ext uri="{BB962C8B-B14F-4D97-AF65-F5344CB8AC3E}">
        <p14:creationId xmlns:p14="http://schemas.microsoft.com/office/powerpoint/2010/main" val="2228555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6.  PENGURUSAN ASET</a:t>
            </a: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7620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 startAt="5"/>
            </a:pPr>
            <a:r>
              <a:rPr lang="en-US" dirty="0" smtClean="0">
                <a:solidFill>
                  <a:srgbClr val="FF0000"/>
                </a:solidFill>
              </a:rPr>
              <a:t>PENGGUNAAN</a:t>
            </a:r>
            <a:r>
              <a:rPr lang="en-US" dirty="0" smtClean="0"/>
              <a:t>, PENYIMPANAN &amp; PEMERIKSAAN</a:t>
            </a:r>
            <a:endParaRPr lang="en-MY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872067" y="1916832"/>
            <a:ext cx="7408333" cy="420933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Wingdings 3"/>
              <a:buNone/>
            </a:pPr>
            <a:endParaRPr lang="ms-MY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D9EF5-EE74-4482-A870-6F1C6F9BF971}" type="slidenum">
              <a:rPr lang="en-MY" smtClean="0"/>
              <a:t>46</a:t>
            </a:fld>
            <a:endParaRPr lang="en-MY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1066800" y="2057401"/>
            <a:ext cx="7086600" cy="42672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85800" indent="-571500">
              <a:buFont typeface="Wingdings 3"/>
              <a:buAutoNum type="romanLcParenR" startAt="6"/>
            </a:pPr>
            <a:r>
              <a:rPr lang="ms-MY" sz="2400" dirty="0" smtClean="0">
                <a:solidFill>
                  <a:prstClr val="black"/>
                </a:solidFill>
                <a:latin typeface="Estrangelo Edessa" pitchFamily="66" charset="0"/>
                <a:cs typeface="Estrangelo Edessa" pitchFamily="66" charset="0"/>
              </a:rPr>
              <a:t>Aset yang dibawa keluar dari pejabat hendaklah mendapat kebenaran bertulis daripada Ketua Jabatan</a:t>
            </a:r>
          </a:p>
          <a:p>
            <a:pPr marL="685800" indent="-571500">
              <a:buFont typeface="Wingdings 3"/>
              <a:buAutoNum type="romanLcParenR" startAt="6"/>
            </a:pPr>
            <a:r>
              <a:rPr lang="ms-MY" sz="2400" dirty="0" smtClean="0">
                <a:solidFill>
                  <a:prstClr val="black"/>
                </a:solidFill>
                <a:latin typeface="Estrangelo Edessa" pitchFamily="66" charset="0"/>
                <a:cs typeface="Estrangelo Edessa" pitchFamily="66" charset="0"/>
              </a:rPr>
              <a:t>Aset dipulangkan semula sebaik selesai penggunaannya atau mengikut tempoh kelulusan mana lebih awal </a:t>
            </a:r>
          </a:p>
          <a:p>
            <a:pPr marL="685800" indent="-571500">
              <a:buFont typeface="Wingdings 3"/>
              <a:buAutoNum type="romanLcParenR" startAt="7"/>
            </a:pPr>
            <a:r>
              <a:rPr lang="ms-MY" sz="2400" dirty="0" smtClean="0">
                <a:solidFill>
                  <a:prstClr val="black"/>
                </a:solidFill>
                <a:latin typeface="Estrangelo Edessa" pitchFamily="66" charset="0"/>
                <a:cs typeface="Estrangelo Edessa" pitchFamily="66" charset="0"/>
              </a:rPr>
              <a:t>Peraturan mengenai Penggunaan, Pengurusan dan  penyelenggaraan kenderaan adalah mengikut peraturan semasa yang berkuatkuasa</a:t>
            </a:r>
            <a:endParaRPr lang="ms-MY" sz="2400" dirty="0"/>
          </a:p>
        </p:txBody>
      </p:sp>
    </p:spTree>
    <p:extLst>
      <p:ext uri="{BB962C8B-B14F-4D97-AF65-F5344CB8AC3E}">
        <p14:creationId xmlns:p14="http://schemas.microsoft.com/office/powerpoint/2010/main" val="2159662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6.  PENGURUSAN ASET</a:t>
            </a: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7620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 startAt="5"/>
            </a:pPr>
            <a:r>
              <a:rPr lang="en-US" dirty="0" smtClean="0"/>
              <a:t>PENGGUNAAN, </a:t>
            </a:r>
            <a:r>
              <a:rPr lang="en-US" dirty="0" smtClean="0">
                <a:solidFill>
                  <a:srgbClr val="FF0000"/>
                </a:solidFill>
              </a:rPr>
              <a:t>PENYIMPANAN</a:t>
            </a:r>
            <a:r>
              <a:rPr lang="en-US" dirty="0" smtClean="0"/>
              <a:t> &amp; PEMERIKSAAN</a:t>
            </a:r>
            <a:endParaRPr lang="en-MY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872067" y="1916832"/>
            <a:ext cx="7408333" cy="420933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Wingdings 3"/>
              <a:buNone/>
            </a:pPr>
            <a:endParaRPr lang="ms-MY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D9EF5-EE74-4482-A870-6F1C6F9BF971}" type="slidenum">
              <a:rPr lang="en-MY" smtClean="0"/>
              <a:t>47</a:t>
            </a:fld>
            <a:endParaRPr lang="en-MY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872066" y="2069232"/>
            <a:ext cx="7814733" cy="3950568"/>
          </a:xfrm>
          <a:prstGeom prst="rect">
            <a:avLst/>
          </a:prstGeom>
        </p:spPr>
        <p:txBody>
          <a:bodyPr vert="horz">
            <a:normAutofit fontScale="70000" lnSpcReduction="2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Char char="q"/>
            </a:pPr>
            <a:r>
              <a:rPr lang="ms-MY" sz="2800" dirty="0" smtClean="0">
                <a:latin typeface="Estrangelo Edessa" pitchFamily="66" charset="0"/>
                <a:cs typeface="Estrangelo Edessa" pitchFamily="66" charset="0"/>
              </a:rPr>
              <a:t>Aset hendaklah sentiasa disimpan di tempat yang selamat dan sentiasa di bawah kawalan pegawai bertanggungjawab.  Aset sangat menarik atau bernilai tinggi perlu kawalan maksimum.  </a:t>
            </a:r>
          </a:p>
          <a:p>
            <a:pPr marL="114300" indent="0">
              <a:buFont typeface="Wingdings 3"/>
              <a:buNone/>
            </a:pPr>
            <a:endParaRPr lang="ms-MY" sz="2800" dirty="0" smtClean="0">
              <a:latin typeface="Estrangelo Edessa" pitchFamily="66" charset="0"/>
              <a:cs typeface="Estrangelo Edessa" pitchFamily="66" charset="0"/>
            </a:endParaRPr>
          </a:p>
          <a:p>
            <a:pPr>
              <a:buFont typeface="Wingdings" pitchFamily="2" charset="2"/>
              <a:buChar char="q"/>
            </a:pPr>
            <a:r>
              <a:rPr lang="ms-MY" sz="2800" dirty="0" smtClean="0">
                <a:latin typeface="Estrangelo Edessa" pitchFamily="66" charset="0"/>
                <a:cs typeface="Estrangelo Edessa" pitchFamily="66" charset="0"/>
              </a:rPr>
              <a:t>Arahan Keselamatan Kerajaan hendaklah sentiasa dipatuhi.</a:t>
            </a:r>
          </a:p>
          <a:p>
            <a:pPr marL="114300" indent="0">
              <a:buFont typeface="Wingdings 3"/>
              <a:buNone/>
            </a:pPr>
            <a:endParaRPr lang="ms-MY" sz="2800" dirty="0" smtClean="0">
              <a:latin typeface="Estrangelo Edessa" pitchFamily="66" charset="0"/>
              <a:cs typeface="Estrangelo Edessa" pitchFamily="66" charset="0"/>
            </a:endParaRPr>
          </a:p>
          <a:p>
            <a:pPr>
              <a:buFont typeface="Wingdings" pitchFamily="2" charset="2"/>
              <a:buChar char="q"/>
            </a:pPr>
            <a:r>
              <a:rPr lang="ms-MY" sz="2800" dirty="0" smtClean="0">
                <a:latin typeface="Estrangelo Edessa" pitchFamily="66" charset="0"/>
                <a:cs typeface="Estrangelo Edessa" pitchFamily="66" charset="0"/>
              </a:rPr>
              <a:t>Setiap pegawai adalah bertanggungjawab terhadap apa-apa kekurangan, kerosakan atau kehilangan aset di bawah tanggungjawabnya.</a:t>
            </a:r>
          </a:p>
          <a:p>
            <a:pPr marL="0" indent="0">
              <a:buFont typeface="Wingdings 3"/>
              <a:buNone/>
            </a:pPr>
            <a:endParaRPr lang="ms-MY" sz="2800" dirty="0" smtClean="0">
              <a:latin typeface="Estrangelo Edessa" pitchFamily="66" charset="0"/>
              <a:cs typeface="Estrangelo Edessa" pitchFamily="66" charset="0"/>
            </a:endParaRPr>
          </a:p>
          <a:p>
            <a:pPr>
              <a:buFont typeface="Wingdings" pitchFamily="2" charset="2"/>
              <a:buChar char="q"/>
            </a:pPr>
            <a:r>
              <a:rPr lang="ms-MY" sz="2800" dirty="0" smtClean="0">
                <a:latin typeface="Estrangelo Edessa" pitchFamily="66" charset="0"/>
                <a:cs typeface="Estrangelo Edessa" pitchFamily="66" charset="0"/>
              </a:rPr>
              <a:t>Pegawai yang gagal mematuhi peraturan boleh dikenakan tindakan termasuk surcaj di bawah Seksyen 18(c) Akta  Prosedur Kewangan 1957</a:t>
            </a:r>
            <a:r>
              <a:rPr lang="ms-MY" dirty="0" smtClean="0"/>
              <a:t>.</a:t>
            </a:r>
          </a:p>
          <a:p>
            <a:pPr marL="114300" indent="0">
              <a:buFont typeface="Wingdings 3"/>
              <a:buNone/>
            </a:pPr>
            <a:endParaRPr lang="ms-MY" dirty="0"/>
          </a:p>
        </p:txBody>
      </p:sp>
    </p:spTree>
    <p:extLst>
      <p:ext uri="{BB962C8B-B14F-4D97-AF65-F5344CB8AC3E}">
        <p14:creationId xmlns:p14="http://schemas.microsoft.com/office/powerpoint/2010/main" val="2595057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6.  PENGURUSAN ASET</a:t>
            </a: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7620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 startAt="5"/>
            </a:pPr>
            <a:r>
              <a:rPr lang="en-US" dirty="0" smtClean="0"/>
              <a:t>PENGGUNAAN, PENYIMPANAN &amp; </a:t>
            </a:r>
            <a:r>
              <a:rPr lang="en-US" dirty="0" smtClean="0">
                <a:solidFill>
                  <a:srgbClr val="FF0000"/>
                </a:solidFill>
              </a:rPr>
              <a:t>PEMERIKSAAN</a:t>
            </a:r>
            <a:endParaRPr lang="en-MY" dirty="0">
              <a:solidFill>
                <a:srgbClr val="FF0000"/>
              </a:solidFill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872067" y="1916832"/>
            <a:ext cx="7408333" cy="420933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Wingdings 3"/>
              <a:buNone/>
            </a:pPr>
            <a:endParaRPr lang="ms-MY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D9EF5-EE74-4482-A870-6F1C6F9BF971}" type="slidenum">
              <a:rPr lang="en-MY" smtClean="0"/>
              <a:t>48</a:t>
            </a:fld>
            <a:endParaRPr lang="en-MY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1066800" y="1798637"/>
            <a:ext cx="7213600" cy="4525963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/>
              <a:buNone/>
            </a:pPr>
            <a:endParaRPr lang="ms-MY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strangelo Edessa" pitchFamily="66" charset="0"/>
              <a:cs typeface="Estrangelo Edessa" pitchFamily="66" charset="0"/>
            </a:endParaRPr>
          </a:p>
          <a:p>
            <a:pPr>
              <a:buFont typeface="Wingdings" pitchFamily="2" charset="2"/>
              <a:buChar char="q"/>
            </a:pPr>
            <a:r>
              <a:rPr lang="ms-MY" dirty="0" smtClean="0">
                <a:latin typeface="Estrangelo Edessa" pitchFamily="66" charset="0"/>
                <a:cs typeface="Estrangelo Edessa" pitchFamily="66" charset="0"/>
              </a:rPr>
              <a:t>Ketua Jabatan kemuka Kew. PA-10 dan Kew. PA-11 bersama-sama Sijil Tahunan Pemeriksaan Harta Modal dan Inventori Kew. PA-12 kepada Pegawai Pengawal.</a:t>
            </a:r>
          </a:p>
          <a:p>
            <a:pPr marL="114300" indent="0">
              <a:buFont typeface="Wingdings 3"/>
              <a:buNone/>
            </a:pPr>
            <a:endParaRPr lang="ms-MY" dirty="0" smtClean="0">
              <a:latin typeface="Estrangelo Edessa" pitchFamily="66" charset="0"/>
              <a:cs typeface="Estrangelo Edessa" pitchFamily="66" charset="0"/>
            </a:endParaRPr>
          </a:p>
          <a:p>
            <a:pPr>
              <a:buFont typeface="Wingdings" pitchFamily="2" charset="2"/>
              <a:buChar char="q"/>
            </a:pPr>
            <a:r>
              <a:rPr lang="ms-MY" dirty="0" smtClean="0">
                <a:latin typeface="Estrangelo Edessa" pitchFamily="66" charset="0"/>
                <a:cs typeface="Estrangelo Edessa" pitchFamily="66" charset="0"/>
              </a:rPr>
              <a:t>Pegawai Pengawal dikehendaki mengemukakan Kew. PA-12 kepada Perbendaharaan sebelum 15 Mac tahun berikutnya.</a:t>
            </a:r>
          </a:p>
          <a:p>
            <a:pPr marL="114300" indent="0">
              <a:buFont typeface="Wingdings 3"/>
              <a:buNone/>
            </a:pPr>
            <a:endParaRPr lang="ms-MY" dirty="0" smtClean="0">
              <a:latin typeface="Estrangelo Edessa" pitchFamily="66" charset="0"/>
              <a:cs typeface="Estrangelo Edessa" pitchFamily="66" charset="0"/>
            </a:endParaRPr>
          </a:p>
          <a:p>
            <a:pPr>
              <a:buFont typeface="Wingdings" pitchFamily="2" charset="2"/>
              <a:buChar char="q"/>
            </a:pPr>
            <a:r>
              <a:rPr lang="ms-MY" dirty="0" smtClean="0">
                <a:latin typeface="Estrangelo Edessa" pitchFamily="66" charset="0"/>
                <a:cs typeface="Estrangelo Edessa" pitchFamily="66" charset="0"/>
              </a:rPr>
              <a:t>Ketua Jabatan hendaklah melakukan sendiri pemeriksaan dari masa ke semasa bagi memastikan peraturan ini dipatuhi.</a:t>
            </a:r>
          </a:p>
          <a:p>
            <a:pPr marL="114300" indent="0">
              <a:buFont typeface="Wingdings 3"/>
              <a:buNone/>
            </a:pPr>
            <a:endParaRPr lang="ms-MY" dirty="0"/>
          </a:p>
        </p:txBody>
      </p:sp>
    </p:spTree>
    <p:extLst>
      <p:ext uri="{BB962C8B-B14F-4D97-AF65-F5344CB8AC3E}">
        <p14:creationId xmlns:p14="http://schemas.microsoft.com/office/powerpoint/2010/main" val="3357160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6.  PENGURUSAN ASET</a:t>
            </a: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7620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 startAt="6"/>
            </a:pPr>
            <a:r>
              <a:rPr lang="en-US" dirty="0" smtClean="0"/>
              <a:t>PENYENGARAAN</a:t>
            </a:r>
            <a:endParaRPr lang="en-MY" dirty="0">
              <a:solidFill>
                <a:srgbClr val="FF0000"/>
              </a:solidFill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872067" y="1916832"/>
            <a:ext cx="7408333" cy="420933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Wingdings 3"/>
              <a:buNone/>
            </a:pPr>
            <a:endParaRPr lang="ms-MY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D9EF5-EE74-4482-A870-6F1C6F9BF971}" type="slidenum">
              <a:rPr lang="en-MY" smtClean="0"/>
              <a:t>49</a:t>
            </a:fld>
            <a:endParaRPr lang="en-MY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066800" y="1828800"/>
            <a:ext cx="7620000" cy="45720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/>
              <a:buNone/>
            </a:pP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Objektif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Penyelenggaraan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:</a:t>
            </a:r>
          </a:p>
          <a:p>
            <a:pPr marL="0" indent="0">
              <a:buFont typeface="Wingdings 3"/>
              <a:buNone/>
            </a:pPr>
            <a:endParaRPr lang="ms-MY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strangelo Edessa" pitchFamily="66" charset="0"/>
              <a:cs typeface="Estrangelo Edessa" pitchFamily="66" charset="0"/>
            </a:endParaRPr>
          </a:p>
          <a:p>
            <a:pPr>
              <a:buFont typeface="Wingdings" pitchFamily="2" charset="2"/>
              <a:buChar char="q"/>
            </a:pPr>
            <a:r>
              <a:rPr lang="ms-MY" dirty="0" smtClean="0">
                <a:latin typeface="Estrangelo Edessa" pitchFamily="66" charset="0"/>
                <a:cs typeface="Estrangelo Edessa" pitchFamily="66" charset="0"/>
              </a:rPr>
              <a:t>Memastikan aset berfungsi dengan lancar secara berterusan dan selamat digunakan.</a:t>
            </a:r>
          </a:p>
          <a:p>
            <a:pPr>
              <a:buFont typeface="Wingdings" pitchFamily="2" charset="2"/>
              <a:buChar char="q"/>
            </a:pPr>
            <a:r>
              <a:rPr lang="ms-MY" dirty="0" smtClean="0">
                <a:latin typeface="Estrangelo Edessa" pitchFamily="66" charset="0"/>
                <a:cs typeface="Estrangelo Edessa" pitchFamily="66" charset="0"/>
              </a:rPr>
              <a:t>Memelihara dan memanjangkan jangkahayat. </a:t>
            </a:r>
          </a:p>
          <a:p>
            <a:pPr>
              <a:buFont typeface="Wingdings" pitchFamily="2" charset="2"/>
              <a:buChar char="q"/>
            </a:pPr>
            <a:r>
              <a:rPr lang="ms-MY" dirty="0" smtClean="0">
                <a:latin typeface="Estrangelo Edessa" pitchFamily="66" charset="0"/>
                <a:cs typeface="Estrangelo Edessa" pitchFamily="66" charset="0"/>
              </a:rPr>
              <a:t>Meningkatkan keupayaan</a:t>
            </a:r>
          </a:p>
          <a:p>
            <a:pPr>
              <a:buFont typeface="Wingdings" pitchFamily="2" charset="2"/>
              <a:buChar char="q"/>
            </a:pPr>
            <a:r>
              <a:rPr lang="ms-MY" dirty="0" smtClean="0">
                <a:latin typeface="Estrangelo Edessa" pitchFamily="66" charset="0"/>
                <a:cs typeface="Estrangelo Edessa" pitchFamily="66" charset="0"/>
              </a:rPr>
              <a:t>Mengurangkan kerosakan.</a:t>
            </a:r>
          </a:p>
          <a:p>
            <a:pPr>
              <a:buFont typeface="Wingdings" pitchFamily="2" charset="2"/>
              <a:buChar char="q"/>
            </a:pPr>
            <a:r>
              <a:rPr lang="ms-MY" dirty="0" smtClean="0">
                <a:latin typeface="Estrangelo Edessa" pitchFamily="66" charset="0"/>
                <a:cs typeface="Estrangelo Edessa" pitchFamily="66" charset="0"/>
              </a:rPr>
              <a:t>Menjimatkan perbelanjaan Kerajaan.</a:t>
            </a:r>
          </a:p>
          <a:p>
            <a:pPr>
              <a:buFont typeface="Wingdings" pitchFamily="2" charset="2"/>
              <a:buChar char="q"/>
            </a:pPr>
            <a:r>
              <a:rPr lang="ms-MY" dirty="0" smtClean="0">
                <a:latin typeface="Estrangelo Edessa" pitchFamily="66" charset="0"/>
                <a:cs typeface="Estrangelo Edessa" pitchFamily="66" charset="0"/>
              </a:rPr>
              <a:t>Menjamin keselamatan pengguna.</a:t>
            </a:r>
          </a:p>
          <a:p>
            <a:pPr>
              <a:buFont typeface="Wingdings" pitchFamily="2" charset="2"/>
              <a:buChar char="q"/>
            </a:pPr>
            <a:r>
              <a:rPr lang="ms-MY" dirty="0" smtClean="0">
                <a:latin typeface="Estrangelo Edessa" pitchFamily="66" charset="0"/>
                <a:cs typeface="Estrangelo Edessa" pitchFamily="66" charset="0"/>
              </a:rPr>
              <a:t>Mewujudkan suasana kerja yang kondusif serta produktif.</a:t>
            </a:r>
          </a:p>
          <a:p>
            <a:pPr>
              <a:buFont typeface="Wingdings" pitchFamily="2" charset="2"/>
              <a:buChar char="q"/>
            </a:pPr>
            <a:r>
              <a:rPr lang="ms-MY" dirty="0" smtClean="0">
                <a:latin typeface="Estrangelo Edessa" pitchFamily="66" charset="0"/>
                <a:cs typeface="Estrangelo Edessa" pitchFamily="66" charset="0"/>
              </a:rPr>
              <a:t>Memelihara imej Kerajaan.</a:t>
            </a:r>
            <a:endParaRPr lang="ms-MY" dirty="0">
              <a:latin typeface="Estrangelo Edessa" pitchFamily="66" charset="0"/>
              <a:cs typeface="Estrangelo Edess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0991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4.  PENGURUSAN PERUNTUKAN &amp; PERBELANJAAN</a:t>
            </a: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 startAt="2"/>
            </a:pPr>
            <a:r>
              <a:rPr lang="en-US" dirty="0" smtClean="0"/>
              <a:t>MATLAMAT KAWALAN PERUNTUKAN</a:t>
            </a:r>
          </a:p>
          <a:p>
            <a:pPr marL="0" indent="0">
              <a:buNone/>
            </a:pPr>
            <a:endParaRPr lang="en-MY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772816"/>
            <a:ext cx="8229600" cy="4248472"/>
          </a:xfrm>
          <a:prstGeom prst="rect">
            <a:avLst/>
          </a:prstGeom>
        </p:spPr>
        <p:txBody>
          <a:bodyPr vert="horz">
            <a:normAutofit fontScale="85000" lnSpcReduction="2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Courier New" pitchFamily="49" charset="0"/>
              <a:buChar char="o"/>
            </a:pPr>
            <a:endParaRPr lang="ms-MY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strangelo Edessa" pitchFamily="66" charset="0"/>
              <a:cs typeface="Estrangelo Edessa" pitchFamily="66" charset="0"/>
            </a:endParaRPr>
          </a:p>
          <a:p>
            <a:pPr>
              <a:buFont typeface="Courier New" pitchFamily="49" charset="0"/>
              <a:buChar char="o"/>
            </a:pPr>
            <a:r>
              <a:rPr lang="ms-MY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Memastikan Perbelanjaan Tidak Melebihi Peruntukan;</a:t>
            </a:r>
          </a:p>
          <a:p>
            <a:pPr marL="114300" indent="0">
              <a:buFont typeface="Wingdings 3"/>
              <a:buNone/>
            </a:pPr>
            <a:endParaRPr lang="ms-MY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strangelo Edessa" pitchFamily="66" charset="0"/>
              <a:cs typeface="Estrangelo Edessa" pitchFamily="66" charset="0"/>
            </a:endParaRPr>
          </a:p>
          <a:p>
            <a:pPr>
              <a:buFont typeface="Courier New" pitchFamily="49" charset="0"/>
              <a:buChar char="o"/>
            </a:pPr>
            <a:r>
              <a:rPr lang="ms-MY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Semua tanggungan dapat diselesaikan dalam tahun yang sama;</a:t>
            </a:r>
          </a:p>
          <a:p>
            <a:pPr>
              <a:buFont typeface="Courier New" pitchFamily="49" charset="0"/>
              <a:buChar char="o"/>
            </a:pPr>
            <a:endParaRPr lang="ms-MY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strangelo Edessa" pitchFamily="66" charset="0"/>
              <a:cs typeface="Estrangelo Edessa" pitchFamily="66" charset="0"/>
            </a:endParaRPr>
          </a:p>
          <a:p>
            <a:pPr>
              <a:buFont typeface="Courier New" pitchFamily="49" charset="0"/>
              <a:buChar char="o"/>
            </a:pP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Perbelanjaan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dibuat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mengikut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apa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 yang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dirancang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;</a:t>
            </a:r>
          </a:p>
          <a:p>
            <a:pPr>
              <a:buFont typeface="Courier New" pitchFamily="49" charset="0"/>
              <a:buChar char="o"/>
            </a:pP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strangelo Edessa" pitchFamily="66" charset="0"/>
              <a:cs typeface="Estrangelo Edessa" pitchFamily="66" charset="0"/>
            </a:endParaRPr>
          </a:p>
          <a:p>
            <a:pPr>
              <a:buFont typeface="Courier New" pitchFamily="49" charset="0"/>
              <a:buChar char="o"/>
            </a:pP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Perbelanjaan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diakaunkan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dengan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betul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;</a:t>
            </a:r>
          </a:p>
          <a:p>
            <a:pPr>
              <a:buFont typeface="Courier New" pitchFamily="49" charset="0"/>
              <a:buChar char="o"/>
            </a:pP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strangelo Edessa" pitchFamily="66" charset="0"/>
              <a:cs typeface="Estrangelo Edessa" pitchFamily="66" charset="0"/>
            </a:endParaRPr>
          </a:p>
          <a:p>
            <a:pPr>
              <a:buFont typeface="Courier New" pitchFamily="49" charset="0"/>
              <a:buChar char="o"/>
            </a:pP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Mengelakan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sebarang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penyelewengan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;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dan</a:t>
            </a: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strangelo Edessa" pitchFamily="66" charset="0"/>
              <a:cs typeface="Estrangelo Edessa" pitchFamily="66" charset="0"/>
            </a:endParaRPr>
          </a:p>
          <a:p>
            <a:pPr>
              <a:buFont typeface="Courier New" pitchFamily="49" charset="0"/>
              <a:buChar char="o"/>
            </a:pP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strangelo Edessa" pitchFamily="66" charset="0"/>
              <a:cs typeface="Estrangelo Edessa" pitchFamily="66" charset="0"/>
            </a:endParaRPr>
          </a:p>
          <a:p>
            <a:pPr>
              <a:buFont typeface="Courier New" pitchFamily="49" charset="0"/>
              <a:buChar char="o"/>
            </a:pP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Menyediakan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perakaunan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 yang 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seimbang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.</a:t>
            </a:r>
            <a:endParaRPr lang="ms-MY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strangelo Edessa" pitchFamily="66" charset="0"/>
              <a:cs typeface="Estrangelo Edessa" pitchFamily="66" charset="0"/>
            </a:endParaRPr>
          </a:p>
          <a:p>
            <a:pPr>
              <a:buFont typeface="Courier New" pitchFamily="49" charset="0"/>
              <a:buChar char="o"/>
            </a:pPr>
            <a:endParaRPr lang="ms-MY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D9EF5-EE74-4482-A870-6F1C6F9BF971}" type="slidenum">
              <a:rPr lang="en-MY" smtClean="0"/>
              <a:t>5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768827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6.  PENGURUSAN ASET</a:t>
            </a: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7620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 startAt="6"/>
            </a:pPr>
            <a:r>
              <a:rPr lang="en-US" dirty="0" smtClean="0"/>
              <a:t>PENYENGARAAN</a:t>
            </a:r>
            <a:endParaRPr lang="en-MY" dirty="0">
              <a:solidFill>
                <a:srgbClr val="FF0000"/>
              </a:solidFill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872067" y="1916832"/>
            <a:ext cx="7408333" cy="420933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Wingdings 3"/>
              <a:buNone/>
            </a:pPr>
            <a:endParaRPr lang="ms-MY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strangelo Edessa" pitchFamily="66" charset="0"/>
              <a:cs typeface="Estrangelo Edessa" pitchFamily="66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D9EF5-EE74-4482-A870-6F1C6F9BF971}" type="slidenum">
              <a:rPr lang="en-MY" smtClean="0"/>
              <a:t>50</a:t>
            </a:fld>
            <a:endParaRPr lang="en-MY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914400" y="1828800"/>
            <a:ext cx="7620000" cy="4324003"/>
          </a:xfrm>
          <a:prstGeom prst="rect">
            <a:avLst/>
          </a:prstGeom>
        </p:spPr>
        <p:txBody>
          <a:bodyPr vert="horz">
            <a:normAutofit fontScale="70000" lnSpcReduction="2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Wingdings 3"/>
              <a:buNone/>
            </a:pPr>
            <a:r>
              <a:rPr lang="en-US" sz="3100" b="1" dirty="0" err="1" smtClean="0">
                <a:latin typeface="Estrangelo Edessa" pitchFamily="66" charset="0"/>
                <a:cs typeface="Estrangelo Edessa" pitchFamily="66" charset="0"/>
              </a:rPr>
              <a:t>Jenis</a:t>
            </a:r>
            <a:r>
              <a:rPr lang="en-US" sz="3100" b="1" dirty="0" smtClean="0"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n-US" sz="3100" b="1" dirty="0" err="1" smtClean="0">
                <a:latin typeface="Estrangelo Edessa" pitchFamily="66" charset="0"/>
                <a:cs typeface="Estrangelo Edessa" pitchFamily="66" charset="0"/>
              </a:rPr>
              <a:t>Penyelenggaraan</a:t>
            </a:r>
            <a:endParaRPr lang="ms-MY" sz="3100" b="1" dirty="0" smtClean="0">
              <a:latin typeface="Estrangelo Edessa" pitchFamily="66" charset="0"/>
              <a:cs typeface="Estrangelo Edessa" pitchFamily="66" charset="0"/>
            </a:endParaRPr>
          </a:p>
          <a:p>
            <a:pPr marL="114300" indent="0">
              <a:buFont typeface="Wingdings 3"/>
              <a:buNone/>
            </a:pPr>
            <a:endParaRPr lang="ms-MY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strangelo Edessa" pitchFamily="66" charset="0"/>
              <a:cs typeface="Estrangelo Edessa" pitchFamily="66" charset="0"/>
            </a:endParaRPr>
          </a:p>
          <a:p>
            <a:pPr marL="114300" indent="0">
              <a:buFont typeface="Wingdings 3"/>
              <a:buNone/>
            </a:pPr>
            <a:r>
              <a:rPr lang="ms-MY" sz="3100" b="1" dirty="0" smtClean="0">
                <a:latin typeface="Estrangelo Edessa" pitchFamily="66" charset="0"/>
                <a:cs typeface="Estrangelo Edessa" pitchFamily="66" charset="0"/>
              </a:rPr>
              <a:t>i)	Penyelenggaraan Pencegahan (Preventive Maintenance</a:t>
            </a:r>
            <a:r>
              <a:rPr lang="ms-MY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)</a:t>
            </a:r>
          </a:p>
          <a:p>
            <a:pPr marL="114300" indent="0">
              <a:buFont typeface="Wingdings 3"/>
              <a:buNone/>
            </a:pPr>
            <a:endParaRPr lang="ms-MY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strangelo Edessa" pitchFamily="66" charset="0"/>
              <a:cs typeface="Estrangelo Edessa" pitchFamily="66" charset="0"/>
            </a:endParaRPr>
          </a:p>
          <a:p>
            <a:pPr marL="114300" indent="0">
              <a:buFont typeface="Wingdings 3"/>
              <a:buNone/>
            </a:pPr>
            <a:r>
              <a:rPr lang="ms-MY" dirty="0" smtClean="0">
                <a:latin typeface="Estrangelo Edessa" pitchFamily="66" charset="0"/>
                <a:cs typeface="Estrangelo Edessa" pitchFamily="66" charset="0"/>
              </a:rPr>
              <a:t>Tindakan penyelenggaraan berjadual yang diambil untuk memeriksa, menyenggara, membaiki atau mengganti komponen atau sumber fizikal secara teratur supaya dapat berfungsi dengan lancar secara berterusan.</a:t>
            </a:r>
          </a:p>
          <a:p>
            <a:pPr marL="114300" indent="0">
              <a:buFont typeface="Wingdings 3"/>
              <a:buNone/>
            </a:pPr>
            <a:endParaRPr lang="ms-MY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strangelo Edessa" pitchFamily="66" charset="0"/>
              <a:cs typeface="Estrangelo Edessa" pitchFamily="66" charset="0"/>
            </a:endParaRPr>
          </a:p>
          <a:p>
            <a:pPr marL="114300" indent="0">
              <a:buFont typeface="Wingdings 3"/>
              <a:buNone/>
            </a:pPr>
            <a:r>
              <a:rPr lang="ms-MY" sz="3100" b="1" dirty="0" smtClean="0">
                <a:latin typeface="Estrangelo Edessa" pitchFamily="66" charset="0"/>
                <a:cs typeface="Estrangelo Edessa" pitchFamily="66" charset="0"/>
              </a:rPr>
              <a:t>ii)	Penyelenggaraan Pemulihan (Corrective Maintenance</a:t>
            </a:r>
            <a:r>
              <a:rPr lang="ms-MY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)</a:t>
            </a:r>
          </a:p>
          <a:p>
            <a:pPr marL="114300" indent="0">
              <a:buFont typeface="Wingdings 3"/>
              <a:buNone/>
            </a:pPr>
            <a:endParaRPr lang="ms-MY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strangelo Edessa" pitchFamily="66" charset="0"/>
              <a:cs typeface="Estrangelo Edessa" pitchFamily="66" charset="0"/>
            </a:endParaRPr>
          </a:p>
          <a:p>
            <a:pPr marL="114300" indent="0">
              <a:buFont typeface="Wingdings 3"/>
              <a:buNone/>
            </a:pPr>
            <a:r>
              <a:rPr lang="ms-MY" dirty="0" smtClean="0">
                <a:latin typeface="Estrangelo Edessa" pitchFamily="66" charset="0"/>
                <a:cs typeface="Estrangelo Edessa" pitchFamily="66" charset="0"/>
              </a:rPr>
              <a:t>Tindakan membaiki atau mengganti komponen atau sumber </a:t>
            </a:r>
          </a:p>
          <a:p>
            <a:pPr marL="114300" indent="0">
              <a:buFont typeface="Wingdings 3"/>
              <a:buNone/>
            </a:pPr>
            <a:r>
              <a:rPr lang="ms-MY" dirty="0" smtClean="0">
                <a:latin typeface="Estrangelo Edessa" pitchFamily="66" charset="0"/>
                <a:cs typeface="Estrangelo Edessa" pitchFamily="66" charset="0"/>
              </a:rPr>
              <a:t>fizikal supaya dapat berfungsi mengikut standard yang ditetapkan.</a:t>
            </a:r>
          </a:p>
          <a:p>
            <a:pPr marL="114300" indent="0">
              <a:buFont typeface="Wingdings 3"/>
              <a:buNone/>
            </a:pPr>
            <a:endParaRPr lang="ms-MY" dirty="0"/>
          </a:p>
        </p:txBody>
      </p:sp>
    </p:spTree>
    <p:extLst>
      <p:ext uri="{BB962C8B-B14F-4D97-AF65-F5344CB8AC3E}">
        <p14:creationId xmlns:p14="http://schemas.microsoft.com/office/powerpoint/2010/main" val="1703867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6.  PENGURUSAN ASET</a:t>
            </a: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7620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 startAt="7"/>
            </a:pPr>
            <a:r>
              <a:rPr lang="en-US" dirty="0" smtClean="0"/>
              <a:t>PERLUPUSAN</a:t>
            </a:r>
            <a:endParaRPr lang="en-MY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D9EF5-EE74-4482-A870-6F1C6F9BF971}" type="slidenum">
              <a:rPr lang="en-MY" smtClean="0"/>
              <a:t>51</a:t>
            </a:fld>
            <a:endParaRPr lang="en-MY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990600" y="1828800"/>
            <a:ext cx="7696200" cy="4572000"/>
          </a:xfrm>
          <a:prstGeom prst="rect">
            <a:avLst/>
          </a:prstGeom>
        </p:spPr>
        <p:txBody>
          <a:bodyPr vert="horz">
            <a:normAutofit fontScale="40000" lnSpcReduction="2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Wingdings 3"/>
              <a:buNone/>
            </a:pPr>
            <a:r>
              <a:rPr lang="ms-MY" sz="5100" b="1" dirty="0" smtClean="0">
                <a:latin typeface="Estrangelo Edessa" pitchFamily="66" charset="0"/>
                <a:cs typeface="Estrangelo Edessa" pitchFamily="66" charset="0"/>
              </a:rPr>
              <a:t>Definisi Perlupusan:</a:t>
            </a:r>
          </a:p>
          <a:p>
            <a:pPr marL="114300" indent="0">
              <a:buFont typeface="Wingdings 3"/>
              <a:buNone/>
            </a:pPr>
            <a:r>
              <a:rPr lang="ms-MY" sz="4400" dirty="0" smtClean="0">
                <a:latin typeface="Estrangelo Edessa" pitchFamily="66" charset="0"/>
                <a:cs typeface="Estrangelo Edessa" pitchFamily="66" charset="0"/>
              </a:rPr>
              <a:t>Pelupusan ialah satu proses untuk mengeluarkan aset dari milikan, kawalan, simpanan dan rekod mengikut kaedah yang ditetapkan.</a:t>
            </a:r>
          </a:p>
          <a:p>
            <a:pPr marL="114300" indent="0">
              <a:buFont typeface="Wingdings 3"/>
              <a:buNone/>
            </a:pPr>
            <a:endParaRPr lang="en-US" sz="2800" b="1" dirty="0" smtClean="0">
              <a:latin typeface="Estrangelo Edessa" pitchFamily="66" charset="0"/>
              <a:cs typeface="Estrangelo Edessa" pitchFamily="66" charset="0"/>
            </a:endParaRPr>
          </a:p>
          <a:p>
            <a:pPr marL="114300" indent="0">
              <a:buFont typeface="Wingdings 3"/>
              <a:buNone/>
            </a:pPr>
            <a:r>
              <a:rPr lang="en-US" sz="5100" b="1" dirty="0" err="1" smtClean="0">
                <a:latin typeface="Estrangelo Edessa" pitchFamily="66" charset="0"/>
                <a:cs typeface="Estrangelo Edessa" pitchFamily="66" charset="0"/>
              </a:rPr>
              <a:t>Objektif</a:t>
            </a:r>
            <a:r>
              <a:rPr lang="en-US" sz="5100" b="1" dirty="0" smtClean="0"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n-US" sz="5100" b="1" dirty="0" err="1" smtClean="0">
                <a:latin typeface="Estrangelo Edessa" pitchFamily="66" charset="0"/>
                <a:cs typeface="Estrangelo Edessa" pitchFamily="66" charset="0"/>
              </a:rPr>
              <a:t>Perlupusan</a:t>
            </a:r>
            <a:r>
              <a:rPr lang="en-US" sz="5100" b="1" dirty="0" smtClean="0">
                <a:latin typeface="Estrangelo Edessa" pitchFamily="66" charset="0"/>
                <a:cs typeface="Estrangelo Edessa" pitchFamily="66" charset="0"/>
              </a:rPr>
              <a:t>:</a:t>
            </a:r>
          </a:p>
          <a:p>
            <a:pPr marL="114300" indent="0">
              <a:buFont typeface="Wingdings 3"/>
              <a:buNone/>
            </a:pPr>
            <a:endParaRPr lang="en-US" sz="2800" b="1" dirty="0" smtClean="0">
              <a:latin typeface="Estrangelo Edessa" pitchFamily="66" charset="0"/>
              <a:cs typeface="Estrangelo Edessa" pitchFamily="66" charset="0"/>
            </a:endParaRPr>
          </a:p>
          <a:p>
            <a:pPr>
              <a:buFont typeface="Wingdings" pitchFamily="2" charset="2"/>
              <a:buChar char="q"/>
            </a:pPr>
            <a:r>
              <a:rPr lang="ms-MY" sz="3000" dirty="0" smtClean="0">
                <a:solidFill>
                  <a:prstClr val="black"/>
                </a:solidFill>
              </a:rPr>
              <a:t>	</a:t>
            </a:r>
            <a:r>
              <a:rPr lang="ms-MY" sz="4400" dirty="0" smtClean="0">
                <a:solidFill>
                  <a:prstClr val="black"/>
                </a:solidFill>
                <a:latin typeface="Estrangelo Edessa" pitchFamily="66" charset="0"/>
                <a:cs typeface="Estrangelo Edessa" pitchFamily="66" charset="0"/>
              </a:rPr>
              <a:t>Memastikan Jabatan Kerajaan tidak menyimpan</a:t>
            </a:r>
          </a:p>
          <a:p>
            <a:pPr marL="114300" indent="0">
              <a:buFont typeface="Wingdings 3"/>
              <a:buNone/>
            </a:pPr>
            <a:r>
              <a:rPr lang="ms-MY" sz="4400" dirty="0" smtClean="0">
                <a:solidFill>
                  <a:prstClr val="black"/>
                </a:solidFill>
                <a:latin typeface="Estrangelo Edessa" pitchFamily="66" charset="0"/>
                <a:cs typeface="Estrangelo Edessa" pitchFamily="66" charset="0"/>
              </a:rPr>
              <a:t>	aset yang tidak digunakan atau diperlukan.</a:t>
            </a:r>
          </a:p>
          <a:p>
            <a:pPr marL="114300" indent="0">
              <a:buFont typeface="Wingdings 3"/>
              <a:buNone/>
            </a:pPr>
            <a:endParaRPr lang="ms-MY" sz="4400" dirty="0" smtClean="0">
              <a:solidFill>
                <a:prstClr val="black"/>
              </a:solidFill>
              <a:latin typeface="Estrangelo Edessa" pitchFamily="66" charset="0"/>
              <a:cs typeface="Estrangelo Edessa" pitchFamily="66" charset="0"/>
            </a:endParaRPr>
          </a:p>
          <a:p>
            <a:pPr>
              <a:buFont typeface="Wingdings" pitchFamily="2" charset="2"/>
              <a:buChar char="q"/>
            </a:pPr>
            <a:r>
              <a:rPr lang="ms-MY" sz="4400" dirty="0" smtClean="0">
                <a:solidFill>
                  <a:prstClr val="black"/>
                </a:solidFill>
                <a:latin typeface="Estrangelo Edessa" pitchFamily="66" charset="0"/>
                <a:cs typeface="Estrangelo Edessa" pitchFamily="66" charset="0"/>
              </a:rPr>
              <a:t>	Menjimatkan ruang simpanan/pejabat.</a:t>
            </a:r>
          </a:p>
          <a:p>
            <a:pPr marL="114300" indent="0">
              <a:buFont typeface="Wingdings 3"/>
              <a:buNone/>
            </a:pPr>
            <a:endParaRPr lang="ms-MY" sz="4400" dirty="0" smtClean="0">
              <a:solidFill>
                <a:prstClr val="black"/>
              </a:solidFill>
              <a:latin typeface="Estrangelo Edessa" pitchFamily="66" charset="0"/>
              <a:cs typeface="Estrangelo Edessa" pitchFamily="66" charset="0"/>
            </a:endParaRPr>
          </a:p>
          <a:p>
            <a:pPr>
              <a:buFont typeface="Wingdings" pitchFamily="2" charset="2"/>
              <a:buChar char="q"/>
            </a:pPr>
            <a:r>
              <a:rPr lang="ms-MY" sz="4400" dirty="0" smtClean="0">
                <a:solidFill>
                  <a:prstClr val="black"/>
                </a:solidFill>
                <a:latin typeface="Estrangelo Edessa" pitchFamily="66" charset="0"/>
                <a:cs typeface="Estrangelo Edessa" pitchFamily="66" charset="0"/>
              </a:rPr>
              <a:t>	Mendapatkan hasil pulangan yang terbaik.</a:t>
            </a:r>
          </a:p>
          <a:p>
            <a:pPr marL="114300" indent="0">
              <a:buFont typeface="Wingdings 3"/>
              <a:buNone/>
            </a:pPr>
            <a:endParaRPr lang="ms-MY" sz="4400" dirty="0" smtClean="0">
              <a:solidFill>
                <a:prstClr val="black"/>
              </a:solidFill>
              <a:latin typeface="Estrangelo Edessa" pitchFamily="66" charset="0"/>
              <a:cs typeface="Estrangelo Edessa" pitchFamily="66" charset="0"/>
            </a:endParaRPr>
          </a:p>
          <a:p>
            <a:pPr>
              <a:buFont typeface="Wingdings" pitchFamily="2" charset="2"/>
              <a:buChar char="q"/>
            </a:pPr>
            <a:r>
              <a:rPr lang="ms-MY" sz="4400" dirty="0" smtClean="0">
                <a:solidFill>
                  <a:prstClr val="black"/>
                </a:solidFill>
                <a:latin typeface="Estrangelo Edessa" pitchFamily="66" charset="0"/>
                <a:cs typeface="Estrangelo Edessa" pitchFamily="66" charset="0"/>
              </a:rPr>
              <a:t>	Membolehkan aset milik Kementerian/Jabatan dipindahkan ke 	Kementerian/Jabatan lain.</a:t>
            </a:r>
          </a:p>
          <a:p>
            <a:pPr marL="114300" indent="0">
              <a:buFont typeface="Wingdings 3"/>
              <a:buNone/>
            </a:pPr>
            <a:endParaRPr lang="en-US" sz="2800" b="1" dirty="0" smtClean="0">
              <a:latin typeface="Estrangelo Edessa" pitchFamily="66" charset="0"/>
              <a:cs typeface="Estrangelo Edessa" pitchFamily="66" charset="0"/>
            </a:endParaRPr>
          </a:p>
          <a:p>
            <a:pPr marL="114300" indent="0">
              <a:buFont typeface="Wingdings 3"/>
              <a:buNone/>
            </a:pPr>
            <a:endParaRPr lang="ms-MY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strangelo Edessa" pitchFamily="66" charset="0"/>
              <a:cs typeface="Estrangelo Edessa" pitchFamily="66" charset="0"/>
            </a:endParaRPr>
          </a:p>
          <a:p>
            <a:pPr marL="114300" indent="0">
              <a:buFont typeface="Wingdings 3"/>
              <a:buNone/>
            </a:pPr>
            <a:endParaRPr lang="ms-MY" dirty="0"/>
          </a:p>
        </p:txBody>
      </p:sp>
    </p:spTree>
    <p:extLst>
      <p:ext uri="{BB962C8B-B14F-4D97-AF65-F5344CB8AC3E}">
        <p14:creationId xmlns:p14="http://schemas.microsoft.com/office/powerpoint/2010/main" val="447564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6.  PENGURUSAN ASET</a:t>
            </a: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7620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 startAt="7"/>
            </a:pPr>
            <a:r>
              <a:rPr lang="en-US" dirty="0" smtClean="0"/>
              <a:t>PERLUPUSAN</a:t>
            </a:r>
            <a:endParaRPr lang="en-MY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D9EF5-EE74-4482-A870-6F1C6F9BF971}" type="slidenum">
              <a:rPr lang="en-MY" smtClean="0"/>
              <a:t>52</a:t>
            </a:fld>
            <a:endParaRPr lang="en-MY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838200" y="2322984"/>
            <a:ext cx="6781800" cy="400161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Wingdings 3"/>
              <a:buNone/>
            </a:pPr>
            <a:r>
              <a:rPr lang="ms-MY" sz="2800" b="1" dirty="0" smtClean="0">
                <a:latin typeface="Estrangelo Edessa" pitchFamily="66" charset="0"/>
                <a:cs typeface="Estrangelo Edessa" pitchFamily="66" charset="0"/>
              </a:rPr>
              <a:t>Justifikasi Perlupusan:</a:t>
            </a:r>
          </a:p>
          <a:p>
            <a:pPr marL="114300" indent="0">
              <a:buFont typeface="Wingdings 3"/>
              <a:buNone/>
            </a:pPr>
            <a:endParaRPr lang="ms-MY" sz="2800" dirty="0" smtClean="0">
              <a:latin typeface="Estrangelo Edessa" pitchFamily="66" charset="0"/>
              <a:cs typeface="Estrangelo Edessa" pitchFamily="66" charset="0"/>
            </a:endParaRPr>
          </a:p>
          <a:p>
            <a:pPr fontAlgn="t"/>
            <a:r>
              <a:rPr lang="ms-MY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Tidak Ekonomik Dibaiki</a:t>
            </a:r>
          </a:p>
          <a:p>
            <a:pPr fontAlgn="t"/>
            <a:r>
              <a:rPr lang="ms-MY" sz="2400" dirty="0" smtClean="0"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</a:rPr>
              <a:t>Usang/Obselete</a:t>
            </a:r>
          </a:p>
          <a:p>
            <a:pPr fontAlgn="t"/>
            <a:r>
              <a:rPr lang="ms-MY" sz="2400" dirty="0" smtClean="0"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</a:rPr>
              <a:t>Rosak &amp; tidak boleh digunakan</a:t>
            </a:r>
          </a:p>
          <a:p>
            <a:pPr fontAlgn="t"/>
            <a:r>
              <a:rPr lang="ms-MY" sz="2400" dirty="0" smtClean="0"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</a:rPr>
              <a:t>Luput tempoh penggunaan</a:t>
            </a:r>
          </a:p>
          <a:p>
            <a:pPr fontAlgn="t"/>
            <a:r>
              <a:rPr lang="ms-MY" sz="2400" dirty="0" smtClean="0"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</a:rPr>
              <a:t>Keupayaan aset tidak lagi di peringkat optimum</a:t>
            </a:r>
          </a:p>
          <a:p>
            <a:pPr fontAlgn="t"/>
            <a:r>
              <a:rPr lang="ms-MY" sz="2400" dirty="0" smtClean="0"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</a:rPr>
              <a:t>Tiada alat ganti</a:t>
            </a:r>
          </a:p>
          <a:p>
            <a:pPr fontAlgn="t"/>
            <a:endParaRPr lang="ms-MY" sz="2800" dirty="0" smtClean="0"/>
          </a:p>
          <a:p>
            <a:pPr marL="114300" indent="0">
              <a:buFont typeface="Wingdings 3"/>
              <a:buNone/>
            </a:pPr>
            <a:endParaRPr lang="en-US" sz="2800" b="1" dirty="0" smtClean="0">
              <a:latin typeface="Estrangelo Edessa" pitchFamily="66" charset="0"/>
              <a:cs typeface="Estrangelo Edessa" pitchFamily="66" charset="0"/>
            </a:endParaRPr>
          </a:p>
          <a:p>
            <a:pPr marL="114300" indent="0">
              <a:buFont typeface="Wingdings 3"/>
              <a:buNone/>
            </a:pPr>
            <a:endParaRPr lang="ms-MY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strangelo Edessa" pitchFamily="66" charset="0"/>
              <a:cs typeface="Estrangelo Edessa" pitchFamily="66" charset="0"/>
            </a:endParaRPr>
          </a:p>
          <a:p>
            <a:pPr marL="114300" indent="0">
              <a:buFont typeface="Wingdings 3"/>
              <a:buNone/>
            </a:pPr>
            <a:endParaRPr lang="ms-MY" dirty="0"/>
          </a:p>
        </p:txBody>
      </p:sp>
    </p:spTree>
    <p:extLst>
      <p:ext uri="{BB962C8B-B14F-4D97-AF65-F5344CB8AC3E}">
        <p14:creationId xmlns:p14="http://schemas.microsoft.com/office/powerpoint/2010/main" val="2266125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6.  PENGURUSAN ASET</a:t>
            </a: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7620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 startAt="7"/>
            </a:pPr>
            <a:r>
              <a:rPr lang="en-US" dirty="0" smtClean="0"/>
              <a:t>PERLUPUSAN</a:t>
            </a:r>
            <a:endParaRPr lang="en-MY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D9EF5-EE74-4482-A870-6F1C6F9BF971}" type="slidenum">
              <a:rPr lang="en-MY" smtClean="0"/>
              <a:t>53</a:t>
            </a:fld>
            <a:endParaRPr lang="en-MY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066800" y="1725746"/>
            <a:ext cx="7010400" cy="414165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Wingdings 3"/>
              <a:buNone/>
            </a:pPr>
            <a:endParaRPr lang="ms-MY" sz="2800" b="1" dirty="0" smtClean="0">
              <a:latin typeface="Estrangelo Edessa" pitchFamily="66" charset="0"/>
              <a:cs typeface="Estrangelo Edessa" pitchFamily="66" charset="0"/>
            </a:endParaRPr>
          </a:p>
          <a:p>
            <a:pPr marL="114300" indent="0">
              <a:buFont typeface="Wingdings 3"/>
              <a:buNone/>
            </a:pPr>
            <a:r>
              <a:rPr lang="ms-MY" sz="2800" b="1" dirty="0" smtClean="0">
                <a:latin typeface="Estrangelo Edessa" pitchFamily="66" charset="0"/>
                <a:cs typeface="Estrangelo Edessa" pitchFamily="66" charset="0"/>
              </a:rPr>
              <a:t>Justifikasi Perlupusan:</a:t>
            </a:r>
          </a:p>
          <a:p>
            <a:pPr marL="114300" indent="0">
              <a:buFont typeface="Wingdings 3"/>
              <a:buNone/>
            </a:pPr>
            <a:endParaRPr lang="ms-MY" sz="2800" b="1" dirty="0" smtClean="0">
              <a:latin typeface="Estrangelo Edessa" pitchFamily="66" charset="0"/>
              <a:cs typeface="Estrangelo Edessa" pitchFamily="66" charset="0"/>
            </a:endParaRPr>
          </a:p>
          <a:p>
            <a:pPr fontAlgn="t"/>
            <a:r>
              <a:rPr lang="ms-MY" sz="2400" dirty="0" smtClean="0">
                <a:effectLst>
                  <a:outerShdw blurRad="381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Pembekal tidak lagi memberi khidmat   sokongan</a:t>
            </a:r>
            <a:endParaRPr lang="ms-MY" sz="2400" dirty="0" smtClean="0"/>
          </a:p>
          <a:p>
            <a:pPr fontAlgn="t"/>
            <a:r>
              <a:rPr lang="ms-MY" sz="2400" dirty="0" smtClean="0">
                <a:effectLst>
                  <a:outerShdw blurRad="381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Disyor selepas pemeriksaan aset</a:t>
            </a:r>
            <a:endParaRPr lang="ms-MY" sz="2400" dirty="0" smtClean="0"/>
          </a:p>
          <a:p>
            <a:pPr fontAlgn="t"/>
            <a:r>
              <a:rPr lang="ms-MY" sz="2400" dirty="0" smtClean="0">
                <a:effectLst>
                  <a:outerShdw blurRad="381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Tidak lagi diperlukan oleh Jabatan</a:t>
            </a:r>
            <a:endParaRPr lang="ms-MY" sz="2400" dirty="0" smtClean="0"/>
          </a:p>
          <a:p>
            <a:pPr fontAlgn="t"/>
            <a:r>
              <a:rPr lang="ms-MY" sz="2400" dirty="0" smtClean="0">
                <a:effectLst>
                  <a:outerShdw blurRad="381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Perubahan Teknologi</a:t>
            </a:r>
            <a:endParaRPr lang="ms-MY" sz="2400" dirty="0" smtClean="0"/>
          </a:p>
          <a:p>
            <a:pPr fontAlgn="t"/>
            <a:r>
              <a:rPr lang="ms-MY" sz="2400" dirty="0" smtClean="0">
                <a:effectLst>
                  <a:outerShdw blurRad="381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Melebihi keperluan</a:t>
            </a:r>
            <a:endParaRPr lang="ms-MY" sz="2400" dirty="0" smtClean="0"/>
          </a:p>
          <a:p>
            <a:pPr marL="0" indent="0" fontAlgn="t">
              <a:buFont typeface="Wingdings 3"/>
              <a:buNone/>
            </a:pPr>
            <a:endParaRPr lang="ms-MY" sz="2800" dirty="0" smtClean="0"/>
          </a:p>
          <a:p>
            <a:pPr marL="114300" indent="0">
              <a:buFont typeface="Wingdings 3"/>
              <a:buNone/>
            </a:pPr>
            <a:endParaRPr lang="en-US" sz="2800" b="1" dirty="0" smtClean="0">
              <a:latin typeface="Estrangelo Edessa" pitchFamily="66" charset="0"/>
              <a:cs typeface="Estrangelo Edessa" pitchFamily="66" charset="0"/>
            </a:endParaRPr>
          </a:p>
          <a:p>
            <a:pPr marL="114300" indent="0">
              <a:buFont typeface="Wingdings 3"/>
              <a:buNone/>
            </a:pPr>
            <a:endParaRPr lang="ms-MY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strangelo Edessa" pitchFamily="66" charset="0"/>
              <a:cs typeface="Estrangelo Edessa" pitchFamily="66" charset="0"/>
            </a:endParaRPr>
          </a:p>
          <a:p>
            <a:pPr marL="114300" indent="0">
              <a:buFont typeface="Wingdings 3"/>
              <a:buNone/>
            </a:pPr>
            <a:endParaRPr lang="ms-MY" dirty="0"/>
          </a:p>
        </p:txBody>
      </p:sp>
    </p:spTree>
    <p:extLst>
      <p:ext uri="{BB962C8B-B14F-4D97-AF65-F5344CB8AC3E}">
        <p14:creationId xmlns:p14="http://schemas.microsoft.com/office/powerpoint/2010/main" val="2261747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6.  PENGURUSAN ASET</a:t>
            </a: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7620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 startAt="7"/>
            </a:pPr>
            <a:r>
              <a:rPr lang="en-US" dirty="0" smtClean="0"/>
              <a:t>PERLUPUSAN</a:t>
            </a:r>
            <a:endParaRPr lang="en-MY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D9EF5-EE74-4482-A870-6F1C6F9BF971}" type="slidenum">
              <a:rPr lang="en-MY" smtClean="0"/>
              <a:t>54</a:t>
            </a:fld>
            <a:endParaRPr lang="en-MY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57200" y="1828800"/>
            <a:ext cx="8229600" cy="4552528"/>
          </a:xfrm>
          <a:prstGeom prst="rect">
            <a:avLst/>
          </a:prstGeom>
        </p:spPr>
        <p:txBody>
          <a:bodyPr vert="horz">
            <a:normAutofit fontScale="85000" lnSpcReduction="2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Wingdings 3"/>
              <a:buNone/>
            </a:pPr>
            <a:endParaRPr lang="ms-MY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strangelo Edessa" pitchFamily="66" charset="0"/>
              <a:cs typeface="Estrangelo Edessa" pitchFamily="66" charset="0"/>
            </a:endParaRPr>
          </a:p>
          <a:p>
            <a:pPr marL="114300" indent="0">
              <a:buFont typeface="Wingdings 3"/>
              <a:buNone/>
            </a:pPr>
            <a:r>
              <a:rPr lang="ms-MY" b="1" dirty="0" smtClean="0">
                <a:latin typeface="Estrangelo Edessa" pitchFamily="66" charset="0"/>
                <a:cs typeface="Estrangelo Edessa" pitchFamily="66" charset="0"/>
              </a:rPr>
              <a:t>Kuasa Perbendaharaan</a:t>
            </a:r>
          </a:p>
          <a:p>
            <a:pPr marL="114300" indent="0">
              <a:buFont typeface="Wingdings 3"/>
              <a:buNone/>
            </a:pPr>
            <a:endParaRPr lang="ms-MY" b="1" dirty="0" smtClean="0">
              <a:latin typeface="Estrangelo Edessa" pitchFamily="66" charset="0"/>
              <a:cs typeface="Estrangelo Edessa" pitchFamily="66" charset="0"/>
            </a:endParaRPr>
          </a:p>
          <a:p>
            <a:pPr marL="114300" indent="0">
              <a:buFont typeface="Wingdings 3"/>
              <a:buNone/>
            </a:pPr>
            <a:r>
              <a:rPr lang="ms-MY" dirty="0" smtClean="0">
                <a:latin typeface="Estrangelo Edessa" pitchFamily="66" charset="0"/>
                <a:cs typeface="Estrangelo Edessa" pitchFamily="66" charset="0"/>
              </a:rPr>
              <a:t>Nilai perolehan asal satu aset melebihi RM50,000 atau jumlah keseluruhan melebihi RM500,000; dan</a:t>
            </a:r>
          </a:p>
          <a:p>
            <a:pPr marL="114300" indent="0">
              <a:buFont typeface="Wingdings 3"/>
              <a:buNone/>
            </a:pPr>
            <a:endParaRPr lang="ms-MY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strangelo Edessa" pitchFamily="66" charset="0"/>
              <a:cs typeface="Estrangelo Edessa" pitchFamily="66" charset="0"/>
            </a:endParaRPr>
          </a:p>
          <a:p>
            <a:pPr marL="114300" indent="0">
              <a:buFont typeface="Wingdings 3"/>
              <a:buNone/>
            </a:pPr>
            <a:r>
              <a:rPr lang="ms-MY" dirty="0" smtClean="0">
                <a:latin typeface="Estrangelo Edessa" pitchFamily="66" charset="0"/>
                <a:cs typeface="Estrangelo Edessa" pitchFamily="66" charset="0"/>
              </a:rPr>
              <a:t>Semua kaedah pelupusan tanpa mengira nilai seperti berikut</a:t>
            </a:r>
            <a:r>
              <a:rPr lang="ms-MY" dirty="0" smtClean="0"/>
              <a:t>:</a:t>
            </a:r>
          </a:p>
          <a:p>
            <a:pPr marL="114300" indent="0">
              <a:buFont typeface="Wingdings 3"/>
              <a:buNone/>
            </a:pPr>
            <a:r>
              <a:rPr lang="ms-MY" dirty="0" smtClean="0">
                <a:latin typeface="Estrangelo Edessa" pitchFamily="66" charset="0"/>
                <a:cs typeface="Estrangelo Edessa" pitchFamily="66" charset="0"/>
              </a:rPr>
              <a:t>	-	Hadiah</a:t>
            </a:r>
          </a:p>
          <a:p>
            <a:pPr marL="114300" indent="0">
              <a:buFont typeface="Wingdings 3"/>
              <a:buNone/>
            </a:pPr>
            <a:r>
              <a:rPr lang="ms-MY" dirty="0" smtClean="0">
                <a:latin typeface="Estrangelo Edessa" pitchFamily="66" charset="0"/>
                <a:cs typeface="Estrangelo Edessa" pitchFamily="66" charset="0"/>
              </a:rPr>
              <a:t>	-	Pindahan dari Jabatan Persekutuan ke Negeri</a:t>
            </a:r>
          </a:p>
          <a:p>
            <a:pPr marL="114300" indent="0">
              <a:buFont typeface="Wingdings 3"/>
              <a:buNone/>
            </a:pPr>
            <a:r>
              <a:rPr lang="ms-MY" dirty="0" smtClean="0">
                <a:latin typeface="Estrangelo Edessa" pitchFamily="66" charset="0"/>
                <a:cs typeface="Estrangelo Edessa" pitchFamily="66" charset="0"/>
              </a:rPr>
              <a:t>	-	Tukar Beli (trade in)</a:t>
            </a:r>
          </a:p>
          <a:p>
            <a:pPr marL="114300" indent="0">
              <a:buFont typeface="Wingdings 3"/>
              <a:buNone/>
            </a:pPr>
            <a:r>
              <a:rPr lang="ms-MY" dirty="0" smtClean="0">
                <a:latin typeface="Estrangelo Edessa" pitchFamily="66" charset="0"/>
                <a:cs typeface="Estrangelo Edessa" pitchFamily="66" charset="0"/>
              </a:rPr>
              <a:t>	-	Tukar Barang (barter trade)</a:t>
            </a:r>
          </a:p>
          <a:p>
            <a:pPr marL="114300" indent="0">
              <a:buFont typeface="Wingdings 3"/>
              <a:buNone/>
            </a:pPr>
            <a:r>
              <a:rPr lang="ms-MY" dirty="0" smtClean="0">
                <a:latin typeface="Estrangelo Edessa" pitchFamily="66" charset="0"/>
                <a:cs typeface="Estrangelo Edessa" pitchFamily="66" charset="0"/>
              </a:rPr>
              <a:t>	-	Kaedah lain pelupusan yang tidak dinyatakan 		dalam	tatacara ini.</a:t>
            </a:r>
          </a:p>
          <a:p>
            <a:pPr marL="114300" indent="0">
              <a:buFont typeface="Wingdings 3"/>
              <a:buNone/>
            </a:pPr>
            <a:endParaRPr lang="ms-MY" dirty="0"/>
          </a:p>
        </p:txBody>
      </p:sp>
    </p:spTree>
    <p:extLst>
      <p:ext uri="{BB962C8B-B14F-4D97-AF65-F5344CB8AC3E}">
        <p14:creationId xmlns:p14="http://schemas.microsoft.com/office/powerpoint/2010/main" val="1832939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6.  PENGURUSAN ASET</a:t>
            </a: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7620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 startAt="7"/>
            </a:pPr>
            <a:r>
              <a:rPr lang="en-US" dirty="0" smtClean="0"/>
              <a:t>PERLUPUSAN</a:t>
            </a:r>
            <a:endParaRPr lang="en-MY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D9EF5-EE74-4482-A870-6F1C6F9BF971}" type="slidenum">
              <a:rPr lang="en-MY" smtClean="0"/>
              <a:t>55</a:t>
            </a:fld>
            <a:endParaRPr lang="en-MY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2133600"/>
            <a:ext cx="8435280" cy="4038600"/>
          </a:xfrm>
          <a:prstGeom prst="rect">
            <a:avLst/>
          </a:prstGeom>
        </p:spPr>
        <p:txBody>
          <a:bodyPr vert="horz">
            <a:normAutofit fontScale="25000" lnSpcReduction="2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Wingdings 3"/>
              <a:buNone/>
            </a:pPr>
            <a:r>
              <a:rPr lang="en-US" sz="9600" b="1" dirty="0" err="1" smtClean="0">
                <a:latin typeface="Estrangelo Edessa" pitchFamily="66" charset="0"/>
                <a:cs typeface="Estrangelo Edessa" pitchFamily="66" charset="0"/>
              </a:rPr>
              <a:t>Perakuan</a:t>
            </a:r>
            <a:r>
              <a:rPr lang="en-US" sz="9600" b="1" dirty="0" smtClean="0"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n-US" sz="9600" b="1" dirty="0" err="1" smtClean="0">
                <a:latin typeface="Estrangelo Edessa" pitchFamily="66" charset="0"/>
                <a:cs typeface="Estrangelo Edessa" pitchFamily="66" charset="0"/>
              </a:rPr>
              <a:t>Perlupusan</a:t>
            </a:r>
            <a:r>
              <a:rPr lang="en-US" sz="9600" b="1" dirty="0" smtClean="0">
                <a:latin typeface="Estrangelo Edessa" pitchFamily="66" charset="0"/>
                <a:cs typeface="Estrangelo Edessa" pitchFamily="66" charset="0"/>
              </a:rPr>
              <a:t> (PEP) Kew. PA 16</a:t>
            </a:r>
          </a:p>
          <a:p>
            <a:pPr marL="114300" indent="0">
              <a:buFont typeface="Wingdings 3"/>
              <a:buNone/>
            </a:pPr>
            <a:endParaRPr lang="ms-MY" sz="6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strangelo Edessa" pitchFamily="66" charset="0"/>
              <a:cs typeface="Estrangelo Edessa" pitchFamily="66" charset="0"/>
            </a:endParaRPr>
          </a:p>
          <a:p>
            <a:pPr marL="114300" indent="0">
              <a:buFont typeface="Wingdings 3"/>
              <a:buNone/>
            </a:pPr>
            <a:endParaRPr lang="ms-MY" sz="7200" dirty="0" smtClean="0">
              <a:latin typeface="Estrangelo Edessa" pitchFamily="66" charset="0"/>
              <a:cs typeface="Estrangelo Edessa" pitchFamily="66" charset="0"/>
            </a:endParaRPr>
          </a:p>
          <a:p>
            <a:pPr marL="114300" indent="0">
              <a:buFont typeface="Wingdings 3"/>
              <a:buNone/>
            </a:pPr>
            <a:r>
              <a:rPr lang="ms-MY" sz="7200" dirty="0" smtClean="0">
                <a:latin typeface="Estrangelo Edessa" pitchFamily="66" charset="0"/>
                <a:cs typeface="Estrangelo Edessa" pitchFamily="66" charset="0"/>
              </a:rPr>
              <a:t>i)	PEP diperlukan bagi semua aset Mekanikal, Elektrikal dan</a:t>
            </a:r>
          </a:p>
          <a:p>
            <a:pPr marL="114300" indent="0">
              <a:buFont typeface="Wingdings 3"/>
              <a:buNone/>
            </a:pPr>
            <a:r>
              <a:rPr lang="ms-MY" sz="7200" dirty="0" smtClean="0">
                <a:latin typeface="Estrangelo Edessa" pitchFamily="66" charset="0"/>
                <a:cs typeface="Estrangelo Edessa" pitchFamily="66" charset="0"/>
              </a:rPr>
              <a:t>	Elektronik seperti di Kembaran A dan perkakasan </a:t>
            </a:r>
          </a:p>
          <a:p>
            <a:pPr marL="114300" indent="0">
              <a:buFont typeface="Wingdings 3"/>
              <a:buNone/>
            </a:pPr>
            <a:r>
              <a:rPr lang="ms-MY" sz="7200" dirty="0" smtClean="0">
                <a:latin typeface="Estrangelo Edessa" pitchFamily="66" charset="0"/>
                <a:cs typeface="Estrangelo Edessa" pitchFamily="66" charset="0"/>
              </a:rPr>
              <a:t>	komputer di Kembaran B.</a:t>
            </a:r>
          </a:p>
          <a:p>
            <a:pPr marL="114300" indent="0">
              <a:buFont typeface="Wingdings 3"/>
              <a:buNone/>
            </a:pPr>
            <a:endParaRPr lang="ms-MY" sz="7200" dirty="0" smtClean="0">
              <a:latin typeface="Estrangelo Edessa" pitchFamily="66" charset="0"/>
              <a:cs typeface="Estrangelo Edessa" pitchFamily="66" charset="0"/>
            </a:endParaRPr>
          </a:p>
          <a:p>
            <a:pPr marL="114300" indent="0">
              <a:buFont typeface="Wingdings 3"/>
              <a:buNone/>
            </a:pPr>
            <a:r>
              <a:rPr lang="ms-MY" sz="7200" dirty="0" smtClean="0">
                <a:latin typeface="Estrangelo Edessa" pitchFamily="66" charset="0"/>
                <a:cs typeface="Estrangelo Edessa" pitchFamily="66" charset="0"/>
              </a:rPr>
              <a:t>ii)	Ketua Jabatan merujuk kepada JKR atau Jabatan yang </a:t>
            </a:r>
          </a:p>
          <a:p>
            <a:pPr marL="114300" indent="0">
              <a:buFont typeface="Wingdings 3"/>
              <a:buNone/>
            </a:pPr>
            <a:r>
              <a:rPr lang="ms-MY" sz="7200" dirty="0" smtClean="0">
                <a:latin typeface="Estrangelo Edessa" pitchFamily="66" charset="0"/>
                <a:cs typeface="Estrangelo Edessa" pitchFamily="66" charset="0"/>
              </a:rPr>
              <a:t>	mempunyai woksyop sendiri atau khidmat pakar-pakar</a:t>
            </a:r>
          </a:p>
          <a:p>
            <a:pPr marL="114300" indent="0">
              <a:buFont typeface="Wingdings 3"/>
              <a:buNone/>
            </a:pPr>
            <a:r>
              <a:rPr lang="ms-MY" sz="7200" dirty="0" smtClean="0">
                <a:latin typeface="Estrangelo Edessa" pitchFamily="66" charset="0"/>
                <a:cs typeface="Estrangelo Edessa" pitchFamily="66" charset="0"/>
              </a:rPr>
              <a:t>	khusus dalam peralatan-peralatan tertentu.</a:t>
            </a:r>
          </a:p>
          <a:p>
            <a:pPr marL="114300" indent="0">
              <a:buFont typeface="Wingdings 3"/>
              <a:buNone/>
            </a:pPr>
            <a:endParaRPr lang="ms-MY" sz="7200" dirty="0" smtClean="0">
              <a:latin typeface="Estrangelo Edessa" pitchFamily="66" charset="0"/>
              <a:cs typeface="Estrangelo Edessa" pitchFamily="66" charset="0"/>
            </a:endParaRPr>
          </a:p>
          <a:p>
            <a:pPr marL="114300" indent="0">
              <a:buFont typeface="Wingdings 3"/>
              <a:buNone/>
            </a:pPr>
            <a:r>
              <a:rPr lang="ms-MY" sz="7200" dirty="0" smtClean="0">
                <a:latin typeface="Estrangelo Edessa" pitchFamily="66" charset="0"/>
                <a:cs typeface="Estrangelo Edessa" pitchFamily="66" charset="0"/>
              </a:rPr>
              <a:t>iii)	PEP bagi perkakasan komputer hendaklah disediakan oleh</a:t>
            </a:r>
          </a:p>
          <a:p>
            <a:pPr marL="114300" indent="0">
              <a:buFont typeface="Wingdings 3"/>
              <a:buNone/>
            </a:pPr>
            <a:r>
              <a:rPr lang="ms-MY" sz="7200" dirty="0" smtClean="0">
                <a:latin typeface="Estrangelo Edessa" pitchFamily="66" charset="0"/>
                <a:cs typeface="Estrangelo Edessa" pitchFamily="66" charset="0"/>
              </a:rPr>
              <a:t>	Pegawai Sistem Maklumat Kementerian/Jabatan.</a:t>
            </a:r>
          </a:p>
        </p:txBody>
      </p:sp>
    </p:spTree>
    <p:extLst>
      <p:ext uri="{BB962C8B-B14F-4D97-AF65-F5344CB8AC3E}">
        <p14:creationId xmlns:p14="http://schemas.microsoft.com/office/powerpoint/2010/main" val="4059125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6.  PENGURUSAN ASET</a:t>
            </a: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7620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 startAt="7"/>
            </a:pPr>
            <a:r>
              <a:rPr lang="en-US" dirty="0" smtClean="0"/>
              <a:t>PERLUPUSAN</a:t>
            </a:r>
            <a:endParaRPr lang="en-MY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D9EF5-EE74-4482-A870-6F1C6F9BF971}" type="slidenum">
              <a:rPr lang="en-MY" smtClean="0"/>
              <a:t>56</a:t>
            </a:fld>
            <a:endParaRPr lang="en-MY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990600" y="1981200"/>
            <a:ext cx="7162800" cy="38862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Wingdings 3"/>
              <a:buNone/>
            </a:pPr>
            <a:r>
              <a:rPr lang="en-US" sz="2400" b="1" dirty="0" err="1" smtClean="0">
                <a:latin typeface="Estrangelo Edessa" pitchFamily="66" charset="0"/>
                <a:cs typeface="Estrangelo Edessa" pitchFamily="66" charset="0"/>
              </a:rPr>
              <a:t>Perakuan</a:t>
            </a:r>
            <a:r>
              <a:rPr lang="en-US" sz="2400" b="1" dirty="0" smtClean="0"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n-US" sz="2400" b="1" dirty="0" err="1" smtClean="0">
                <a:latin typeface="Estrangelo Edessa" pitchFamily="66" charset="0"/>
                <a:cs typeface="Estrangelo Edessa" pitchFamily="66" charset="0"/>
              </a:rPr>
              <a:t>Perlupusan</a:t>
            </a:r>
            <a:r>
              <a:rPr lang="en-US" sz="2400" b="1" dirty="0" smtClean="0">
                <a:latin typeface="Estrangelo Edessa" pitchFamily="66" charset="0"/>
                <a:cs typeface="Estrangelo Edessa" pitchFamily="66" charset="0"/>
              </a:rPr>
              <a:t> (PEP) Kew. PA 16</a:t>
            </a:r>
          </a:p>
          <a:p>
            <a:pPr marL="114300" indent="0">
              <a:buFont typeface="Wingdings 3"/>
              <a:buNone/>
            </a:pPr>
            <a:endParaRPr lang="ms-MY" sz="2400" dirty="0" smtClean="0">
              <a:latin typeface="Estrangelo Edessa" pitchFamily="66" charset="0"/>
              <a:cs typeface="Estrangelo Edessa" pitchFamily="66" charset="0"/>
            </a:endParaRPr>
          </a:p>
          <a:p>
            <a:pPr marL="114300" indent="0">
              <a:buFont typeface="Wingdings 3"/>
              <a:buNone/>
            </a:pPr>
            <a:r>
              <a:rPr lang="ms-MY" sz="2400" dirty="0" smtClean="0">
                <a:latin typeface="Estrangelo Edessa" pitchFamily="66" charset="0"/>
                <a:cs typeface="Estrangelo Edessa" pitchFamily="66" charset="0"/>
              </a:rPr>
              <a:t>iv)	Setiap PEP disahkan oleh 2 pegawai yang mempunyai kepakaran sekurang-kurangnya 3 tahun.</a:t>
            </a:r>
          </a:p>
          <a:p>
            <a:pPr marL="114300" indent="0">
              <a:buFont typeface="Wingdings 3"/>
              <a:buNone/>
            </a:pPr>
            <a:endParaRPr lang="ms-MY" sz="2400" dirty="0" smtClean="0">
              <a:latin typeface="Estrangelo Edessa" pitchFamily="66" charset="0"/>
              <a:cs typeface="Estrangelo Edessa" pitchFamily="66" charset="0"/>
            </a:endParaRPr>
          </a:p>
          <a:p>
            <a:pPr marL="114300" indent="0">
              <a:buFont typeface="Wingdings 3"/>
              <a:buNone/>
            </a:pPr>
            <a:r>
              <a:rPr lang="ms-MY" sz="2400" dirty="0" smtClean="0">
                <a:latin typeface="Estrangelo Edessa" pitchFamily="66" charset="0"/>
                <a:cs typeface="Estrangelo Edessa" pitchFamily="66" charset="0"/>
              </a:rPr>
              <a:t>v)	Nilai semasa aset di PEP hanya sah digunakan untuk tempoh 1 tahun. </a:t>
            </a:r>
          </a:p>
          <a:p>
            <a:pPr marL="114300" indent="0">
              <a:buFont typeface="Wingdings 3"/>
              <a:buNone/>
            </a:pPr>
            <a:endParaRPr lang="ms-MY" dirty="0"/>
          </a:p>
        </p:txBody>
      </p:sp>
    </p:spTree>
    <p:extLst>
      <p:ext uri="{BB962C8B-B14F-4D97-AF65-F5344CB8AC3E}">
        <p14:creationId xmlns:p14="http://schemas.microsoft.com/office/powerpoint/2010/main" val="2865827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6.  PENGURUSAN ASET</a:t>
            </a: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7620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 startAt="7"/>
            </a:pPr>
            <a:r>
              <a:rPr lang="en-US" dirty="0" smtClean="0"/>
              <a:t>PERLUPUSAN</a:t>
            </a:r>
            <a:endParaRPr lang="en-MY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D9EF5-EE74-4482-A870-6F1C6F9BF971}" type="slidenum">
              <a:rPr lang="en-MY" smtClean="0"/>
              <a:t>57</a:t>
            </a:fld>
            <a:endParaRPr lang="en-MY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609600" y="1940496"/>
            <a:ext cx="8229600" cy="4536504"/>
          </a:xfrm>
          <a:prstGeom prst="rect">
            <a:avLst/>
          </a:prstGeom>
        </p:spPr>
        <p:txBody>
          <a:bodyPr vert="horz">
            <a:normAutofit fontScale="40000" lnSpcReduction="2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Wingdings 3"/>
              <a:buNone/>
            </a:pPr>
            <a:r>
              <a:rPr lang="en-US" sz="6000" b="1" dirty="0" err="1" smtClean="0">
                <a:latin typeface="Estrangelo Edessa" pitchFamily="66" charset="0"/>
                <a:cs typeface="Estrangelo Edessa" pitchFamily="66" charset="0"/>
              </a:rPr>
              <a:t>Perlantikan</a:t>
            </a:r>
            <a:r>
              <a:rPr lang="en-US" sz="6000" b="1" dirty="0" smtClean="0"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n-US" sz="6000" b="1" dirty="0" err="1" smtClean="0">
                <a:latin typeface="Estrangelo Edessa" pitchFamily="66" charset="0"/>
                <a:cs typeface="Estrangelo Edessa" pitchFamily="66" charset="0"/>
              </a:rPr>
              <a:t>Lembaga</a:t>
            </a:r>
            <a:r>
              <a:rPr lang="en-US" sz="6000" b="1" dirty="0" smtClean="0"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n-US" sz="6000" b="1" dirty="0" err="1" smtClean="0">
                <a:latin typeface="Estrangelo Edessa" pitchFamily="66" charset="0"/>
                <a:cs typeface="Estrangelo Edessa" pitchFamily="66" charset="0"/>
              </a:rPr>
              <a:t>Pemeriksa</a:t>
            </a:r>
            <a:endParaRPr lang="en-US" sz="6000" b="1" dirty="0" smtClean="0">
              <a:latin typeface="Estrangelo Edessa" pitchFamily="66" charset="0"/>
              <a:cs typeface="Estrangelo Edessa" pitchFamily="66" charset="0"/>
            </a:endParaRPr>
          </a:p>
          <a:p>
            <a:pPr marL="114300" indent="0">
              <a:buFont typeface="Wingdings 3"/>
              <a:buNone/>
            </a:pPr>
            <a:endParaRPr lang="ms-MY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strangelo Edessa" pitchFamily="66" charset="0"/>
              <a:cs typeface="Estrangelo Edessa" pitchFamily="66" charset="0"/>
            </a:endParaRPr>
          </a:p>
          <a:p>
            <a:pPr marL="114300" indent="0">
              <a:buFont typeface="Wingdings 3"/>
              <a:buNone/>
            </a:pPr>
            <a:r>
              <a:rPr lang="ms-MY" sz="5100" dirty="0" smtClean="0">
                <a:latin typeface="Estrangelo Edessa" pitchFamily="66" charset="0"/>
                <a:cs typeface="Estrangelo Edessa" pitchFamily="66" charset="0"/>
              </a:rPr>
              <a:t>i)	Pegawai Pengawal Kementerian/Jabatan perlu melantik  Lembaga Pemeriksa bagi membuat pemeriksaan.</a:t>
            </a:r>
          </a:p>
          <a:p>
            <a:pPr marL="114300" indent="0">
              <a:buFont typeface="Wingdings 3"/>
              <a:buNone/>
            </a:pPr>
            <a:endParaRPr lang="ms-MY" sz="5100" dirty="0" smtClean="0">
              <a:latin typeface="Estrangelo Edessa" pitchFamily="66" charset="0"/>
              <a:cs typeface="Estrangelo Edessa" pitchFamily="66" charset="0"/>
            </a:endParaRPr>
          </a:p>
          <a:p>
            <a:pPr marL="114300" indent="0">
              <a:buFont typeface="Wingdings 3"/>
              <a:buNone/>
            </a:pPr>
            <a:r>
              <a:rPr lang="ms-MY" sz="5100" dirty="0" smtClean="0">
                <a:latin typeface="Estrangelo Edessa" pitchFamily="66" charset="0"/>
                <a:cs typeface="Estrangelo Edessa" pitchFamily="66" charset="0"/>
              </a:rPr>
              <a:t>ii)	Lembaga Pemeriksa dilantik berdasarkan jawatan tidak  lebih tempoh 	2 tahun:</a:t>
            </a:r>
          </a:p>
          <a:p>
            <a:pPr marL="114300" indent="0">
              <a:buFont typeface="Wingdings 3"/>
              <a:buNone/>
            </a:pPr>
            <a:endParaRPr lang="ms-MY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strangelo Edessa" pitchFamily="66" charset="0"/>
              <a:cs typeface="Estrangelo Edessa" pitchFamily="66" charset="0"/>
            </a:endParaRPr>
          </a:p>
          <a:p>
            <a:pPr marL="857250" lvl="1" indent="-342900">
              <a:buFont typeface="Courier New" pitchFamily="49" charset="0"/>
              <a:buChar char="o"/>
            </a:pPr>
            <a:endParaRPr lang="ms-MY" sz="4400" dirty="0" smtClean="0">
              <a:latin typeface="Estrangelo Edessa" pitchFamily="66" charset="0"/>
              <a:cs typeface="Estrangelo Edessa" pitchFamily="66" charset="0"/>
            </a:endParaRPr>
          </a:p>
          <a:p>
            <a:pPr marL="857250" lvl="1" indent="-342900">
              <a:buFont typeface="Courier New" pitchFamily="49" charset="0"/>
              <a:buChar char="o"/>
            </a:pPr>
            <a:r>
              <a:rPr lang="ms-MY" sz="5000" dirty="0" smtClean="0">
                <a:latin typeface="Estrangelo Edessa" pitchFamily="66" charset="0"/>
                <a:cs typeface="Estrangelo Edessa" pitchFamily="66" charset="0"/>
              </a:rPr>
              <a:t>Sekurang-kurangnya 2 orang pegawai ( 1 Pengerusi dan 1 Ahli) yang tidak terlibat secara langsung dalam pengurusan aset berkenaan.</a:t>
            </a:r>
          </a:p>
          <a:p>
            <a:pPr marL="857250" lvl="1" indent="-342900">
              <a:buFont typeface="Courier New" pitchFamily="49" charset="0"/>
              <a:buChar char="o"/>
            </a:pPr>
            <a:r>
              <a:rPr lang="ms-MY" sz="5000" dirty="0" smtClean="0">
                <a:latin typeface="Estrangelo Edessa" pitchFamily="66" charset="0"/>
                <a:cs typeface="Estrangelo Edessa" pitchFamily="66" charset="0"/>
              </a:rPr>
              <a:t>Mempunyai kepakaran memeriksa aset jika perlu.</a:t>
            </a:r>
          </a:p>
          <a:p>
            <a:pPr marL="857250" lvl="1" indent="-342900">
              <a:buFont typeface="Courier New" pitchFamily="49" charset="0"/>
              <a:buChar char="o"/>
            </a:pPr>
            <a:r>
              <a:rPr lang="ms-MY" sz="5000" dirty="0" smtClean="0">
                <a:latin typeface="Estrangelo Edessa" pitchFamily="66" charset="0"/>
                <a:cs typeface="Estrangelo Edessa" pitchFamily="66" charset="0"/>
              </a:rPr>
              <a:t>Pegawai Kumpulan P&amp;P atau Sokongan 1 atau yang setaraf.</a:t>
            </a:r>
          </a:p>
          <a:p>
            <a:pPr marL="857250" lvl="1" indent="-342900">
              <a:buFont typeface="Courier New" pitchFamily="49" charset="0"/>
              <a:buChar char="o"/>
            </a:pPr>
            <a:r>
              <a:rPr lang="ms-MY" sz="5000" dirty="0" smtClean="0">
                <a:latin typeface="Estrangelo Edessa" pitchFamily="66" charset="0"/>
                <a:cs typeface="Estrangelo Edessa" pitchFamily="66" charset="0"/>
              </a:rPr>
              <a:t>Pegawai dari Kementerian/Jabatan lain boleh dilantik jika perlu.</a:t>
            </a:r>
            <a:endParaRPr lang="ms-MY" sz="2500" dirty="0"/>
          </a:p>
        </p:txBody>
      </p:sp>
    </p:spTree>
    <p:extLst>
      <p:ext uri="{BB962C8B-B14F-4D97-AF65-F5344CB8AC3E}">
        <p14:creationId xmlns:p14="http://schemas.microsoft.com/office/powerpoint/2010/main" val="2973295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6.  PENGURUSAN ASET</a:t>
            </a: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7620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 startAt="7"/>
            </a:pPr>
            <a:r>
              <a:rPr lang="en-US" dirty="0" smtClean="0"/>
              <a:t>PERLUPUSAN</a:t>
            </a:r>
            <a:endParaRPr lang="en-MY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D9EF5-EE74-4482-A870-6F1C6F9BF971}" type="slidenum">
              <a:rPr lang="en-MY" smtClean="0"/>
              <a:t>58</a:t>
            </a:fld>
            <a:endParaRPr lang="en-MY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066800" y="1817440"/>
            <a:ext cx="7620000" cy="4507160"/>
          </a:xfrm>
          <a:prstGeom prst="rect">
            <a:avLst/>
          </a:prstGeom>
        </p:spPr>
        <p:txBody>
          <a:bodyPr vert="horz">
            <a:normAutofit fontScale="32500" lnSpcReduction="2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Wingdings 3"/>
              <a:buNone/>
            </a:pP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strangelo Edessa" pitchFamily="66" charset="0"/>
              <a:cs typeface="Estrangelo Edessa" pitchFamily="66" charset="0"/>
            </a:endParaRPr>
          </a:p>
          <a:p>
            <a:pPr marL="114300" indent="0">
              <a:buFont typeface="Wingdings 3"/>
              <a:buNone/>
            </a:pPr>
            <a:r>
              <a:rPr lang="en-US" sz="5500" b="1" dirty="0" err="1" smtClean="0">
                <a:latin typeface="Estrangelo Edessa" pitchFamily="66" charset="0"/>
                <a:cs typeface="Estrangelo Edessa" pitchFamily="66" charset="0"/>
              </a:rPr>
              <a:t>Tugas</a:t>
            </a:r>
            <a:r>
              <a:rPr lang="en-US" sz="5500" b="1" dirty="0" smtClean="0"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n-US" sz="5500" b="1" dirty="0" err="1" smtClean="0">
                <a:latin typeface="Estrangelo Edessa" pitchFamily="66" charset="0"/>
                <a:cs typeface="Estrangelo Edessa" pitchFamily="66" charset="0"/>
              </a:rPr>
              <a:t>Lembaga</a:t>
            </a:r>
            <a:r>
              <a:rPr lang="en-US" sz="5500" b="1" dirty="0" smtClean="0"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n-US" sz="5500" b="1" dirty="0" err="1" smtClean="0">
                <a:latin typeface="Estrangelo Edessa" pitchFamily="66" charset="0"/>
                <a:cs typeface="Estrangelo Edessa" pitchFamily="66" charset="0"/>
              </a:rPr>
              <a:t>Pemeriksa</a:t>
            </a:r>
            <a:endParaRPr lang="en-US" sz="5500" b="1" dirty="0" smtClean="0">
              <a:latin typeface="Estrangelo Edessa" pitchFamily="66" charset="0"/>
              <a:cs typeface="Estrangelo Edessa" pitchFamily="66" charset="0"/>
            </a:endParaRPr>
          </a:p>
          <a:p>
            <a:pPr marL="114300" indent="0">
              <a:buFont typeface="Wingdings 3"/>
              <a:buNone/>
            </a:pPr>
            <a:endParaRPr lang="en-US" sz="5500" b="1" dirty="0">
              <a:latin typeface="Estrangelo Edessa" pitchFamily="66" charset="0"/>
              <a:cs typeface="Estrangelo Edessa" pitchFamily="66" charset="0"/>
            </a:endParaRPr>
          </a:p>
          <a:p>
            <a:pPr marL="114300" indent="0">
              <a:buFont typeface="Wingdings 3"/>
              <a:buNone/>
            </a:pPr>
            <a:r>
              <a:rPr lang="en-US" sz="5500" dirty="0" err="1" smtClean="0">
                <a:latin typeface="Estrangelo Edessa" pitchFamily="66" charset="0"/>
                <a:cs typeface="Estrangelo Edessa" pitchFamily="66" charset="0"/>
              </a:rPr>
              <a:t>i</a:t>
            </a:r>
            <a:r>
              <a:rPr lang="en-US" sz="5500" dirty="0" smtClean="0">
                <a:latin typeface="Estrangelo Edessa" pitchFamily="66" charset="0"/>
                <a:cs typeface="Estrangelo Edessa" pitchFamily="66" charset="0"/>
              </a:rPr>
              <a:t>)</a:t>
            </a:r>
            <a:r>
              <a:rPr lang="en-US" sz="5500" b="1" dirty="0" smtClean="0">
                <a:latin typeface="Estrangelo Edessa" pitchFamily="66" charset="0"/>
                <a:cs typeface="Estrangelo Edessa" pitchFamily="66" charset="0"/>
              </a:rPr>
              <a:t>	</a:t>
            </a:r>
            <a:r>
              <a:rPr lang="ms-MY" sz="5500" dirty="0" smtClean="0">
                <a:solidFill>
                  <a:prstClr val="black"/>
                </a:solidFill>
                <a:latin typeface="Estrangelo Edessa" pitchFamily="66" charset="0"/>
                <a:cs typeface="Estrangelo Edessa" pitchFamily="66" charset="0"/>
              </a:rPr>
              <a:t>Menyedia dan mengemuka Jadual Pemeriksaan kepada Urus 	Setia Pelupusan Jabatan.</a:t>
            </a:r>
          </a:p>
          <a:p>
            <a:pPr marL="114300" indent="0">
              <a:buFont typeface="Wingdings 3"/>
              <a:buNone/>
            </a:pPr>
            <a:endParaRPr lang="ms-MY" sz="5500" dirty="0" smtClean="0">
              <a:solidFill>
                <a:prstClr val="black"/>
              </a:solidFill>
              <a:latin typeface="Estrangelo Edessa" pitchFamily="66" charset="0"/>
              <a:cs typeface="Estrangelo Edessa" pitchFamily="66" charset="0"/>
            </a:endParaRPr>
          </a:p>
          <a:p>
            <a:pPr marL="114300" indent="0">
              <a:buFont typeface="Wingdings 3"/>
              <a:buNone/>
            </a:pPr>
            <a:r>
              <a:rPr lang="ms-MY" sz="5500" dirty="0" smtClean="0">
                <a:solidFill>
                  <a:prstClr val="black"/>
                </a:solidFill>
                <a:latin typeface="Estrangelo Edessa" pitchFamily="66" charset="0"/>
                <a:cs typeface="Estrangelo Edessa" pitchFamily="66" charset="0"/>
              </a:rPr>
              <a:t>ii)	Memeriksa aset dan rekod dalam tempoh 1 bulan.</a:t>
            </a:r>
          </a:p>
          <a:p>
            <a:pPr marL="114300" indent="0">
              <a:buFont typeface="Wingdings 3"/>
              <a:buNone/>
            </a:pPr>
            <a:endParaRPr lang="ms-MY" sz="5500" dirty="0" smtClean="0">
              <a:solidFill>
                <a:prstClr val="black"/>
              </a:solidFill>
              <a:latin typeface="Estrangelo Edessa" pitchFamily="66" charset="0"/>
              <a:cs typeface="Estrangelo Edessa" pitchFamily="66" charset="0"/>
            </a:endParaRPr>
          </a:p>
          <a:p>
            <a:pPr marL="114300" indent="0">
              <a:buFont typeface="Wingdings 3"/>
              <a:buNone/>
            </a:pPr>
            <a:r>
              <a:rPr lang="ms-MY" sz="5500" dirty="0" smtClean="0">
                <a:solidFill>
                  <a:prstClr val="black"/>
                </a:solidFill>
                <a:latin typeface="Estrangelo Edessa" pitchFamily="66" charset="0"/>
                <a:cs typeface="Estrangelo Edessa" pitchFamily="66" charset="0"/>
              </a:rPr>
              <a:t>iii)	Memastikan maklumat sulit dan rahsia dalam peralatan yang 	hendak 	dilupuskan dikeluarkan.</a:t>
            </a:r>
          </a:p>
          <a:p>
            <a:pPr marL="114300" indent="0">
              <a:buFont typeface="Wingdings 3"/>
              <a:buNone/>
            </a:pPr>
            <a:endParaRPr lang="ms-MY" sz="5500" dirty="0" smtClean="0">
              <a:solidFill>
                <a:prstClr val="black"/>
              </a:solidFill>
              <a:latin typeface="Estrangelo Edessa" pitchFamily="66" charset="0"/>
              <a:cs typeface="Estrangelo Edessa" pitchFamily="66" charset="0"/>
            </a:endParaRPr>
          </a:p>
          <a:p>
            <a:pPr marL="114300" indent="0">
              <a:buFont typeface="Wingdings 3"/>
              <a:buNone/>
            </a:pPr>
            <a:r>
              <a:rPr lang="ms-MY" sz="5500" dirty="0" smtClean="0">
                <a:solidFill>
                  <a:prstClr val="black"/>
                </a:solidFill>
                <a:latin typeface="Estrangelo Edessa" pitchFamily="66" charset="0"/>
                <a:cs typeface="Estrangelo Edessa" pitchFamily="66" charset="0"/>
              </a:rPr>
              <a:t>iv)	Menyedia Laporan Lembaga Pemeriksa Kew. PA-17.</a:t>
            </a:r>
          </a:p>
          <a:p>
            <a:pPr marL="114300" indent="0">
              <a:buFont typeface="Wingdings 3"/>
              <a:buNone/>
            </a:pPr>
            <a:endParaRPr lang="ms-MY" sz="5500" dirty="0" smtClean="0">
              <a:solidFill>
                <a:prstClr val="black"/>
              </a:solidFill>
              <a:latin typeface="Estrangelo Edessa" pitchFamily="66" charset="0"/>
              <a:cs typeface="Estrangelo Edessa" pitchFamily="66" charset="0"/>
            </a:endParaRPr>
          </a:p>
          <a:p>
            <a:pPr marL="114300" indent="0">
              <a:buFont typeface="Wingdings 3"/>
              <a:buNone/>
            </a:pPr>
            <a:r>
              <a:rPr lang="ms-MY" sz="5500" dirty="0" smtClean="0">
                <a:solidFill>
                  <a:prstClr val="black"/>
                </a:solidFill>
                <a:latin typeface="Estrangelo Edessa" pitchFamily="66" charset="0"/>
                <a:cs typeface="Estrangelo Edessa" pitchFamily="66" charset="0"/>
              </a:rPr>
              <a:t>v)	Mengesyor kaedah pelupusan yang sesuai.</a:t>
            </a:r>
          </a:p>
          <a:p>
            <a:pPr marL="114300" indent="0">
              <a:buFont typeface="Wingdings 3"/>
              <a:buNone/>
            </a:pPr>
            <a:endParaRPr lang="ms-MY" sz="5500" dirty="0" smtClean="0">
              <a:solidFill>
                <a:prstClr val="black"/>
              </a:solidFill>
              <a:latin typeface="Estrangelo Edessa" pitchFamily="66" charset="0"/>
              <a:cs typeface="Estrangelo Edessa" pitchFamily="66" charset="0"/>
            </a:endParaRPr>
          </a:p>
          <a:p>
            <a:pPr marL="114300" indent="0">
              <a:buFont typeface="Wingdings 3"/>
              <a:buNone/>
            </a:pPr>
            <a:r>
              <a:rPr lang="ms-MY" sz="5500" dirty="0" smtClean="0">
                <a:solidFill>
                  <a:prstClr val="black"/>
                </a:solidFill>
                <a:latin typeface="Estrangelo Edessa" pitchFamily="66" charset="0"/>
                <a:cs typeface="Estrangelo Edessa" pitchFamily="66" charset="0"/>
              </a:rPr>
              <a:t>vi)	Menandatangani Kew. PA-17 dan kemuka ke Urus Setia</a:t>
            </a:r>
            <a:r>
              <a:rPr lang="ms-MY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.</a:t>
            </a:r>
            <a:endParaRPr lang="ms-MY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strangelo Edessa" pitchFamily="66" charset="0"/>
              <a:cs typeface="Estrangelo Edess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404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6.  PENGURUSAN ASET</a:t>
            </a: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7620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 startAt="7"/>
            </a:pPr>
            <a:r>
              <a:rPr lang="en-US" dirty="0" smtClean="0"/>
              <a:t>PERLUPUSAN</a:t>
            </a:r>
            <a:endParaRPr lang="en-MY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D9EF5-EE74-4482-A870-6F1C6F9BF971}" type="slidenum">
              <a:rPr lang="en-MY" smtClean="0"/>
              <a:t>59</a:t>
            </a:fld>
            <a:endParaRPr lang="en-MY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990600" y="1981200"/>
            <a:ext cx="7696200" cy="4419600"/>
          </a:xfrm>
          <a:prstGeom prst="rect">
            <a:avLst/>
          </a:prstGeom>
        </p:spPr>
        <p:txBody>
          <a:bodyPr vert="horz">
            <a:normAutofit fontScale="55000" lnSpcReduction="2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Wingdings 3"/>
              <a:buNone/>
            </a:pPr>
            <a:r>
              <a:rPr lang="ms-MY" sz="3400" dirty="0" smtClean="0">
                <a:solidFill>
                  <a:prstClr val="black"/>
                </a:solidFill>
                <a:latin typeface="Estrangelo Edessa" pitchFamily="66" charset="0"/>
                <a:cs typeface="Estrangelo Edessa" pitchFamily="66" charset="0"/>
              </a:rPr>
              <a:t>Perlu dilaksanakan dalam tempoh 3 bulan dari tarikh surat kelulusan mengikut kaedah yang diluluskan</a:t>
            </a:r>
            <a:endParaRPr lang="ms-MY" sz="3400" b="1" dirty="0" smtClean="0"/>
          </a:p>
          <a:p>
            <a:pPr marL="114300" indent="0">
              <a:buFont typeface="Wingdings 3"/>
              <a:buNone/>
            </a:pPr>
            <a:endParaRPr lang="ms-MY" b="1" dirty="0" smtClean="0"/>
          </a:p>
          <a:p>
            <a:pPr marL="114300" indent="0">
              <a:buFont typeface="Wingdings 3"/>
              <a:buNone/>
            </a:pPr>
            <a:r>
              <a:rPr lang="ms-MY" sz="3400" b="1" dirty="0" smtClean="0"/>
              <a:t>Kaedah Perlupusan</a:t>
            </a:r>
          </a:p>
          <a:p>
            <a:pPr marL="114300" indent="0">
              <a:buFont typeface="Wingdings 3"/>
              <a:buNone/>
            </a:pPr>
            <a:r>
              <a:rPr lang="ms-MY" dirty="0" smtClean="0"/>
              <a:t>	</a:t>
            </a:r>
          </a:p>
          <a:p>
            <a:pPr marL="114300" indent="0">
              <a:buFont typeface="Wingdings 3"/>
              <a:buNone/>
            </a:pPr>
            <a:r>
              <a:rPr lang="ms-MY" sz="3800" dirty="0" smtClean="0">
                <a:latin typeface="Estrangelo Edessa" pitchFamily="66" charset="0"/>
                <a:cs typeface="Estrangelo Edessa" pitchFamily="66" charset="0"/>
              </a:rPr>
              <a:t>i) 	Jualan secara (Tender, Sebut harga, Lelong)</a:t>
            </a:r>
          </a:p>
          <a:p>
            <a:pPr marL="114300" indent="0">
              <a:buFont typeface="Wingdings 3"/>
              <a:buNone/>
            </a:pPr>
            <a:endParaRPr lang="ms-MY" sz="3800" dirty="0" smtClean="0">
              <a:latin typeface="Estrangelo Edessa" pitchFamily="66" charset="0"/>
              <a:cs typeface="Estrangelo Edessa" pitchFamily="66" charset="0"/>
            </a:endParaRPr>
          </a:p>
          <a:p>
            <a:pPr marL="114300" indent="0">
              <a:buFont typeface="Wingdings 3"/>
              <a:buNone/>
            </a:pPr>
            <a:r>
              <a:rPr lang="ms-MY" sz="3800" dirty="0" smtClean="0">
                <a:latin typeface="Estrangelo Edessa" pitchFamily="66" charset="0"/>
                <a:cs typeface="Estrangelo Edessa" pitchFamily="66" charset="0"/>
              </a:rPr>
              <a:t>ii)	Jualan Sisa</a:t>
            </a:r>
          </a:p>
          <a:p>
            <a:pPr marL="114300" indent="0">
              <a:buFont typeface="Wingdings 3"/>
              <a:buNone/>
            </a:pPr>
            <a:endParaRPr lang="ms-MY" sz="3800" dirty="0" smtClean="0">
              <a:latin typeface="Estrangelo Edessa" pitchFamily="66" charset="0"/>
              <a:cs typeface="Estrangelo Edessa" pitchFamily="66" charset="0"/>
            </a:endParaRPr>
          </a:p>
          <a:p>
            <a:pPr marL="114300" indent="0">
              <a:buFont typeface="Wingdings 3"/>
              <a:buNone/>
            </a:pPr>
            <a:r>
              <a:rPr lang="ms-MY" sz="3800" dirty="0" smtClean="0">
                <a:latin typeface="Estrangelo Edessa" pitchFamily="66" charset="0"/>
                <a:cs typeface="Estrangelo Edessa" pitchFamily="66" charset="0"/>
              </a:rPr>
              <a:t>iii)	Tukar Barang (Barter Trade)</a:t>
            </a:r>
          </a:p>
          <a:p>
            <a:pPr marL="114300" indent="0">
              <a:buFont typeface="Wingdings 3"/>
              <a:buNone/>
            </a:pPr>
            <a:endParaRPr lang="ms-MY" sz="3800" dirty="0" smtClean="0">
              <a:latin typeface="Estrangelo Edessa" pitchFamily="66" charset="0"/>
              <a:cs typeface="Estrangelo Edessa" pitchFamily="66" charset="0"/>
            </a:endParaRPr>
          </a:p>
          <a:p>
            <a:pPr marL="114300" indent="0">
              <a:buFont typeface="Wingdings 3"/>
              <a:buNone/>
            </a:pPr>
            <a:r>
              <a:rPr lang="ms-MY" sz="3800" dirty="0" smtClean="0">
                <a:latin typeface="Estrangelo Edessa" pitchFamily="66" charset="0"/>
                <a:cs typeface="Estrangelo Edessa" pitchFamily="66" charset="0"/>
              </a:rPr>
              <a:t>iv)	Tukar Beli (Trade in)</a:t>
            </a:r>
          </a:p>
          <a:p>
            <a:pPr marL="114300" indent="0">
              <a:buFont typeface="Wingdings 3"/>
              <a:buNone/>
            </a:pPr>
            <a:endParaRPr lang="ms-MY" sz="3800" dirty="0" smtClean="0">
              <a:latin typeface="Estrangelo Edessa" pitchFamily="66" charset="0"/>
              <a:cs typeface="Estrangelo Edessa" pitchFamily="66" charset="0"/>
            </a:endParaRPr>
          </a:p>
          <a:p>
            <a:pPr marL="114300" indent="0">
              <a:buFont typeface="Wingdings 3"/>
              <a:buNone/>
            </a:pPr>
            <a:r>
              <a:rPr lang="ms-MY" sz="3800" dirty="0" smtClean="0">
                <a:latin typeface="Estrangelo Edessa" pitchFamily="66" charset="0"/>
                <a:cs typeface="Estrangelo Edessa" pitchFamily="66" charset="0"/>
              </a:rPr>
              <a:t>v)	Tukar Ganti (Cannibalize)</a:t>
            </a:r>
          </a:p>
          <a:p>
            <a:pPr marL="114300" indent="0">
              <a:buFont typeface="Wingdings 3"/>
              <a:buNone/>
            </a:pPr>
            <a:endParaRPr lang="ms-MY" dirty="0"/>
          </a:p>
        </p:txBody>
      </p:sp>
    </p:spTree>
    <p:extLst>
      <p:ext uri="{BB962C8B-B14F-4D97-AF65-F5344CB8AC3E}">
        <p14:creationId xmlns:p14="http://schemas.microsoft.com/office/powerpoint/2010/main" val="293719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4.  PENGURUSAN PERUNTUKAN &amp; PERBELANJAAN</a:t>
            </a: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 startAt="3"/>
            </a:pPr>
            <a:r>
              <a:rPr lang="en-US" dirty="0" smtClean="0"/>
              <a:t>MEMASTIKAN KAWALAN PERUNTUKAN YANG BAIK</a:t>
            </a:r>
            <a:endParaRPr lang="en-MY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2040632"/>
            <a:ext cx="8229600" cy="4196680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/>
              <a:buNone/>
            </a:pPr>
            <a:endParaRPr lang="ms-MY" sz="2800" dirty="0" smtClean="0">
              <a:latin typeface="Estrangelo Edessa" pitchFamily="66" charset="0"/>
              <a:cs typeface="Estrangelo Edessa" pitchFamily="66" charset="0"/>
            </a:endParaRPr>
          </a:p>
          <a:p>
            <a:r>
              <a:rPr lang="ms-MY" sz="2800" dirty="0" smtClean="0">
                <a:latin typeface="Estrangelo Edessa" pitchFamily="66" charset="0"/>
                <a:cs typeface="Estrangelo Edessa" pitchFamily="66" charset="0"/>
              </a:rPr>
              <a:t>Menyediakan perancangan perolehan yang rapi;</a:t>
            </a:r>
          </a:p>
          <a:p>
            <a:r>
              <a:rPr lang="ms-MY" sz="2800" dirty="0" smtClean="0">
                <a:latin typeface="Estrangelo Edessa" pitchFamily="66" charset="0"/>
                <a:cs typeface="Estrangelo Edessa" pitchFamily="66" charset="0"/>
              </a:rPr>
              <a:t>Membuat perancangan perolehan lebih awal;</a:t>
            </a:r>
          </a:p>
          <a:p>
            <a:r>
              <a:rPr lang="ms-MY" sz="2800" dirty="0" smtClean="0">
                <a:latin typeface="Estrangelo Edessa" pitchFamily="66" charset="0"/>
                <a:cs typeface="Estrangelo Edessa" pitchFamily="66" charset="0"/>
              </a:rPr>
              <a:t>Jumlah pengagihan dibuat mengikut keperluan;</a:t>
            </a:r>
          </a:p>
          <a:p>
            <a:r>
              <a:rPr lang="ms-MY" sz="2800" dirty="0" smtClean="0">
                <a:latin typeface="Estrangelo Edessa" pitchFamily="66" charset="0"/>
                <a:cs typeface="Estrangelo Edessa" pitchFamily="66" charset="0"/>
              </a:rPr>
              <a:t>Waran peruntukan/peruntukan kecil dikeluarkan segera/awal tahun;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D9EF5-EE74-4482-A870-6F1C6F9BF971}" type="slidenum">
              <a:rPr lang="en-MY" smtClean="0"/>
              <a:t>6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51019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6.  PENGURUSAN ASET</a:t>
            </a: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7620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 startAt="7"/>
            </a:pPr>
            <a:r>
              <a:rPr lang="en-US" dirty="0" smtClean="0"/>
              <a:t>PERLUPUSAN</a:t>
            </a:r>
            <a:endParaRPr lang="en-MY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D9EF5-EE74-4482-A870-6F1C6F9BF971}" type="slidenum">
              <a:rPr lang="en-MY" smtClean="0"/>
              <a:t>60</a:t>
            </a:fld>
            <a:endParaRPr lang="en-MY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143000" y="1905000"/>
            <a:ext cx="7086600" cy="4495800"/>
          </a:xfrm>
          <a:prstGeom prst="rect">
            <a:avLst/>
          </a:prstGeom>
        </p:spPr>
        <p:txBody>
          <a:bodyPr vert="horz">
            <a:normAutofit fontScale="25000" lnSpcReduction="2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Wingdings 3"/>
              <a:buNone/>
            </a:pPr>
            <a:endParaRPr lang="ms-MY" b="1" dirty="0" smtClean="0"/>
          </a:p>
          <a:p>
            <a:pPr marL="114300" indent="0">
              <a:buFont typeface="Wingdings 3"/>
              <a:buNone/>
            </a:pPr>
            <a:endParaRPr lang="ms-MY" b="1" dirty="0" smtClean="0"/>
          </a:p>
          <a:p>
            <a:pPr marL="114300" indent="0">
              <a:buFont typeface="Wingdings 3"/>
              <a:buNone/>
            </a:pPr>
            <a:r>
              <a:rPr lang="ms-MY" sz="9600" dirty="0" smtClean="0">
                <a:solidFill>
                  <a:prstClr val="black"/>
                </a:solidFill>
                <a:latin typeface="Estrangelo Edessa" pitchFamily="66" charset="0"/>
                <a:cs typeface="Estrangelo Edessa" pitchFamily="66" charset="0"/>
              </a:rPr>
              <a:t>vi) 	Pindahan</a:t>
            </a:r>
          </a:p>
          <a:p>
            <a:pPr marL="114300" indent="0">
              <a:buFont typeface="Wingdings 3"/>
              <a:buNone/>
            </a:pPr>
            <a:r>
              <a:rPr lang="ms-MY" sz="9600" dirty="0" smtClean="0">
                <a:solidFill>
                  <a:prstClr val="black"/>
                </a:solidFill>
                <a:latin typeface="Estrangelo Edessa" pitchFamily="66" charset="0"/>
                <a:cs typeface="Estrangelo Edessa" pitchFamily="66" charset="0"/>
              </a:rPr>
              <a:t>vii)	Hadiah</a:t>
            </a:r>
          </a:p>
          <a:p>
            <a:pPr marL="114300" indent="0">
              <a:buFont typeface="Wingdings 3"/>
              <a:buNone/>
            </a:pPr>
            <a:r>
              <a:rPr lang="ms-MY" sz="9600" dirty="0" smtClean="0">
                <a:solidFill>
                  <a:prstClr val="black"/>
                </a:solidFill>
                <a:latin typeface="Estrangelo Edessa" pitchFamily="66" charset="0"/>
                <a:cs typeface="Estrangelo Edessa" pitchFamily="66" charset="0"/>
              </a:rPr>
              <a:t>viii)	Musnah secara:</a:t>
            </a:r>
          </a:p>
          <a:p>
            <a:pPr marL="114300" indent="0">
              <a:buFont typeface="Wingdings 3"/>
              <a:buNone/>
            </a:pPr>
            <a:r>
              <a:rPr lang="ms-MY" sz="9600" dirty="0" smtClean="0">
                <a:solidFill>
                  <a:prstClr val="black"/>
                </a:solidFill>
                <a:latin typeface="Estrangelo Edessa" pitchFamily="66" charset="0"/>
                <a:cs typeface="Estrangelo Edessa" pitchFamily="66" charset="0"/>
              </a:rPr>
              <a:t>	</a:t>
            </a:r>
          </a:p>
          <a:p>
            <a:pPr marL="114300" indent="0">
              <a:buFont typeface="Wingdings 3"/>
              <a:buNone/>
            </a:pPr>
            <a:r>
              <a:rPr lang="ms-MY" sz="9600" dirty="0" smtClean="0">
                <a:solidFill>
                  <a:prstClr val="black"/>
                </a:solidFill>
                <a:latin typeface="Estrangelo Edessa" pitchFamily="66" charset="0"/>
                <a:cs typeface="Estrangelo Edessa" pitchFamily="66" charset="0"/>
              </a:rPr>
              <a:t>			Ditanam</a:t>
            </a:r>
          </a:p>
          <a:p>
            <a:pPr marL="114300" indent="0">
              <a:buFont typeface="Wingdings 3"/>
              <a:buNone/>
            </a:pPr>
            <a:r>
              <a:rPr lang="ms-MY" sz="9600" dirty="0" smtClean="0">
                <a:solidFill>
                  <a:prstClr val="black"/>
                </a:solidFill>
                <a:latin typeface="Estrangelo Edessa" pitchFamily="66" charset="0"/>
                <a:cs typeface="Estrangelo Edessa" pitchFamily="66" charset="0"/>
              </a:rPr>
              <a:t>			Dibakar</a:t>
            </a:r>
          </a:p>
          <a:p>
            <a:pPr marL="114300" indent="0">
              <a:buFont typeface="Wingdings 3"/>
              <a:buNone/>
            </a:pPr>
            <a:r>
              <a:rPr lang="ms-MY" sz="9600" dirty="0" smtClean="0">
                <a:solidFill>
                  <a:prstClr val="black"/>
                </a:solidFill>
                <a:latin typeface="Estrangelo Edessa" pitchFamily="66" charset="0"/>
                <a:cs typeface="Estrangelo Edessa" pitchFamily="66" charset="0"/>
              </a:rPr>
              <a:t>			Dibuang</a:t>
            </a:r>
          </a:p>
          <a:p>
            <a:pPr marL="114300" indent="0">
              <a:buFont typeface="Wingdings 3"/>
              <a:buNone/>
            </a:pPr>
            <a:r>
              <a:rPr lang="ms-MY" sz="9600" dirty="0" smtClean="0">
                <a:solidFill>
                  <a:prstClr val="black"/>
                </a:solidFill>
                <a:latin typeface="Estrangelo Edessa" pitchFamily="66" charset="0"/>
                <a:cs typeface="Estrangelo Edessa" pitchFamily="66" charset="0"/>
              </a:rPr>
              <a:t>			Ditenggelam</a:t>
            </a:r>
          </a:p>
          <a:p>
            <a:pPr marL="114300" indent="0">
              <a:buFont typeface="Wingdings 3"/>
              <a:buNone/>
            </a:pPr>
            <a:endParaRPr lang="ms-MY" sz="9600" dirty="0" smtClean="0">
              <a:solidFill>
                <a:prstClr val="black"/>
              </a:solidFill>
              <a:latin typeface="Estrangelo Edessa" pitchFamily="66" charset="0"/>
              <a:cs typeface="Estrangelo Edessa" pitchFamily="66" charset="0"/>
            </a:endParaRPr>
          </a:p>
          <a:p>
            <a:pPr marL="114300" indent="0">
              <a:buFont typeface="Wingdings 3"/>
              <a:buNone/>
            </a:pPr>
            <a:r>
              <a:rPr lang="ms-MY" sz="9600" dirty="0" smtClean="0">
                <a:solidFill>
                  <a:prstClr val="black"/>
                </a:solidFill>
                <a:latin typeface="Estrangelo Edessa" pitchFamily="66" charset="0"/>
                <a:cs typeface="Estrangelo Edessa" pitchFamily="66" charset="0"/>
              </a:rPr>
              <a:t>ix)	Kaedah lain pelupusan yang difikirkan	sesuai</a:t>
            </a:r>
          </a:p>
          <a:p>
            <a:pPr marL="114300" indent="0">
              <a:buFont typeface="Wingdings 3"/>
              <a:buNone/>
            </a:pPr>
            <a:r>
              <a:rPr lang="ms-MY" dirty="0" smtClean="0"/>
              <a:t>	</a:t>
            </a:r>
          </a:p>
          <a:p>
            <a:pPr marL="114300" indent="0">
              <a:buFont typeface="Wingdings 3"/>
              <a:buNone/>
            </a:pPr>
            <a:endParaRPr lang="ms-MY" dirty="0"/>
          </a:p>
        </p:txBody>
      </p:sp>
    </p:spTree>
    <p:extLst>
      <p:ext uri="{BB962C8B-B14F-4D97-AF65-F5344CB8AC3E}">
        <p14:creationId xmlns:p14="http://schemas.microsoft.com/office/powerpoint/2010/main" val="1297147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6.  PENGURUSAN ASET</a:t>
            </a: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7620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 startAt="7"/>
            </a:pPr>
            <a:r>
              <a:rPr lang="en-US" dirty="0" smtClean="0"/>
              <a:t>PERLUPUSAN</a:t>
            </a:r>
            <a:endParaRPr lang="en-MY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D9EF5-EE74-4482-A870-6F1C6F9BF971}" type="slidenum">
              <a:rPr lang="en-MY" smtClean="0"/>
              <a:t>61</a:t>
            </a:fld>
            <a:endParaRPr lang="en-MY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57200" y="1905000"/>
            <a:ext cx="8229600" cy="4495800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Wingdings 3"/>
              <a:buNone/>
            </a:pPr>
            <a:r>
              <a:rPr lang="ms-MY" sz="2400" b="1" dirty="0" smtClean="0"/>
              <a:t>Tindakan Semasa Melaksanakan Perlupusan</a:t>
            </a:r>
          </a:p>
          <a:p>
            <a:pPr marL="114300" indent="0">
              <a:buFont typeface="Wingdings 3"/>
              <a:buNone/>
            </a:pPr>
            <a:endParaRPr lang="ms-MY" sz="2400" b="1" dirty="0" smtClean="0"/>
          </a:p>
          <a:p>
            <a:pPr>
              <a:buFont typeface="Wingdings" pitchFamily="2" charset="2"/>
              <a:buChar char="q"/>
            </a:pPr>
            <a:r>
              <a:rPr lang="pt-BR" sz="2000" dirty="0" smtClean="0">
                <a:solidFill>
                  <a:prstClr val="black"/>
                </a:solidFill>
                <a:latin typeface="Estrangelo Edessa" pitchFamily="66" charset="0"/>
                <a:cs typeface="Estrangelo Edessa" pitchFamily="66" charset="0"/>
              </a:rPr>
              <a:t>Label HKM dan nama Kem/Jab pada aset dipadamkan</a:t>
            </a:r>
          </a:p>
          <a:p>
            <a:pPr marL="114300" indent="0">
              <a:buFont typeface="Wingdings 3"/>
              <a:buNone/>
            </a:pPr>
            <a:endParaRPr lang="pt-BR" sz="2000" dirty="0" smtClean="0">
              <a:solidFill>
                <a:prstClr val="black"/>
              </a:solidFill>
              <a:latin typeface="Estrangelo Edessa" pitchFamily="66" charset="0"/>
              <a:cs typeface="Estrangelo Edessa" pitchFamily="66" charset="0"/>
            </a:endParaRPr>
          </a:p>
          <a:p>
            <a:pPr>
              <a:buFont typeface="Wingdings" pitchFamily="2" charset="2"/>
              <a:buChar char="q"/>
            </a:pPr>
            <a:r>
              <a:rPr lang="pt-BR" sz="2000" dirty="0" smtClean="0">
                <a:solidFill>
                  <a:prstClr val="black"/>
                </a:solidFill>
                <a:latin typeface="Estrangelo Edessa" pitchFamily="66" charset="0"/>
                <a:cs typeface="Estrangelo Edessa" pitchFamily="66" charset="0"/>
              </a:rPr>
              <a:t>JPJ diberitahu mengenai pelupusan kenderaan supaya pendaftaran kenderaan dibatalkan</a:t>
            </a:r>
          </a:p>
          <a:p>
            <a:pPr marL="114300" indent="0">
              <a:buFont typeface="Wingdings 3"/>
              <a:buNone/>
            </a:pPr>
            <a:endParaRPr lang="pt-BR" sz="2000" dirty="0" smtClean="0">
              <a:solidFill>
                <a:prstClr val="black"/>
              </a:solidFill>
              <a:latin typeface="Estrangelo Edessa" pitchFamily="66" charset="0"/>
              <a:cs typeface="Estrangelo Edessa" pitchFamily="66" charset="0"/>
            </a:endParaRPr>
          </a:p>
          <a:p>
            <a:pPr>
              <a:buFont typeface="Wingdings" pitchFamily="2" charset="2"/>
              <a:buChar char="q"/>
            </a:pPr>
            <a:r>
              <a:rPr lang="pt-BR" sz="2000" dirty="0" smtClean="0">
                <a:solidFill>
                  <a:prstClr val="black"/>
                </a:solidFill>
                <a:latin typeface="Estrangelo Edessa" pitchFamily="66" charset="0"/>
                <a:cs typeface="Estrangelo Edessa" pitchFamily="66" charset="0"/>
              </a:rPr>
              <a:t>Kad Pendaftaran kenderaan diserahkan kepada pembeli kecuali pelupusan secara jualan sisa</a:t>
            </a:r>
          </a:p>
          <a:p>
            <a:pPr marL="114300" indent="0">
              <a:buFont typeface="Wingdings 3"/>
              <a:buNone/>
            </a:pPr>
            <a:endParaRPr lang="pt-BR" sz="2000" dirty="0" smtClean="0">
              <a:solidFill>
                <a:prstClr val="black"/>
              </a:solidFill>
              <a:latin typeface="Estrangelo Edessa" pitchFamily="66" charset="0"/>
              <a:cs typeface="Estrangelo Edessa" pitchFamily="66" charset="0"/>
            </a:endParaRPr>
          </a:p>
          <a:p>
            <a:pPr>
              <a:buFont typeface="Wingdings" pitchFamily="2" charset="2"/>
              <a:buChar char="q"/>
            </a:pPr>
            <a:r>
              <a:rPr lang="pt-BR" sz="2000" dirty="0" smtClean="0">
                <a:solidFill>
                  <a:prstClr val="black"/>
                </a:solidFill>
                <a:latin typeface="Estrangelo Edessa" pitchFamily="66" charset="0"/>
                <a:cs typeface="Estrangelo Edessa" pitchFamily="66" charset="0"/>
              </a:rPr>
              <a:t>Kenderaan Kerajaan dan aset alih lain yang telah dilupus dikecualikan daripada semua jenis cukai</a:t>
            </a:r>
            <a:r>
              <a:rPr lang="pt-BR" sz="2000" dirty="0" smtClean="0">
                <a:solidFill>
                  <a:prstClr val="black"/>
                </a:solidFill>
              </a:rPr>
              <a:t> </a:t>
            </a:r>
            <a:endParaRPr lang="pt-BR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2563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6.  PENGURUSAN ASET</a:t>
            </a: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7620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 startAt="8"/>
            </a:pPr>
            <a:r>
              <a:rPr lang="en-US" dirty="0" smtClean="0"/>
              <a:t>KEHILANGAN &amp; HAPUSKIRA</a:t>
            </a:r>
            <a:endParaRPr lang="en-MY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D9EF5-EE74-4482-A870-6F1C6F9BF971}" type="slidenum">
              <a:rPr lang="en-MY" smtClean="0"/>
              <a:t>62</a:t>
            </a:fld>
            <a:endParaRPr lang="en-MY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1600200"/>
            <a:ext cx="8229600" cy="4781128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Wingdings 3"/>
              <a:buNone/>
            </a:pPr>
            <a:endParaRPr lang="ms-MY" dirty="0" smtClean="0"/>
          </a:p>
          <a:p>
            <a:pPr marL="114300" indent="0">
              <a:buFont typeface="Wingdings 3"/>
              <a:buNone/>
            </a:pPr>
            <a:r>
              <a:rPr lang="ms-MY" b="1" dirty="0" smtClean="0"/>
              <a:t>Maksud Kehilangan:</a:t>
            </a:r>
            <a:r>
              <a:rPr lang="ms-MY" dirty="0" smtClean="0"/>
              <a:t>	</a:t>
            </a:r>
          </a:p>
          <a:p>
            <a:pPr marL="114300" indent="0">
              <a:buFont typeface="Wingdings 3"/>
              <a:buNone/>
            </a:pPr>
            <a:endParaRPr lang="ms-MY" sz="3000" dirty="0" smtClean="0">
              <a:latin typeface="Estrangelo Edessa" pitchFamily="66" charset="0"/>
              <a:cs typeface="Estrangelo Edessa" pitchFamily="66" charset="0"/>
            </a:endParaRPr>
          </a:p>
          <a:p>
            <a:pPr marL="114300" indent="0">
              <a:buFont typeface="Wingdings 3"/>
              <a:buNone/>
            </a:pPr>
            <a:r>
              <a:rPr lang="ms-MY" sz="3000" dirty="0" smtClean="0">
                <a:latin typeface="Estrangelo Edessa" pitchFamily="66" charset="0"/>
                <a:cs typeface="Estrangelo Edessa" pitchFamily="66" charset="0"/>
              </a:rPr>
              <a:t>Aset yang tiada lagi dalam simpanan disebabkan oleh kecurian, kemalangan, kebakaran, bencana alam, kesusutan, penipuan atau kecuaian pegawai awam.</a:t>
            </a:r>
          </a:p>
          <a:p>
            <a:pPr marL="114300" indent="0">
              <a:buFont typeface="Wingdings 3"/>
              <a:buNone/>
            </a:pPr>
            <a:endParaRPr lang="en-US" dirty="0" smtClean="0">
              <a:latin typeface="Estrangelo Edessa" pitchFamily="66" charset="0"/>
              <a:cs typeface="Estrangelo Edessa" pitchFamily="66" charset="0"/>
            </a:endParaRPr>
          </a:p>
          <a:p>
            <a:pPr marL="114300" indent="0">
              <a:buFont typeface="Wingdings 3"/>
              <a:buNone/>
            </a:pPr>
            <a:r>
              <a:rPr lang="en-US" b="1" dirty="0" err="1" smtClean="0">
                <a:latin typeface="Estrangelo Edessa" pitchFamily="66" charset="0"/>
                <a:cs typeface="Estrangelo Edessa" pitchFamily="66" charset="0"/>
              </a:rPr>
              <a:t>Maksud</a:t>
            </a:r>
            <a:r>
              <a:rPr lang="en-US" b="1" dirty="0" smtClean="0"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n-US" b="1" dirty="0" err="1" smtClean="0">
                <a:latin typeface="Estrangelo Edessa" pitchFamily="66" charset="0"/>
                <a:cs typeface="Estrangelo Edessa" pitchFamily="66" charset="0"/>
              </a:rPr>
              <a:t>Hapus</a:t>
            </a:r>
            <a:r>
              <a:rPr lang="en-US" b="1" dirty="0" smtClean="0"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n-US" b="1" dirty="0" err="1" smtClean="0">
                <a:latin typeface="Estrangelo Edessa" pitchFamily="66" charset="0"/>
                <a:cs typeface="Estrangelo Edessa" pitchFamily="66" charset="0"/>
              </a:rPr>
              <a:t>kira</a:t>
            </a:r>
            <a:r>
              <a:rPr lang="en-US" b="1" dirty="0" smtClean="0">
                <a:latin typeface="Estrangelo Edessa" pitchFamily="66" charset="0"/>
                <a:cs typeface="Estrangelo Edessa" pitchFamily="66" charset="0"/>
              </a:rPr>
              <a:t>:</a:t>
            </a:r>
          </a:p>
          <a:p>
            <a:pPr marL="114300" indent="0">
              <a:buFont typeface="Wingdings 3"/>
              <a:buNone/>
            </a:pPr>
            <a:endParaRPr lang="en-US" dirty="0" smtClean="0">
              <a:latin typeface="Estrangelo Edessa" pitchFamily="66" charset="0"/>
              <a:cs typeface="Estrangelo Edessa" pitchFamily="66" charset="0"/>
            </a:endParaRPr>
          </a:p>
          <a:p>
            <a:pPr marL="114300" indent="0">
              <a:buFont typeface="Wingdings 3"/>
              <a:buNone/>
            </a:pPr>
            <a:r>
              <a:rPr lang="ms-MY" sz="3000" dirty="0" smtClean="0">
                <a:solidFill>
                  <a:prstClr val="black"/>
                </a:solidFill>
                <a:latin typeface="Estrangelo Edessa" pitchFamily="66" charset="0"/>
                <a:cs typeface="Estrangelo Edessa" pitchFamily="66" charset="0"/>
              </a:rPr>
              <a:t>Hapus kira ialah proses untuk membatalkan rekod aset yang hilang.</a:t>
            </a:r>
            <a:endParaRPr lang="ms-MY" sz="3000" dirty="0" smtClean="0">
              <a:latin typeface="Estrangelo Edessa" pitchFamily="66" charset="0"/>
              <a:cs typeface="Estrangelo Edessa" pitchFamily="66" charset="0"/>
            </a:endParaRPr>
          </a:p>
          <a:p>
            <a:pPr marL="114300" indent="0">
              <a:buFont typeface="Wingdings 3"/>
              <a:buNone/>
            </a:pPr>
            <a:endParaRPr lang="ms-MY" dirty="0"/>
          </a:p>
        </p:txBody>
      </p:sp>
    </p:spTree>
    <p:extLst>
      <p:ext uri="{BB962C8B-B14F-4D97-AF65-F5344CB8AC3E}">
        <p14:creationId xmlns:p14="http://schemas.microsoft.com/office/powerpoint/2010/main" val="1033252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6.  PENGURUSAN ASET</a:t>
            </a: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7620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 startAt="8"/>
            </a:pPr>
            <a:r>
              <a:rPr lang="en-US" dirty="0" smtClean="0"/>
              <a:t>KEHILANGAN &amp; HAPUSKIRA</a:t>
            </a:r>
            <a:endParaRPr lang="en-MY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D9EF5-EE74-4482-A870-6F1C6F9BF971}" type="slidenum">
              <a:rPr lang="en-MY" smtClean="0"/>
              <a:t>63</a:t>
            </a:fld>
            <a:endParaRPr lang="en-MY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872067" y="1741240"/>
            <a:ext cx="7586133" cy="4583360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Wingdings 3"/>
              <a:buNone/>
            </a:pPr>
            <a:r>
              <a:rPr lang="en-US" sz="2400" b="1" dirty="0" err="1" smtClean="0">
                <a:latin typeface="Estrangelo Edessa" pitchFamily="66" charset="0"/>
                <a:cs typeface="Estrangelo Edessa" pitchFamily="66" charset="0"/>
              </a:rPr>
              <a:t>Kuasa</a:t>
            </a:r>
            <a:r>
              <a:rPr lang="en-US" sz="2400" b="1" dirty="0" smtClean="0"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n-US" sz="2400" b="1" dirty="0" err="1" smtClean="0">
                <a:latin typeface="Estrangelo Edessa" pitchFamily="66" charset="0"/>
                <a:cs typeface="Estrangelo Edessa" pitchFamily="66" charset="0"/>
              </a:rPr>
              <a:t>Peringkat</a:t>
            </a:r>
            <a:r>
              <a:rPr lang="en-US" sz="2400" b="1" dirty="0" smtClean="0"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n-US" sz="2400" b="1" dirty="0" err="1" smtClean="0">
                <a:latin typeface="Estrangelo Edessa" pitchFamily="66" charset="0"/>
                <a:cs typeface="Estrangelo Edessa" pitchFamily="66" charset="0"/>
              </a:rPr>
              <a:t>Perbendaharaan</a:t>
            </a:r>
            <a:endParaRPr lang="en-US" sz="2400" b="1" dirty="0" smtClean="0">
              <a:latin typeface="Estrangelo Edessa" pitchFamily="66" charset="0"/>
              <a:cs typeface="Estrangelo Edessa" pitchFamily="66" charset="0"/>
            </a:endParaRPr>
          </a:p>
          <a:p>
            <a:pPr marL="114300" indent="0">
              <a:buFont typeface="Wingdings 3"/>
              <a:buNone/>
            </a:pPr>
            <a:r>
              <a:rPr lang="ms-MY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i)	Nilai perolehan asal satu aset melebihi RM50,000 atau keseluruhannya melebihi RM500,000.</a:t>
            </a:r>
          </a:p>
          <a:p>
            <a:pPr marL="114300" indent="0">
              <a:buFont typeface="Wingdings 3"/>
              <a:buNone/>
            </a:pPr>
            <a:endParaRPr lang="ms-MY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strangelo Edessa" pitchFamily="66" charset="0"/>
              <a:cs typeface="Estrangelo Edessa" pitchFamily="66" charset="0"/>
            </a:endParaRPr>
          </a:p>
          <a:p>
            <a:pPr marL="114300" indent="0">
              <a:buFont typeface="Wingdings 3"/>
              <a:buNone/>
            </a:pPr>
            <a:r>
              <a:rPr lang="ms-MY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ii)	Peralatan Elektronik, Komunikasi dan ICT seperti di bawah tanpa mengira nilai perolehan asal:</a:t>
            </a:r>
          </a:p>
          <a:p>
            <a:pPr marL="114300" indent="0">
              <a:buFont typeface="Wingdings 3"/>
              <a:buNone/>
            </a:pPr>
            <a:r>
              <a:rPr lang="ms-MY" sz="2000" dirty="0" smtClean="0">
                <a:latin typeface="Estrangelo Edessa" pitchFamily="66" charset="0"/>
                <a:cs typeface="Estrangelo Edessa" pitchFamily="66" charset="0"/>
              </a:rPr>
              <a:t>	(Telefon bimbit, walkie talkie, kamera digital, kamera video, komputer riba, palmtop/pocket PC, Personal Digital Assistant (PDA),LCD Projektor, Pemain CD/DVD dan smartphone).</a:t>
            </a:r>
          </a:p>
          <a:p>
            <a:pPr marL="114300" indent="0">
              <a:buFont typeface="Wingdings 3"/>
              <a:buNone/>
            </a:pPr>
            <a:r>
              <a:rPr lang="ms-MY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	</a:t>
            </a:r>
          </a:p>
          <a:p>
            <a:pPr marL="114300" indent="0">
              <a:buFont typeface="Wingdings 3"/>
              <a:buNone/>
            </a:pPr>
            <a:r>
              <a:rPr lang="ms-MY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iii) 	Melibatkan kecurian, penipuan atau kecuaian pegawai 	awam	tanpa mengira nilai perolehan asal.</a:t>
            </a:r>
            <a:endParaRPr lang="ms-MY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strangelo Edessa" pitchFamily="66" charset="0"/>
              <a:cs typeface="Estrangelo Edess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3647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6.  PENGURUSAN ASET</a:t>
            </a: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76200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lphaUcPeriod" startAt="8"/>
            </a:pPr>
            <a:r>
              <a:rPr lang="en-US" dirty="0" smtClean="0"/>
              <a:t>KEHILANGAN &amp; HAPUSKIRA</a:t>
            </a:r>
            <a:endParaRPr lang="en-MY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D9EF5-EE74-4482-A870-6F1C6F9BF971}" type="slidenum">
              <a:rPr lang="en-MY" smtClean="0"/>
              <a:t>64</a:t>
            </a:fld>
            <a:endParaRPr lang="en-MY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872067" y="1905000"/>
            <a:ext cx="7738533" cy="4476328"/>
          </a:xfrm>
          <a:prstGeom prst="rect">
            <a:avLst/>
          </a:prstGeom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Wingdings 3"/>
              <a:buNone/>
            </a:pPr>
            <a:r>
              <a:rPr lang="en-US" sz="2400" b="1" dirty="0" err="1" smtClean="0">
                <a:latin typeface="Estrangelo Edessa" pitchFamily="66" charset="0"/>
                <a:cs typeface="Estrangelo Edessa" pitchFamily="66" charset="0"/>
              </a:rPr>
              <a:t>Kuasa</a:t>
            </a:r>
            <a:r>
              <a:rPr lang="en-US" sz="2400" b="1" dirty="0" smtClean="0"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n-US" sz="2400" b="1" dirty="0" err="1" smtClean="0">
                <a:latin typeface="Estrangelo Edessa" pitchFamily="66" charset="0"/>
                <a:cs typeface="Estrangelo Edessa" pitchFamily="66" charset="0"/>
              </a:rPr>
              <a:t>Peringkat</a:t>
            </a:r>
            <a:r>
              <a:rPr lang="en-US" sz="2400" b="1" dirty="0" smtClean="0"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n-US" sz="2400" b="1" dirty="0" err="1" smtClean="0">
                <a:latin typeface="Estrangelo Edessa" pitchFamily="66" charset="0"/>
                <a:cs typeface="Estrangelo Edessa" pitchFamily="66" charset="0"/>
              </a:rPr>
              <a:t>Pegawai</a:t>
            </a:r>
            <a:r>
              <a:rPr lang="en-US" sz="2400" b="1" dirty="0" smtClean="0">
                <a:latin typeface="Estrangelo Edessa" pitchFamily="66" charset="0"/>
                <a:cs typeface="Estrangelo Edessa" pitchFamily="66" charset="0"/>
              </a:rPr>
              <a:t> </a:t>
            </a:r>
            <a:r>
              <a:rPr lang="en-US" sz="2400" b="1" dirty="0" err="1" smtClean="0">
                <a:latin typeface="Estrangelo Edessa" pitchFamily="66" charset="0"/>
                <a:cs typeface="Estrangelo Edessa" pitchFamily="66" charset="0"/>
              </a:rPr>
              <a:t>Pengawal</a:t>
            </a:r>
            <a:endParaRPr lang="en-US" sz="2400" b="1" dirty="0" smtClean="0">
              <a:latin typeface="Estrangelo Edessa" pitchFamily="66" charset="0"/>
              <a:cs typeface="Estrangelo Edessa" pitchFamily="66" charset="0"/>
            </a:endParaRPr>
          </a:p>
          <a:p>
            <a:pPr marL="114300" indent="0">
              <a:buFont typeface="Wingdings 3"/>
              <a:buNone/>
            </a:pPr>
            <a:endParaRPr lang="ms-MY" sz="2400" dirty="0" smtClean="0">
              <a:solidFill>
                <a:prstClr val="black"/>
              </a:solidFill>
              <a:latin typeface="Estrangelo Edessa" pitchFamily="66" charset="0"/>
              <a:cs typeface="Estrangelo Edessa" pitchFamily="66" charset="0"/>
            </a:endParaRPr>
          </a:p>
          <a:p>
            <a:pPr marL="114300" indent="0">
              <a:buFont typeface="Wingdings 3"/>
              <a:buNone/>
            </a:pPr>
            <a:r>
              <a:rPr lang="ms-MY" sz="2400" dirty="0" smtClean="0">
                <a:solidFill>
                  <a:prstClr val="black"/>
                </a:solidFill>
                <a:latin typeface="Estrangelo Edessa" pitchFamily="66" charset="0"/>
                <a:cs typeface="Estrangelo Edessa" pitchFamily="66" charset="0"/>
              </a:rPr>
              <a:t>i)	Nilai perolehan asal satu aset tidak melebihi 	RM50,000 atau jumlah keseluruhannya tidak 	melebihi RM500,000 dan tidak melibatkan 	peralatan Elektronik, Komunikasi dan ICT; dan</a:t>
            </a:r>
          </a:p>
          <a:p>
            <a:pPr marL="114300" indent="0">
              <a:buFont typeface="Wingdings 3"/>
              <a:buNone/>
            </a:pPr>
            <a:r>
              <a:rPr lang="ms-MY" sz="2400" dirty="0" smtClean="0">
                <a:solidFill>
                  <a:prstClr val="black"/>
                </a:solidFill>
                <a:latin typeface="Estrangelo Edessa" pitchFamily="66" charset="0"/>
                <a:cs typeface="Estrangelo Edessa" pitchFamily="66" charset="0"/>
              </a:rPr>
              <a:t>ii)	Pegawai Pengawal sebelum meluluskan apa-apa 	hapus kira hendaklah berpuashati bahawa soal 	kecurian, penipuan atau kecuaian tidak 	melibatkan 	pegawai awam</a:t>
            </a:r>
            <a:r>
              <a:rPr lang="ms-MY" sz="27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strangelo Edessa" pitchFamily="66" charset="0"/>
                <a:cs typeface="Estrangelo Edessa" pitchFamily="66" charset="0"/>
              </a:rPr>
              <a:t>.</a:t>
            </a:r>
            <a:endParaRPr lang="ms-MY" sz="27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strangelo Edessa" pitchFamily="66" charset="0"/>
              <a:cs typeface="Estrangelo Edess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9302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RUMUSAN</a:t>
            </a: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b="1" dirty="0" smtClean="0"/>
              <a:t>AKAUNTABILITI DALAM BIDANG-BIDANG UTAMA PENGURUSAN KEWANGAN</a:t>
            </a:r>
          </a:p>
          <a:p>
            <a:pPr marL="0" indent="0">
              <a:buNone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PENGURUSAN BAJET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PENGURUSAN HASIL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PENGURUSAN PEROLEHAN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rgbClr val="FF0000"/>
                </a:solidFill>
              </a:rPr>
              <a:t>PENGURUSAN PERUNTUKAN &amp; PERBELANJAAN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rgbClr val="FF0000"/>
                </a:solidFill>
              </a:rPr>
              <a:t>PENGURUSAN PERAKAUNAN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rgbClr val="FF0000"/>
                </a:solidFill>
              </a:rPr>
              <a:t>PENGURUSAN ASET</a:t>
            </a:r>
            <a:endParaRPr lang="en-MY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B6697-0487-4F2F-B136-03AC7E108504}" type="slidenum">
              <a:rPr lang="en-MY" smtClean="0"/>
              <a:t>65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634470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4.  PENGURUSAN PERUNTUKAN &amp; PERBELANJAAN</a:t>
            </a: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 startAt="3"/>
            </a:pPr>
            <a:r>
              <a:rPr lang="en-US" dirty="0" smtClean="0"/>
              <a:t>MEMASTIKAN KAWALAN PERUNTUKAN YANG BAIK</a:t>
            </a:r>
            <a:endParaRPr lang="en-MY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67544" y="2606824"/>
            <a:ext cx="8229600" cy="326057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smtClean="0">
                <a:solidFill>
                  <a:prstClr val="black"/>
                </a:solidFill>
                <a:latin typeface="Estrangelo Edessa" pitchFamily="66" charset="0"/>
                <a:cs typeface="Estrangelo Edessa" pitchFamily="66" charset="0"/>
              </a:rPr>
              <a:t>Prestasi perbelanjaan diselia/dilapor dengan rapi;</a:t>
            </a:r>
          </a:p>
          <a:p>
            <a:r>
              <a:rPr lang="en-US" sz="2800" smtClean="0">
                <a:solidFill>
                  <a:prstClr val="black"/>
                </a:solidFill>
                <a:latin typeface="Estrangelo Edessa" pitchFamily="66" charset="0"/>
                <a:cs typeface="Estrangelo Edessa" pitchFamily="66" charset="0"/>
              </a:rPr>
              <a:t>Sentiasa semak belanjawan tahunan;</a:t>
            </a:r>
          </a:p>
          <a:p>
            <a:r>
              <a:rPr lang="en-US" sz="2800" smtClean="0">
                <a:solidFill>
                  <a:prstClr val="black"/>
                </a:solidFill>
                <a:latin typeface="Estrangelo Edessa" pitchFamily="66" charset="0"/>
                <a:cs typeface="Estrangelo Edessa" pitchFamily="66" charset="0"/>
              </a:rPr>
              <a:t>Membuat perolehan mengikut keutamaan dan yang diperlukan dahulu; dan</a:t>
            </a:r>
          </a:p>
          <a:p>
            <a:r>
              <a:rPr lang="en-US" sz="2800" smtClean="0">
                <a:solidFill>
                  <a:prstClr val="black"/>
                </a:solidFill>
                <a:latin typeface="Estrangelo Edessa" pitchFamily="66" charset="0"/>
                <a:cs typeface="Estrangelo Edessa" pitchFamily="66" charset="0"/>
              </a:rPr>
              <a:t>Memastikan semua perolehan dirancang selesai dalam tahun yang sama</a:t>
            </a:r>
            <a:endParaRPr lang="ms-MY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D9EF5-EE74-4482-A870-6F1C6F9BF971}" type="slidenum">
              <a:rPr lang="en-MY" smtClean="0"/>
              <a:t>7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906748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4.  PENGURUSAN PERUNTUKAN &amp; PERBELANJAAN</a:t>
            </a: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 startAt="4"/>
            </a:pPr>
            <a:r>
              <a:rPr lang="en-US" dirty="0" smtClean="0"/>
              <a:t>PEGAWAI PEMBAYAR HENDAKLAH BERPUASHATI</a:t>
            </a:r>
            <a:endParaRPr lang="en-MY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2040632"/>
            <a:ext cx="8229600" cy="419668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Wingdings 3"/>
              <a:buNone/>
            </a:pPr>
            <a:endParaRPr lang="ms-MY" dirty="0" smtClean="0"/>
          </a:p>
          <a:p>
            <a:r>
              <a:rPr lang="ms-MY" dirty="0" smtClean="0">
                <a:latin typeface="Estrangelo Edessa" pitchFamily="66" charset="0"/>
                <a:cs typeface="Estrangelo Edessa" pitchFamily="66" charset="0"/>
              </a:rPr>
              <a:t>Bayaran tidak akan menyebabkan lebihan peruntukan;</a:t>
            </a:r>
          </a:p>
          <a:p>
            <a:endParaRPr lang="ms-MY" dirty="0" smtClean="0">
              <a:latin typeface="Estrangelo Edessa" pitchFamily="66" charset="0"/>
              <a:cs typeface="Estrangelo Edessa" pitchFamily="66" charset="0"/>
            </a:endParaRPr>
          </a:p>
          <a:p>
            <a:r>
              <a:rPr lang="ms-MY" dirty="0" smtClean="0">
                <a:latin typeface="Estrangelo Edessa" pitchFamily="66" charset="0"/>
                <a:cs typeface="Estrangelo Edessa" pitchFamily="66" charset="0"/>
              </a:rPr>
              <a:t>Perakuan ditandatangani oleh pegawai yang berhak; dan</a:t>
            </a:r>
          </a:p>
          <a:p>
            <a:pPr marL="0" indent="0">
              <a:buFont typeface="Wingdings 3"/>
              <a:buNone/>
            </a:pPr>
            <a:endParaRPr lang="ms-MY" dirty="0" smtClean="0">
              <a:latin typeface="Estrangelo Edessa" pitchFamily="66" charset="0"/>
              <a:cs typeface="Estrangelo Edessa" pitchFamily="66" charset="0"/>
            </a:endParaRPr>
          </a:p>
          <a:p>
            <a:r>
              <a:rPr lang="ms-MY" dirty="0" smtClean="0">
                <a:latin typeface="Estrangelo Edessa" pitchFamily="66" charset="0"/>
                <a:cs typeface="Estrangelo Edessa" pitchFamily="66" charset="0"/>
              </a:rPr>
              <a:t> ‘PRIMA FACIE’ pertanggungan adalah betul. </a:t>
            </a:r>
          </a:p>
          <a:p>
            <a:endParaRPr lang="ms-MY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D9EF5-EE74-4482-A870-6F1C6F9BF971}" type="slidenum">
              <a:rPr lang="en-MY" smtClean="0"/>
              <a:t>8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616178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4.  PENGURUSAN PERUNTUKAN &amp; PERBELANJAAN</a:t>
            </a: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UcPeriod" startAt="5"/>
            </a:pPr>
            <a:r>
              <a:rPr lang="en-US" dirty="0" smtClean="0"/>
              <a:t>PENYENGARAAN DAFTAR BIL</a:t>
            </a:r>
            <a:endParaRPr lang="en-MY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>
            <a:normAutofit fontScale="925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ms-MY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strangelo Edessa" pitchFamily="66" charset="0"/>
              <a:cs typeface="Estrangelo Edessa" pitchFamily="66" charset="0"/>
            </a:endParaRPr>
          </a:p>
          <a:p>
            <a:r>
              <a:rPr lang="ms-MY" dirty="0" smtClean="0">
                <a:latin typeface="Estrangelo Edessa" pitchFamily="66" charset="0"/>
                <a:cs typeface="Estrangelo Edessa" pitchFamily="66" charset="0"/>
              </a:rPr>
              <a:t>Daftar Bil hendaklah di selenggarakan dengan lengkap dan sempurna bagi mengawasi proses bayaran dapat dibuat dengan lebih teliti dan berkesan;</a:t>
            </a:r>
          </a:p>
          <a:p>
            <a:pPr marL="114300" indent="0">
              <a:buFont typeface="Wingdings 3"/>
              <a:buNone/>
            </a:pPr>
            <a:endParaRPr lang="ms-MY" dirty="0" smtClean="0">
              <a:latin typeface="Estrangelo Edessa" pitchFamily="66" charset="0"/>
              <a:cs typeface="Estrangelo Edessa" pitchFamily="66" charset="0"/>
            </a:endParaRPr>
          </a:p>
          <a:p>
            <a:r>
              <a:rPr lang="ms-MY" dirty="0" smtClean="0">
                <a:latin typeface="Estrangelo Edessa" pitchFamily="66" charset="0"/>
                <a:cs typeface="Estrangelo Edessa" pitchFamily="66" charset="0"/>
              </a:rPr>
              <a:t>Daftar Bil merupakan satu rekod yang amat penting dan kegagalan dalam menyenggara daftar ini boleh menyebabkan pegawai terlibat dikenakan tindakan tatatertib;</a:t>
            </a:r>
          </a:p>
          <a:p>
            <a:pPr marL="114300" indent="0">
              <a:buFont typeface="Wingdings 3"/>
              <a:buNone/>
            </a:pPr>
            <a:endParaRPr lang="ms-MY" dirty="0" smtClean="0">
              <a:latin typeface="Estrangelo Edessa" pitchFamily="66" charset="0"/>
              <a:cs typeface="Estrangelo Edessa" pitchFamily="66" charset="0"/>
            </a:endParaRPr>
          </a:p>
          <a:p>
            <a:r>
              <a:rPr lang="ms-MY" dirty="0" smtClean="0">
                <a:latin typeface="Estrangelo Edessa" pitchFamily="66" charset="0"/>
                <a:cs typeface="Estrangelo Edessa" pitchFamily="66" charset="0"/>
              </a:rPr>
              <a:t>Daftar Bil hendaklah diperiksa dan ditandatangani dari semasa ke semasa sekurang-kurangnya 1 bulan sekali.</a:t>
            </a:r>
          </a:p>
          <a:p>
            <a:endParaRPr lang="ms-MY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MKKT/2016/IPN</a:t>
            </a:r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D9EF5-EE74-4482-A870-6F1C6F9BF971}" type="slidenum">
              <a:rPr lang="en-MY" smtClean="0"/>
              <a:t>9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498729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243</TotalTime>
  <Words>2410</Words>
  <Application>Microsoft Office PowerPoint</Application>
  <PresentationFormat>On-screen Show (4:3)</PresentationFormat>
  <Paragraphs>827</Paragraphs>
  <Slides>65</Slides>
  <Notes>54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65</vt:i4>
      </vt:variant>
    </vt:vector>
  </HeadingPairs>
  <TitlesOfParts>
    <vt:vector size="73" baseType="lpstr">
      <vt:lpstr>Bookman Old Style</vt:lpstr>
      <vt:lpstr>Calibri</vt:lpstr>
      <vt:lpstr>Courier New</vt:lpstr>
      <vt:lpstr>Estrangelo Edessa</vt:lpstr>
      <vt:lpstr>Gill Sans MT</vt:lpstr>
      <vt:lpstr>Wingdings</vt:lpstr>
      <vt:lpstr>Wingdings 3</vt:lpstr>
      <vt:lpstr>Origin</vt:lpstr>
      <vt:lpstr>PENEKANAN AKAUNTABILTI DALAM PENGURUSAN KEWANGAN  (2)</vt:lpstr>
      <vt:lpstr>KANDUNGAN</vt:lpstr>
      <vt:lpstr>4.  PENGURUSAN PERUNTUKAN &amp; PERBELANJAAN</vt:lpstr>
      <vt:lpstr>4.  PENGURUSAN PERUNTUKAN &amp; PERBELANJAAN</vt:lpstr>
      <vt:lpstr>4.  PENGURUSAN PERUNTUKAN &amp; PERBELANJAAN</vt:lpstr>
      <vt:lpstr>4.  PENGURUSAN PERUNTUKAN &amp; PERBELANJAAN</vt:lpstr>
      <vt:lpstr>4.  PENGURUSAN PERUNTUKAN &amp; PERBELANJAAN</vt:lpstr>
      <vt:lpstr>4.  PENGURUSAN PERUNTUKAN &amp; PERBELANJAAN</vt:lpstr>
      <vt:lpstr>4.  PENGURUSAN PERUNTUKAN &amp; PERBELANJAAN</vt:lpstr>
      <vt:lpstr>4.  PENGURUSAN PERUNTUKAN &amp; PERBELANJAAN</vt:lpstr>
      <vt:lpstr>4.  PENGURUSAN PERUNTUKAN &amp; PERBELANJAAN</vt:lpstr>
      <vt:lpstr>4.  PENGURUSAN PERUNTUKAN &amp; PERBELANJAAN</vt:lpstr>
      <vt:lpstr>4.  PENGURUSAN PERUNTUKAN &amp; PERBELANJAAN</vt:lpstr>
      <vt:lpstr>4.  PENGURUSAN PERUNTUKAN &amp; PERBELANJAAN</vt:lpstr>
      <vt:lpstr>4.  PENGURUSAN PERUNTUKAN &amp; PERBELANJAAN</vt:lpstr>
      <vt:lpstr>5.  PENGURUSAN PERAKAUNAN</vt:lpstr>
      <vt:lpstr>5.  PENGURUSAN PERAKAUNAN</vt:lpstr>
      <vt:lpstr>5.  PENGURUSAN PERAKAUNAN</vt:lpstr>
      <vt:lpstr>5.  PENGURUSAN PERAKAUNAN</vt:lpstr>
      <vt:lpstr>5.  PENGURUSAN PERAKAUNAN</vt:lpstr>
      <vt:lpstr>5.  PENGURUSAN PERAKAUNAN</vt:lpstr>
      <vt:lpstr>5.  PENGURUSAN PERAKAUNAN</vt:lpstr>
      <vt:lpstr>5.  PENGURUSAN PERAKAUNAN</vt:lpstr>
      <vt:lpstr>6.  PENGURUSAN ASET</vt:lpstr>
      <vt:lpstr>6.  PENGURUSAN ASET</vt:lpstr>
      <vt:lpstr>6.  PENGURUSAN ASET</vt:lpstr>
      <vt:lpstr>6.  PENGURUSAN ASET</vt:lpstr>
      <vt:lpstr>6.  PENGURUSAN ASET</vt:lpstr>
      <vt:lpstr>6.  PENGURUSAN ASET</vt:lpstr>
      <vt:lpstr>6.  PENGURUSAN ASET</vt:lpstr>
      <vt:lpstr>6.  PENGURUSAN ASET</vt:lpstr>
      <vt:lpstr>6.  PENGURUSAN ASET</vt:lpstr>
      <vt:lpstr>6.  PENGURUSAN ASET</vt:lpstr>
      <vt:lpstr>6.  PENGURUSAN ASET</vt:lpstr>
      <vt:lpstr>6.  PENGURUSAN ASET</vt:lpstr>
      <vt:lpstr>6.  PENGURUSAN ASET</vt:lpstr>
      <vt:lpstr>6.  PENGURUSAN ASET</vt:lpstr>
      <vt:lpstr>6.  PENGURUSAN ASET</vt:lpstr>
      <vt:lpstr>6.  PENGURUSAN ASET</vt:lpstr>
      <vt:lpstr>6.  PENGURUSAN ASET</vt:lpstr>
      <vt:lpstr>6.  PENGURUSAN ASET</vt:lpstr>
      <vt:lpstr>6.  PENGURUSAN ASET</vt:lpstr>
      <vt:lpstr>6.  PENGURUSAN ASET</vt:lpstr>
      <vt:lpstr>6.  PENGURUSAN ASET</vt:lpstr>
      <vt:lpstr>6.  PENGURUSAN ASET</vt:lpstr>
      <vt:lpstr>6.  PENGURUSAN ASET</vt:lpstr>
      <vt:lpstr>6.  PENGURUSAN ASET</vt:lpstr>
      <vt:lpstr>6.  PENGURUSAN ASET</vt:lpstr>
      <vt:lpstr>6.  PENGURUSAN ASET</vt:lpstr>
      <vt:lpstr>6.  PENGURUSAN ASET</vt:lpstr>
      <vt:lpstr>6.  PENGURUSAN ASET</vt:lpstr>
      <vt:lpstr>6.  PENGURUSAN ASET</vt:lpstr>
      <vt:lpstr>6.  PENGURUSAN ASET</vt:lpstr>
      <vt:lpstr>6.  PENGURUSAN ASET</vt:lpstr>
      <vt:lpstr>6.  PENGURUSAN ASET</vt:lpstr>
      <vt:lpstr>6.  PENGURUSAN ASET</vt:lpstr>
      <vt:lpstr>6.  PENGURUSAN ASET</vt:lpstr>
      <vt:lpstr>6.  PENGURUSAN ASET</vt:lpstr>
      <vt:lpstr>6.  PENGURUSAN ASET</vt:lpstr>
      <vt:lpstr>6.  PENGURUSAN ASET</vt:lpstr>
      <vt:lpstr>6.  PENGURUSAN ASET</vt:lpstr>
      <vt:lpstr>6.  PENGURUSAN ASET</vt:lpstr>
      <vt:lpstr>6.  PENGURUSAN ASET</vt:lpstr>
      <vt:lpstr>6.  PENGURUSAN ASET</vt:lpstr>
      <vt:lpstr>RUMUSAN</vt:lpstr>
    </vt:vector>
  </TitlesOfParts>
  <Company>home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PENEKANAN AKAUNTABILTI DALAM PENGURUSAN KEWANGAN  (2)</dc:title>
  <dc:creator>ismail - [2010]</dc:creator>
  <cp:lastModifiedBy>Nur Amirah Binti Juhari</cp:lastModifiedBy>
  <cp:revision>42</cp:revision>
  <cp:lastPrinted>2016-03-01T07:23:04Z</cp:lastPrinted>
  <dcterms:created xsi:type="dcterms:W3CDTF">2015-10-24T09:58:10Z</dcterms:created>
  <dcterms:modified xsi:type="dcterms:W3CDTF">2017-04-10T04:06:52Z</dcterms:modified>
</cp:coreProperties>
</file>