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handoutMasterIdLst>
    <p:handoutMasterId r:id="rId40"/>
  </p:handoutMasterIdLst>
  <p:sldIdLst>
    <p:sldId id="256" r:id="rId2"/>
    <p:sldId id="257" r:id="rId3"/>
    <p:sldId id="258" r:id="rId4"/>
    <p:sldId id="28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90" r:id="rId27"/>
    <p:sldId id="280" r:id="rId28"/>
    <p:sldId id="281" r:id="rId29"/>
    <p:sldId id="282" r:id="rId30"/>
    <p:sldId id="283" r:id="rId31"/>
    <p:sldId id="284" r:id="rId32"/>
    <p:sldId id="285" r:id="rId33"/>
    <p:sldId id="286" r:id="rId34"/>
    <p:sldId id="287" r:id="rId35"/>
    <p:sldId id="289" r:id="rId36"/>
    <p:sldId id="291" r:id="rId37"/>
    <p:sldId id="292" r:id="rId38"/>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66"/>
      </p:cViewPr>
      <p:guideLst>
        <p:guide orient="horz" pos="2160"/>
        <p:guide pos="2880"/>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_rels/data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55BF41-3B7E-4CA2-B221-2411AF2E97E5}" type="doc">
      <dgm:prSet loTypeId="urn:microsoft.com/office/officeart/2008/layout/BubblePictureList" loCatId="picture" qsTypeId="urn:microsoft.com/office/officeart/2005/8/quickstyle/simple1" qsCatId="simple" csTypeId="urn:microsoft.com/office/officeart/2005/8/colors/accent1_2" csCatId="accent1" phldr="1"/>
      <dgm:spPr/>
      <dgm:t>
        <a:bodyPr/>
        <a:lstStyle/>
        <a:p>
          <a:endParaRPr lang="en-MY"/>
        </a:p>
      </dgm:t>
    </dgm:pt>
    <dgm:pt modelId="{3397AC0E-4E29-460E-BBC1-A10262DD30A0}">
      <dgm:prSet phldrT="[Text]" custT="1"/>
      <dgm:spPr/>
      <dgm:t>
        <a:bodyPr/>
        <a:lstStyle/>
        <a:p>
          <a:r>
            <a:rPr lang="en-US" sz="1200" i="1" dirty="0" smtClean="0"/>
            <a:t>YAB </a:t>
          </a:r>
          <a:r>
            <a:rPr lang="en-US" sz="1200" i="1" dirty="0" err="1" smtClean="0"/>
            <a:t>Perdana</a:t>
          </a:r>
          <a:r>
            <a:rPr lang="en-US" sz="1200" i="1" dirty="0" smtClean="0"/>
            <a:t> </a:t>
          </a:r>
          <a:r>
            <a:rPr lang="en-US" sz="1200" i="1" dirty="0" err="1" smtClean="0"/>
            <a:t>Menteri</a:t>
          </a:r>
          <a:r>
            <a:rPr lang="en-US" sz="1200" i="1" dirty="0" smtClean="0"/>
            <a:t>: </a:t>
          </a:r>
          <a:r>
            <a:rPr lang="en-US" sz="1200" i="1" dirty="0" err="1" smtClean="0"/>
            <a:t>Kreativiti</a:t>
          </a:r>
          <a:r>
            <a:rPr lang="en-US" sz="1200" i="1" dirty="0" smtClean="0"/>
            <a:t> &amp; </a:t>
          </a:r>
          <a:r>
            <a:rPr lang="en-US" sz="1200" i="1" dirty="0" err="1" smtClean="0"/>
            <a:t>Inovasi</a:t>
          </a:r>
          <a:r>
            <a:rPr lang="en-US" sz="1200" i="1" dirty="0" smtClean="0"/>
            <a:t> </a:t>
          </a:r>
          <a:r>
            <a:rPr lang="en-US" sz="1200" i="1" dirty="0" err="1" smtClean="0"/>
            <a:t>Dalam</a:t>
          </a:r>
          <a:r>
            <a:rPr lang="en-US" sz="1200" i="1" dirty="0" smtClean="0"/>
            <a:t> </a:t>
          </a:r>
          <a:r>
            <a:rPr lang="en-US" sz="1200" i="1" dirty="0" err="1" smtClean="0"/>
            <a:t>Meningkatkan</a:t>
          </a:r>
          <a:r>
            <a:rPr lang="en-US" sz="1200" i="1" dirty="0" smtClean="0"/>
            <a:t> </a:t>
          </a:r>
          <a:r>
            <a:rPr lang="en-US" sz="1200" i="1" dirty="0" err="1" smtClean="0"/>
            <a:t>Ekonomi</a:t>
          </a:r>
          <a:r>
            <a:rPr lang="en-US" sz="1200" i="1" dirty="0" smtClean="0"/>
            <a:t> Negara pg. 59</a:t>
          </a:r>
          <a:endParaRPr lang="en-MY" sz="1200" i="1" dirty="0"/>
        </a:p>
      </dgm:t>
    </dgm:pt>
    <dgm:pt modelId="{1180C5F7-A5F0-45E1-A548-C516871B94C7}" type="parTrans" cxnId="{262CD1B5-961B-41C2-8743-C6958142AC52}">
      <dgm:prSet/>
      <dgm:spPr/>
      <dgm:t>
        <a:bodyPr/>
        <a:lstStyle/>
        <a:p>
          <a:endParaRPr lang="en-MY"/>
        </a:p>
      </dgm:t>
    </dgm:pt>
    <dgm:pt modelId="{5C41AD8D-C6C7-4636-8F4C-227394D203AE}" type="sibTrans" cxnId="{262CD1B5-961B-41C2-8743-C6958142AC52}">
      <dgm:prSet/>
      <dgm:spPr>
        <a:blipFill rotWithShape="1">
          <a:blip xmlns:r="http://schemas.openxmlformats.org/officeDocument/2006/relationships" r:embed="rId1"/>
          <a:stretch>
            <a:fillRect/>
          </a:stretch>
        </a:blipFill>
      </dgm:spPr>
      <dgm:t>
        <a:bodyPr/>
        <a:lstStyle/>
        <a:p>
          <a:endParaRPr lang="en-MY"/>
        </a:p>
      </dgm:t>
    </dgm:pt>
    <dgm:pt modelId="{86509F71-E3F0-49DE-BF61-3245E64E3C6E}">
      <dgm:prSet phldrT="[Text]"/>
      <dgm:spPr/>
      <dgm:t>
        <a:bodyPr/>
        <a:lstStyle/>
        <a:p>
          <a:r>
            <a:rPr lang="en-US" b="1" dirty="0" smtClean="0"/>
            <a:t>SEBAGAI ELEMEN YANG MISTI DI INTEGRASIKAN SEPENUHNYA KE DALAM KERAJAAN.’</a:t>
          </a:r>
          <a:endParaRPr lang="en-MY" b="1" dirty="0"/>
        </a:p>
      </dgm:t>
    </dgm:pt>
    <dgm:pt modelId="{DBFC7E45-0878-407E-B31D-7468BC4547E1}" type="parTrans" cxnId="{CBE903A6-7DF3-4B76-A16D-A3049B0F2B5D}">
      <dgm:prSet/>
      <dgm:spPr/>
      <dgm:t>
        <a:bodyPr/>
        <a:lstStyle/>
        <a:p>
          <a:endParaRPr lang="en-MY"/>
        </a:p>
      </dgm:t>
    </dgm:pt>
    <dgm:pt modelId="{3C73DC37-7616-4907-AA44-1C81ABD9F1E5}" type="sibTrans" cxnId="{CBE903A6-7DF3-4B76-A16D-A3049B0F2B5D}">
      <dgm:prSet/>
      <dgm:spPr>
        <a:blipFill rotWithShape="1">
          <a:blip xmlns:r="http://schemas.openxmlformats.org/officeDocument/2006/relationships" r:embed="rId2"/>
          <a:stretch>
            <a:fillRect/>
          </a:stretch>
        </a:blipFill>
      </dgm:spPr>
      <dgm:t>
        <a:bodyPr/>
        <a:lstStyle/>
        <a:p>
          <a:endParaRPr lang="en-MY"/>
        </a:p>
      </dgm:t>
    </dgm:pt>
    <dgm:pt modelId="{800DB937-09B8-4271-AC56-41F4C247DC54}">
      <dgm:prSet phldrT="[Text]"/>
      <dgm:spPr/>
      <dgm:t>
        <a:bodyPr/>
        <a:lstStyle/>
        <a:p>
          <a:r>
            <a:rPr lang="en-US" b="1" i="0" dirty="0" smtClean="0"/>
            <a:t>‘…SAYA MELIHAT PENYAMPAIAN, AKAUNTABILITI DAN PRESTASI…</a:t>
          </a:r>
          <a:endParaRPr lang="en-MY" b="1" i="0" dirty="0"/>
        </a:p>
      </dgm:t>
    </dgm:pt>
    <dgm:pt modelId="{FDE87F24-D8ED-4C66-A72B-1BEF1D2BD668}" type="parTrans" cxnId="{5430EAAB-3AF8-4F10-A045-B4C4E61B6E46}">
      <dgm:prSet/>
      <dgm:spPr/>
      <dgm:t>
        <a:bodyPr/>
        <a:lstStyle/>
        <a:p>
          <a:endParaRPr lang="en-MY"/>
        </a:p>
      </dgm:t>
    </dgm:pt>
    <dgm:pt modelId="{D1F638BB-F81A-4B7C-BB9D-BB51E557D4DF}" type="sibTrans" cxnId="{5430EAAB-3AF8-4F10-A045-B4C4E61B6E46}">
      <dgm:prSet/>
      <dgm:spPr>
        <a:blipFill rotWithShape="1">
          <a:blip xmlns:r="http://schemas.openxmlformats.org/officeDocument/2006/relationships" r:embed="rId3"/>
          <a:stretch>
            <a:fillRect/>
          </a:stretch>
        </a:blipFill>
      </dgm:spPr>
      <dgm:t>
        <a:bodyPr/>
        <a:lstStyle/>
        <a:p>
          <a:endParaRPr lang="en-MY"/>
        </a:p>
      </dgm:t>
    </dgm:pt>
    <dgm:pt modelId="{412EE459-9E90-4A9E-8F1E-ADBC069F7956}" type="pres">
      <dgm:prSet presAssocID="{9E55BF41-3B7E-4CA2-B221-2411AF2E97E5}" presName="Name0" presStyleCnt="0">
        <dgm:presLayoutVars>
          <dgm:chMax val="8"/>
          <dgm:chPref val="8"/>
          <dgm:dir/>
        </dgm:presLayoutVars>
      </dgm:prSet>
      <dgm:spPr/>
      <dgm:t>
        <a:bodyPr/>
        <a:lstStyle/>
        <a:p>
          <a:endParaRPr lang="en-MY"/>
        </a:p>
      </dgm:t>
    </dgm:pt>
    <dgm:pt modelId="{3E5CF190-3251-43BA-8426-27A58F13FE99}" type="pres">
      <dgm:prSet presAssocID="{3397AC0E-4E29-460E-BBC1-A10262DD30A0}" presName="parent_text_1" presStyleLbl="revTx" presStyleIdx="0" presStyleCnt="3">
        <dgm:presLayoutVars>
          <dgm:chMax val="0"/>
          <dgm:chPref val="0"/>
          <dgm:bulletEnabled val="1"/>
        </dgm:presLayoutVars>
      </dgm:prSet>
      <dgm:spPr/>
      <dgm:t>
        <a:bodyPr/>
        <a:lstStyle/>
        <a:p>
          <a:endParaRPr lang="en-MY"/>
        </a:p>
      </dgm:t>
    </dgm:pt>
    <dgm:pt modelId="{C9CE943B-8A53-437B-A5A6-0FD3783904CD}" type="pres">
      <dgm:prSet presAssocID="{3397AC0E-4E29-460E-BBC1-A10262DD30A0}" presName="image_accent_1" presStyleCnt="0"/>
      <dgm:spPr/>
    </dgm:pt>
    <dgm:pt modelId="{B3829DA3-A7BB-446C-9BC8-82A67D898231}" type="pres">
      <dgm:prSet presAssocID="{3397AC0E-4E29-460E-BBC1-A10262DD30A0}" presName="imageAccentRepeatNode" presStyleLbl="alignNode1" presStyleIdx="0" presStyleCnt="6"/>
      <dgm:spPr/>
    </dgm:pt>
    <dgm:pt modelId="{11CD392B-845E-4B99-AC63-5CA6EC15CC14}" type="pres">
      <dgm:prSet presAssocID="{3397AC0E-4E29-460E-BBC1-A10262DD30A0}" presName="accent_1" presStyleLbl="alignNode1" presStyleIdx="1" presStyleCnt="6"/>
      <dgm:spPr/>
    </dgm:pt>
    <dgm:pt modelId="{E11CAB55-C7D4-4B32-A91B-8C82580ABFF0}" type="pres">
      <dgm:prSet presAssocID="{5C41AD8D-C6C7-4636-8F4C-227394D203AE}" presName="image_1" presStyleCnt="0"/>
      <dgm:spPr/>
    </dgm:pt>
    <dgm:pt modelId="{776DA399-0B5B-486F-955E-97E8ABE3C277}" type="pres">
      <dgm:prSet presAssocID="{5C41AD8D-C6C7-4636-8F4C-227394D203AE}" presName="imageRepeatNode" presStyleLbl="fgImgPlace1" presStyleIdx="0" presStyleCnt="3"/>
      <dgm:spPr/>
      <dgm:t>
        <a:bodyPr/>
        <a:lstStyle/>
        <a:p>
          <a:endParaRPr lang="en-MY"/>
        </a:p>
      </dgm:t>
    </dgm:pt>
    <dgm:pt modelId="{420B18AD-C1F7-4702-B2CB-77FF8923327C}" type="pres">
      <dgm:prSet presAssocID="{86509F71-E3F0-49DE-BF61-3245E64E3C6E}" presName="parent_text_2" presStyleLbl="revTx" presStyleIdx="1" presStyleCnt="3" custLinFactNeighborX="1139" custLinFactNeighborY="-3935">
        <dgm:presLayoutVars>
          <dgm:chMax val="0"/>
          <dgm:chPref val="0"/>
          <dgm:bulletEnabled val="1"/>
        </dgm:presLayoutVars>
      </dgm:prSet>
      <dgm:spPr/>
      <dgm:t>
        <a:bodyPr/>
        <a:lstStyle/>
        <a:p>
          <a:endParaRPr lang="en-MY"/>
        </a:p>
      </dgm:t>
    </dgm:pt>
    <dgm:pt modelId="{754AB96F-D84B-41B8-8A48-C9255FEB72E5}" type="pres">
      <dgm:prSet presAssocID="{86509F71-E3F0-49DE-BF61-3245E64E3C6E}" presName="image_accent_2" presStyleCnt="0"/>
      <dgm:spPr/>
    </dgm:pt>
    <dgm:pt modelId="{4A3157A6-CD61-490D-AA70-A7F15A755AB0}" type="pres">
      <dgm:prSet presAssocID="{86509F71-E3F0-49DE-BF61-3245E64E3C6E}" presName="imageAccentRepeatNode" presStyleLbl="alignNode1" presStyleIdx="2" presStyleCnt="6"/>
      <dgm:spPr/>
    </dgm:pt>
    <dgm:pt modelId="{22CF58ED-F3C8-451C-BA63-9298529C1E03}" type="pres">
      <dgm:prSet presAssocID="{3C73DC37-7616-4907-AA44-1C81ABD9F1E5}" presName="image_2" presStyleCnt="0"/>
      <dgm:spPr/>
    </dgm:pt>
    <dgm:pt modelId="{29C02C6E-845E-42B7-AD3D-4560509C8D8B}" type="pres">
      <dgm:prSet presAssocID="{3C73DC37-7616-4907-AA44-1C81ABD9F1E5}" presName="imageRepeatNode" presStyleLbl="fgImgPlace1" presStyleIdx="1" presStyleCnt="3"/>
      <dgm:spPr/>
      <dgm:t>
        <a:bodyPr/>
        <a:lstStyle/>
        <a:p>
          <a:endParaRPr lang="en-MY"/>
        </a:p>
      </dgm:t>
    </dgm:pt>
    <dgm:pt modelId="{7A5EF768-5335-436A-8935-7A6117225F13}" type="pres">
      <dgm:prSet presAssocID="{800DB937-09B8-4271-AC56-41F4C247DC54}" presName="image_accent_3" presStyleCnt="0"/>
      <dgm:spPr/>
    </dgm:pt>
    <dgm:pt modelId="{63E298B7-5A18-4D60-96FE-96F1DB59571E}" type="pres">
      <dgm:prSet presAssocID="{800DB937-09B8-4271-AC56-41F4C247DC54}" presName="imageAccentRepeatNode" presStyleLbl="alignNode1" presStyleIdx="3" presStyleCnt="6"/>
      <dgm:spPr/>
    </dgm:pt>
    <dgm:pt modelId="{9DDBB6F4-03D6-4A46-8F7A-62E44EC5BF04}" type="pres">
      <dgm:prSet presAssocID="{800DB937-09B8-4271-AC56-41F4C247DC54}" presName="parent_text_3" presStyleLbl="revTx" presStyleIdx="2" presStyleCnt="3">
        <dgm:presLayoutVars>
          <dgm:chMax val="0"/>
          <dgm:chPref val="0"/>
          <dgm:bulletEnabled val="1"/>
        </dgm:presLayoutVars>
      </dgm:prSet>
      <dgm:spPr/>
      <dgm:t>
        <a:bodyPr/>
        <a:lstStyle/>
        <a:p>
          <a:endParaRPr lang="en-MY"/>
        </a:p>
      </dgm:t>
    </dgm:pt>
    <dgm:pt modelId="{E6B7B376-2A10-4644-AFDA-8CA0AB561A63}" type="pres">
      <dgm:prSet presAssocID="{800DB937-09B8-4271-AC56-41F4C247DC54}" presName="accent_2" presStyleLbl="alignNode1" presStyleIdx="4" presStyleCnt="6"/>
      <dgm:spPr/>
    </dgm:pt>
    <dgm:pt modelId="{34A8E220-105C-4268-B1B8-69BE3142A440}" type="pres">
      <dgm:prSet presAssocID="{800DB937-09B8-4271-AC56-41F4C247DC54}" presName="accent_3" presStyleLbl="alignNode1" presStyleIdx="5" presStyleCnt="6"/>
      <dgm:spPr/>
    </dgm:pt>
    <dgm:pt modelId="{C1F32DC6-EE99-4D2E-BF5B-BFDAA3092970}" type="pres">
      <dgm:prSet presAssocID="{D1F638BB-F81A-4B7C-BB9D-BB51E557D4DF}" presName="image_3" presStyleCnt="0"/>
      <dgm:spPr/>
    </dgm:pt>
    <dgm:pt modelId="{08D80CD1-0C97-4133-9A1E-7B65E23D0648}" type="pres">
      <dgm:prSet presAssocID="{D1F638BB-F81A-4B7C-BB9D-BB51E557D4DF}" presName="imageRepeatNode" presStyleLbl="fgImgPlace1" presStyleIdx="2" presStyleCnt="3"/>
      <dgm:spPr/>
      <dgm:t>
        <a:bodyPr/>
        <a:lstStyle/>
        <a:p>
          <a:endParaRPr lang="en-MY"/>
        </a:p>
      </dgm:t>
    </dgm:pt>
  </dgm:ptLst>
  <dgm:cxnLst>
    <dgm:cxn modelId="{A74CBE2B-DA6B-4417-B63D-703730513287}" type="presOf" srcId="{86509F71-E3F0-49DE-BF61-3245E64E3C6E}" destId="{420B18AD-C1F7-4702-B2CB-77FF8923327C}" srcOrd="0" destOrd="0" presId="urn:microsoft.com/office/officeart/2008/layout/BubblePictureList"/>
    <dgm:cxn modelId="{2568950F-7904-4EBA-A314-5262CD8F5534}" type="presOf" srcId="{800DB937-09B8-4271-AC56-41F4C247DC54}" destId="{9DDBB6F4-03D6-4A46-8F7A-62E44EC5BF04}" srcOrd="0" destOrd="0" presId="urn:microsoft.com/office/officeart/2008/layout/BubblePictureList"/>
    <dgm:cxn modelId="{A700ECE2-59A6-49A3-954B-3F16CD0F5D06}" type="presOf" srcId="{D1F638BB-F81A-4B7C-BB9D-BB51E557D4DF}" destId="{08D80CD1-0C97-4133-9A1E-7B65E23D0648}" srcOrd="0" destOrd="0" presId="urn:microsoft.com/office/officeart/2008/layout/BubblePictureList"/>
    <dgm:cxn modelId="{418C52E3-30D2-4ABF-873A-E1BB7139A12B}" type="presOf" srcId="{9E55BF41-3B7E-4CA2-B221-2411AF2E97E5}" destId="{412EE459-9E90-4A9E-8F1E-ADBC069F7956}" srcOrd="0" destOrd="0" presId="urn:microsoft.com/office/officeart/2008/layout/BubblePictureList"/>
    <dgm:cxn modelId="{4D116EE5-3281-44A2-B77E-72798A8DB4D9}" type="presOf" srcId="{3397AC0E-4E29-460E-BBC1-A10262DD30A0}" destId="{3E5CF190-3251-43BA-8426-27A58F13FE99}" srcOrd="0" destOrd="0" presId="urn:microsoft.com/office/officeart/2008/layout/BubblePictureList"/>
    <dgm:cxn modelId="{262CD1B5-961B-41C2-8743-C6958142AC52}" srcId="{9E55BF41-3B7E-4CA2-B221-2411AF2E97E5}" destId="{3397AC0E-4E29-460E-BBC1-A10262DD30A0}" srcOrd="0" destOrd="0" parTransId="{1180C5F7-A5F0-45E1-A548-C516871B94C7}" sibTransId="{5C41AD8D-C6C7-4636-8F4C-227394D203AE}"/>
    <dgm:cxn modelId="{00CCFF3C-513C-4432-A715-E9A82F88476E}" type="presOf" srcId="{3C73DC37-7616-4907-AA44-1C81ABD9F1E5}" destId="{29C02C6E-845E-42B7-AD3D-4560509C8D8B}" srcOrd="0" destOrd="0" presId="urn:microsoft.com/office/officeart/2008/layout/BubblePictureList"/>
    <dgm:cxn modelId="{CBE903A6-7DF3-4B76-A16D-A3049B0F2B5D}" srcId="{9E55BF41-3B7E-4CA2-B221-2411AF2E97E5}" destId="{86509F71-E3F0-49DE-BF61-3245E64E3C6E}" srcOrd="1" destOrd="0" parTransId="{DBFC7E45-0878-407E-B31D-7468BC4547E1}" sibTransId="{3C73DC37-7616-4907-AA44-1C81ABD9F1E5}"/>
    <dgm:cxn modelId="{E8A9B092-892A-48F7-8F1F-686A142C888B}" type="presOf" srcId="{5C41AD8D-C6C7-4636-8F4C-227394D203AE}" destId="{776DA399-0B5B-486F-955E-97E8ABE3C277}" srcOrd="0" destOrd="0" presId="urn:microsoft.com/office/officeart/2008/layout/BubblePictureList"/>
    <dgm:cxn modelId="{5430EAAB-3AF8-4F10-A045-B4C4E61B6E46}" srcId="{9E55BF41-3B7E-4CA2-B221-2411AF2E97E5}" destId="{800DB937-09B8-4271-AC56-41F4C247DC54}" srcOrd="2" destOrd="0" parTransId="{FDE87F24-D8ED-4C66-A72B-1BEF1D2BD668}" sibTransId="{D1F638BB-F81A-4B7C-BB9D-BB51E557D4DF}"/>
    <dgm:cxn modelId="{1DA263CB-3E94-4674-9369-B13567B47708}" type="presParOf" srcId="{412EE459-9E90-4A9E-8F1E-ADBC069F7956}" destId="{3E5CF190-3251-43BA-8426-27A58F13FE99}" srcOrd="0" destOrd="0" presId="urn:microsoft.com/office/officeart/2008/layout/BubblePictureList"/>
    <dgm:cxn modelId="{45C61717-BFC3-4B55-8619-F2F63EACB92B}" type="presParOf" srcId="{412EE459-9E90-4A9E-8F1E-ADBC069F7956}" destId="{C9CE943B-8A53-437B-A5A6-0FD3783904CD}" srcOrd="1" destOrd="0" presId="urn:microsoft.com/office/officeart/2008/layout/BubblePictureList"/>
    <dgm:cxn modelId="{3971CB80-802B-462E-8D17-6E57DDAD8AF2}" type="presParOf" srcId="{C9CE943B-8A53-437B-A5A6-0FD3783904CD}" destId="{B3829DA3-A7BB-446C-9BC8-82A67D898231}" srcOrd="0" destOrd="0" presId="urn:microsoft.com/office/officeart/2008/layout/BubblePictureList"/>
    <dgm:cxn modelId="{60E38AF5-D98C-49BC-A2E6-84A755600999}" type="presParOf" srcId="{412EE459-9E90-4A9E-8F1E-ADBC069F7956}" destId="{11CD392B-845E-4B99-AC63-5CA6EC15CC14}" srcOrd="2" destOrd="0" presId="urn:microsoft.com/office/officeart/2008/layout/BubblePictureList"/>
    <dgm:cxn modelId="{81B11E00-0F39-42FC-921E-C1039A0CE500}" type="presParOf" srcId="{412EE459-9E90-4A9E-8F1E-ADBC069F7956}" destId="{E11CAB55-C7D4-4B32-A91B-8C82580ABFF0}" srcOrd="3" destOrd="0" presId="urn:microsoft.com/office/officeart/2008/layout/BubblePictureList"/>
    <dgm:cxn modelId="{E232BDD1-E8A0-456E-992A-91D1A1E08B89}" type="presParOf" srcId="{E11CAB55-C7D4-4B32-A91B-8C82580ABFF0}" destId="{776DA399-0B5B-486F-955E-97E8ABE3C277}" srcOrd="0" destOrd="0" presId="urn:microsoft.com/office/officeart/2008/layout/BubblePictureList"/>
    <dgm:cxn modelId="{E06FB5BE-9633-48A8-9260-C92F4F83CD9F}" type="presParOf" srcId="{412EE459-9E90-4A9E-8F1E-ADBC069F7956}" destId="{420B18AD-C1F7-4702-B2CB-77FF8923327C}" srcOrd="4" destOrd="0" presId="urn:microsoft.com/office/officeart/2008/layout/BubblePictureList"/>
    <dgm:cxn modelId="{3E757609-0E5F-4A36-80F8-BC783E903496}" type="presParOf" srcId="{412EE459-9E90-4A9E-8F1E-ADBC069F7956}" destId="{754AB96F-D84B-41B8-8A48-C9255FEB72E5}" srcOrd="5" destOrd="0" presId="urn:microsoft.com/office/officeart/2008/layout/BubblePictureList"/>
    <dgm:cxn modelId="{0084885E-F52E-43CB-8C2B-BC0F736E52D4}" type="presParOf" srcId="{754AB96F-D84B-41B8-8A48-C9255FEB72E5}" destId="{4A3157A6-CD61-490D-AA70-A7F15A755AB0}" srcOrd="0" destOrd="0" presId="urn:microsoft.com/office/officeart/2008/layout/BubblePictureList"/>
    <dgm:cxn modelId="{1FBEF1BB-3E3F-4C87-BEF9-055966642587}" type="presParOf" srcId="{412EE459-9E90-4A9E-8F1E-ADBC069F7956}" destId="{22CF58ED-F3C8-451C-BA63-9298529C1E03}" srcOrd="6" destOrd="0" presId="urn:microsoft.com/office/officeart/2008/layout/BubblePictureList"/>
    <dgm:cxn modelId="{A7CEFB0D-B7F6-45D2-9304-C8975F06CD9B}" type="presParOf" srcId="{22CF58ED-F3C8-451C-BA63-9298529C1E03}" destId="{29C02C6E-845E-42B7-AD3D-4560509C8D8B}" srcOrd="0" destOrd="0" presId="urn:microsoft.com/office/officeart/2008/layout/BubblePictureList"/>
    <dgm:cxn modelId="{48B335A2-3713-4990-97F9-CC5099E8B3EF}" type="presParOf" srcId="{412EE459-9E90-4A9E-8F1E-ADBC069F7956}" destId="{7A5EF768-5335-436A-8935-7A6117225F13}" srcOrd="7" destOrd="0" presId="urn:microsoft.com/office/officeart/2008/layout/BubblePictureList"/>
    <dgm:cxn modelId="{520CB83E-D5D2-4223-950E-7B40F40FA3C0}" type="presParOf" srcId="{7A5EF768-5335-436A-8935-7A6117225F13}" destId="{63E298B7-5A18-4D60-96FE-96F1DB59571E}" srcOrd="0" destOrd="0" presId="urn:microsoft.com/office/officeart/2008/layout/BubblePictureList"/>
    <dgm:cxn modelId="{2B357798-042A-401D-BCB2-630A7868B526}" type="presParOf" srcId="{412EE459-9E90-4A9E-8F1E-ADBC069F7956}" destId="{9DDBB6F4-03D6-4A46-8F7A-62E44EC5BF04}" srcOrd="8" destOrd="0" presId="urn:microsoft.com/office/officeart/2008/layout/BubblePictureList"/>
    <dgm:cxn modelId="{4FC9C742-28E3-450C-B068-4652E9CD3058}" type="presParOf" srcId="{412EE459-9E90-4A9E-8F1E-ADBC069F7956}" destId="{E6B7B376-2A10-4644-AFDA-8CA0AB561A63}" srcOrd="9" destOrd="0" presId="urn:microsoft.com/office/officeart/2008/layout/BubblePictureList"/>
    <dgm:cxn modelId="{7ED9908B-083C-497D-8B73-DA848FA3CB73}" type="presParOf" srcId="{412EE459-9E90-4A9E-8F1E-ADBC069F7956}" destId="{34A8E220-105C-4268-B1B8-69BE3142A440}" srcOrd="10" destOrd="0" presId="urn:microsoft.com/office/officeart/2008/layout/BubblePictureList"/>
    <dgm:cxn modelId="{3B7F46EC-C928-4AD7-A784-4EB81B561074}" type="presParOf" srcId="{412EE459-9E90-4A9E-8F1E-ADBC069F7956}" destId="{C1F32DC6-EE99-4D2E-BF5B-BFDAA3092970}" srcOrd="11" destOrd="0" presId="urn:microsoft.com/office/officeart/2008/layout/BubblePictureList"/>
    <dgm:cxn modelId="{E3DC5998-629E-4083-AE33-27677B73F1A9}" type="presParOf" srcId="{C1F32DC6-EE99-4D2E-BF5B-BFDAA3092970}" destId="{08D80CD1-0C97-4133-9A1E-7B65E23D0648}" srcOrd="0" destOrd="0" presId="urn:microsoft.com/office/officeart/2008/layout/BubblePicture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D8A8287-6417-400D-BFE6-A97130272B6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en-MY"/>
        </a:p>
      </dgm:t>
    </dgm:pt>
    <dgm:pt modelId="{73890E45-C86A-42DD-BC84-4B0CD2110082}">
      <dgm:prSet phldrT="[Text]">
        <dgm:style>
          <a:lnRef idx="3">
            <a:schemeClr val="lt1"/>
          </a:lnRef>
          <a:fillRef idx="1">
            <a:schemeClr val="dk1"/>
          </a:fillRef>
          <a:effectRef idx="1">
            <a:schemeClr val="dk1"/>
          </a:effectRef>
          <a:fontRef idx="minor">
            <a:schemeClr val="lt1"/>
          </a:fontRef>
        </dgm:style>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PROGRAM</a:t>
          </a:r>
          <a:endParaRPr lang="en-MY" dirty="0"/>
        </a:p>
      </dgm:t>
    </dgm:pt>
    <dgm:pt modelId="{6B5023DA-E099-43D0-9E01-D3D646CADF30}" type="parTrans" cxnId="{0064A60B-8545-48E4-BD8F-81BFBE027FC8}">
      <dgm:prSet/>
      <dgm:spPr/>
      <dgm:t>
        <a:bodyPr/>
        <a:lstStyle/>
        <a:p>
          <a:endParaRPr lang="en-MY"/>
        </a:p>
      </dgm:t>
    </dgm:pt>
    <dgm:pt modelId="{916F82D0-027D-4DFD-BD27-EE12DE50F282}" type="sibTrans" cxnId="{0064A60B-8545-48E4-BD8F-81BFBE027FC8}">
      <dgm:prSet/>
      <dgm:spPr/>
      <dgm:t>
        <a:bodyPr/>
        <a:lstStyle/>
        <a:p>
          <a:endParaRPr lang="en-MY"/>
        </a:p>
      </dgm:t>
    </dgm:pt>
    <dgm:pt modelId="{477856A4-8C7F-4447-A18C-431A2F255E88}">
      <dgm:prSet phldrT="[Text]">
        <dgm:style>
          <a:lnRef idx="3">
            <a:schemeClr val="lt1"/>
          </a:lnRef>
          <a:fillRef idx="1">
            <a:schemeClr val="dk1"/>
          </a:fillRef>
          <a:effectRef idx="1">
            <a:schemeClr val="dk1"/>
          </a:effectRef>
          <a:fontRef idx="minor">
            <a:schemeClr val="lt1"/>
          </a:fontRef>
        </dgm:style>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PENGURUSAN</a:t>
          </a:r>
          <a:endParaRPr lang="en-MY" dirty="0"/>
        </a:p>
      </dgm:t>
    </dgm:pt>
    <dgm:pt modelId="{7D59E8BF-AEEF-48E8-A10D-B7FF08306786}" type="parTrans" cxnId="{F86866C4-FFBD-41A2-9C2B-7C1ECD6514D1}">
      <dgm:prSet/>
      <dgm:spPr/>
      <dgm:t>
        <a:bodyPr/>
        <a:lstStyle/>
        <a:p>
          <a:endParaRPr lang="en-MY"/>
        </a:p>
      </dgm:t>
    </dgm:pt>
    <dgm:pt modelId="{164EC927-D74E-43D9-88A8-35D19B96FBC9}" type="sibTrans" cxnId="{F86866C4-FFBD-41A2-9C2B-7C1ECD6514D1}">
      <dgm:prSet/>
      <dgm:spPr/>
      <dgm:t>
        <a:bodyPr/>
        <a:lstStyle/>
        <a:p>
          <a:endParaRPr lang="en-MY"/>
        </a:p>
      </dgm:t>
    </dgm:pt>
    <dgm:pt modelId="{75D18186-1C56-4765-B06C-0DE51360C5D3}">
      <dgm:prSet phldrT="[Text]">
        <dgm:style>
          <a:lnRef idx="3">
            <a:schemeClr val="lt1"/>
          </a:lnRef>
          <a:fillRef idx="1">
            <a:schemeClr val="dk1"/>
          </a:fillRef>
          <a:effectRef idx="1">
            <a:schemeClr val="dk1"/>
          </a:effectRef>
          <a:fontRef idx="minor">
            <a:schemeClr val="lt1"/>
          </a:fontRef>
        </dgm:style>
      </dgm:prSet>
      <dgm:spPr>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dgm:spPr>
      <dgm:t>
        <a:bodyPr/>
        <a:lstStyle/>
        <a:p>
          <a:r>
            <a:rPr lang="en-US" dirty="0" smtClean="0"/>
            <a:t>FISKAL/KEWANGAN</a:t>
          </a:r>
          <a:endParaRPr lang="en-MY" dirty="0"/>
        </a:p>
      </dgm:t>
    </dgm:pt>
    <dgm:pt modelId="{7A146ED0-A47B-48E5-9A30-7884B4146A11}" type="parTrans" cxnId="{2A477DE2-C8CB-4F89-8F2B-7D469988FB7C}">
      <dgm:prSet/>
      <dgm:spPr/>
      <dgm:t>
        <a:bodyPr/>
        <a:lstStyle/>
        <a:p>
          <a:endParaRPr lang="en-MY"/>
        </a:p>
      </dgm:t>
    </dgm:pt>
    <dgm:pt modelId="{649628D2-1C2E-4100-B8AF-5E4658E5DA4D}" type="sibTrans" cxnId="{2A477DE2-C8CB-4F89-8F2B-7D469988FB7C}">
      <dgm:prSet/>
      <dgm:spPr/>
      <dgm:t>
        <a:bodyPr/>
        <a:lstStyle/>
        <a:p>
          <a:endParaRPr lang="en-MY"/>
        </a:p>
      </dgm:t>
    </dgm:pt>
    <dgm:pt modelId="{48688991-11B2-42BD-9F27-7324B728CE95}" type="pres">
      <dgm:prSet presAssocID="{DD8A8287-6417-400D-BFE6-A97130272B6D}" presName="Name0" presStyleCnt="0">
        <dgm:presLayoutVars>
          <dgm:chMax val="7"/>
          <dgm:chPref val="7"/>
          <dgm:dir/>
        </dgm:presLayoutVars>
      </dgm:prSet>
      <dgm:spPr/>
      <dgm:t>
        <a:bodyPr/>
        <a:lstStyle/>
        <a:p>
          <a:endParaRPr lang="en-MY"/>
        </a:p>
      </dgm:t>
    </dgm:pt>
    <dgm:pt modelId="{B632FA03-9B3C-461F-8690-5CFFE01BE0AF}" type="pres">
      <dgm:prSet presAssocID="{DD8A8287-6417-400D-BFE6-A97130272B6D}" presName="Name1" presStyleCnt="0"/>
      <dgm:spPr/>
    </dgm:pt>
    <dgm:pt modelId="{C1A73F66-A00D-472A-8581-0F11BE94DB78}" type="pres">
      <dgm:prSet presAssocID="{DD8A8287-6417-400D-BFE6-A97130272B6D}" presName="cycle" presStyleCnt="0"/>
      <dgm:spPr/>
    </dgm:pt>
    <dgm:pt modelId="{DDEC1B45-EE70-4248-B648-4FC8939BCBAC}" type="pres">
      <dgm:prSet presAssocID="{DD8A8287-6417-400D-BFE6-A97130272B6D}" presName="srcNode" presStyleLbl="node1" presStyleIdx="0" presStyleCnt="3"/>
      <dgm:spPr/>
    </dgm:pt>
    <dgm:pt modelId="{8086D3FA-63E2-4236-970A-67CEE1461F33}" type="pres">
      <dgm:prSet presAssocID="{DD8A8287-6417-400D-BFE6-A97130272B6D}" presName="conn" presStyleLbl="parChTrans1D2" presStyleIdx="0" presStyleCnt="1"/>
      <dgm:spPr/>
      <dgm:t>
        <a:bodyPr/>
        <a:lstStyle/>
        <a:p>
          <a:endParaRPr lang="en-MY"/>
        </a:p>
      </dgm:t>
    </dgm:pt>
    <dgm:pt modelId="{93C04B92-1665-4B1D-A659-576836F7CC6E}" type="pres">
      <dgm:prSet presAssocID="{DD8A8287-6417-400D-BFE6-A97130272B6D}" presName="extraNode" presStyleLbl="node1" presStyleIdx="0" presStyleCnt="3"/>
      <dgm:spPr/>
    </dgm:pt>
    <dgm:pt modelId="{21397426-8097-4DB2-9AD2-AC19518E344B}" type="pres">
      <dgm:prSet presAssocID="{DD8A8287-6417-400D-BFE6-A97130272B6D}" presName="dstNode" presStyleLbl="node1" presStyleIdx="0" presStyleCnt="3"/>
      <dgm:spPr/>
    </dgm:pt>
    <dgm:pt modelId="{8DE5EAB6-AD57-41F9-A8C0-C81325575140}" type="pres">
      <dgm:prSet presAssocID="{73890E45-C86A-42DD-BC84-4B0CD2110082}" presName="text_1" presStyleLbl="node1" presStyleIdx="0" presStyleCnt="3">
        <dgm:presLayoutVars>
          <dgm:bulletEnabled val="1"/>
        </dgm:presLayoutVars>
      </dgm:prSet>
      <dgm:spPr/>
      <dgm:t>
        <a:bodyPr/>
        <a:lstStyle/>
        <a:p>
          <a:endParaRPr lang="en-MY"/>
        </a:p>
      </dgm:t>
    </dgm:pt>
    <dgm:pt modelId="{99EC1859-4A36-4FA5-B167-87F8719DA1C8}" type="pres">
      <dgm:prSet presAssocID="{73890E45-C86A-42DD-BC84-4B0CD2110082}" presName="accent_1" presStyleCnt="0"/>
      <dgm:spPr/>
    </dgm:pt>
    <dgm:pt modelId="{DEEE031A-440C-475B-8F43-9F07E2258820}" type="pres">
      <dgm:prSet presAssocID="{73890E45-C86A-42DD-BC84-4B0CD2110082}" presName="accentRepeatNode" presStyleLbl="solidFgAcc1" presStyleIdx="0" presStyleCnt="3">
        <dgm:style>
          <a:lnRef idx="2">
            <a:schemeClr val="accent6">
              <a:shade val="50000"/>
            </a:schemeClr>
          </a:lnRef>
          <a:fillRef idx="1">
            <a:schemeClr val="accent6"/>
          </a:fillRef>
          <a:effectRef idx="0">
            <a:schemeClr val="accent6"/>
          </a:effectRef>
          <a:fontRef idx="minor">
            <a:schemeClr val="lt1"/>
          </a:fontRef>
        </dgm:style>
      </dgm:prSet>
      <dgm:spPr>
        <a:scene3d>
          <a:camera prst="orthographicFront"/>
          <a:lightRig rig="threePt" dir="t"/>
        </a:scene3d>
        <a:sp3d>
          <a:bevelT/>
        </a:sp3d>
      </dgm:spPr>
    </dgm:pt>
    <dgm:pt modelId="{B9AEA793-2134-43CB-BACC-11D42B451AFB}" type="pres">
      <dgm:prSet presAssocID="{477856A4-8C7F-4447-A18C-431A2F255E88}" presName="text_2" presStyleLbl="node1" presStyleIdx="1" presStyleCnt="3">
        <dgm:presLayoutVars>
          <dgm:bulletEnabled val="1"/>
        </dgm:presLayoutVars>
      </dgm:prSet>
      <dgm:spPr/>
      <dgm:t>
        <a:bodyPr/>
        <a:lstStyle/>
        <a:p>
          <a:endParaRPr lang="en-MY"/>
        </a:p>
      </dgm:t>
    </dgm:pt>
    <dgm:pt modelId="{88EBBB88-5F9A-45F7-8E45-84B05F24AF33}" type="pres">
      <dgm:prSet presAssocID="{477856A4-8C7F-4447-A18C-431A2F255E88}" presName="accent_2" presStyleCnt="0"/>
      <dgm:spPr/>
    </dgm:pt>
    <dgm:pt modelId="{1220A5AC-04BD-4B83-8F05-8D4BFA8FFE02}" type="pres">
      <dgm:prSet presAssocID="{477856A4-8C7F-4447-A18C-431A2F255E88}" presName="accentRepeatNode" presStyleLbl="solidFgAcc1" presStyleIdx="1" presStyleCnt="3">
        <dgm:style>
          <a:lnRef idx="2">
            <a:schemeClr val="accent6">
              <a:shade val="50000"/>
            </a:schemeClr>
          </a:lnRef>
          <a:fillRef idx="1">
            <a:schemeClr val="accent6"/>
          </a:fillRef>
          <a:effectRef idx="0">
            <a:schemeClr val="accent6"/>
          </a:effectRef>
          <a:fontRef idx="minor">
            <a:schemeClr val="lt1"/>
          </a:fontRef>
        </dgm:style>
      </dgm:prSet>
      <dgm:spPr>
        <a:scene3d>
          <a:camera prst="orthographicFront"/>
          <a:lightRig rig="threePt" dir="t"/>
        </a:scene3d>
        <a:sp3d>
          <a:bevelT/>
        </a:sp3d>
      </dgm:spPr>
    </dgm:pt>
    <dgm:pt modelId="{2E1C2805-28C3-4E2C-827A-2A832AC9EC16}" type="pres">
      <dgm:prSet presAssocID="{75D18186-1C56-4765-B06C-0DE51360C5D3}" presName="text_3" presStyleLbl="node1" presStyleIdx="2" presStyleCnt="3">
        <dgm:presLayoutVars>
          <dgm:bulletEnabled val="1"/>
        </dgm:presLayoutVars>
      </dgm:prSet>
      <dgm:spPr/>
      <dgm:t>
        <a:bodyPr/>
        <a:lstStyle/>
        <a:p>
          <a:endParaRPr lang="en-MY"/>
        </a:p>
      </dgm:t>
    </dgm:pt>
    <dgm:pt modelId="{D9ED2A94-AE81-4E75-81AF-00310B88EC4A}" type="pres">
      <dgm:prSet presAssocID="{75D18186-1C56-4765-B06C-0DE51360C5D3}" presName="accent_3" presStyleCnt="0"/>
      <dgm:spPr/>
    </dgm:pt>
    <dgm:pt modelId="{BD0941C9-302C-41A5-BA5E-734E1265A794}" type="pres">
      <dgm:prSet presAssocID="{75D18186-1C56-4765-B06C-0DE51360C5D3}" presName="accentRepeatNode" presStyleLbl="solidFgAcc1" presStyleIdx="2" presStyleCnt="3">
        <dgm:style>
          <a:lnRef idx="2">
            <a:schemeClr val="accent6">
              <a:shade val="50000"/>
            </a:schemeClr>
          </a:lnRef>
          <a:fillRef idx="1">
            <a:schemeClr val="accent6"/>
          </a:fillRef>
          <a:effectRef idx="0">
            <a:schemeClr val="accent6"/>
          </a:effectRef>
          <a:fontRef idx="minor">
            <a:schemeClr val="lt1"/>
          </a:fontRef>
        </dgm:style>
      </dgm:prSet>
      <dgm:spPr>
        <a:scene3d>
          <a:camera prst="orthographicFront"/>
          <a:lightRig rig="threePt" dir="t"/>
        </a:scene3d>
        <a:sp3d>
          <a:bevelT/>
        </a:sp3d>
      </dgm:spPr>
    </dgm:pt>
  </dgm:ptLst>
  <dgm:cxnLst>
    <dgm:cxn modelId="{2DCC89FB-3BED-48F3-82DA-321C9DACE6EB}" type="presOf" srcId="{916F82D0-027D-4DFD-BD27-EE12DE50F282}" destId="{8086D3FA-63E2-4236-970A-67CEE1461F33}" srcOrd="0" destOrd="0" presId="urn:microsoft.com/office/officeart/2008/layout/VerticalCurvedList"/>
    <dgm:cxn modelId="{E296DA3B-682B-40E7-8C9F-31D7F7CB43F5}" type="presOf" srcId="{75D18186-1C56-4765-B06C-0DE51360C5D3}" destId="{2E1C2805-28C3-4E2C-827A-2A832AC9EC16}" srcOrd="0" destOrd="0" presId="urn:microsoft.com/office/officeart/2008/layout/VerticalCurvedList"/>
    <dgm:cxn modelId="{87851046-623C-488B-8C54-ACFAA3EBDE44}" type="presOf" srcId="{477856A4-8C7F-4447-A18C-431A2F255E88}" destId="{B9AEA793-2134-43CB-BACC-11D42B451AFB}" srcOrd="0" destOrd="0" presId="urn:microsoft.com/office/officeart/2008/layout/VerticalCurvedList"/>
    <dgm:cxn modelId="{2A477DE2-C8CB-4F89-8F2B-7D469988FB7C}" srcId="{DD8A8287-6417-400D-BFE6-A97130272B6D}" destId="{75D18186-1C56-4765-B06C-0DE51360C5D3}" srcOrd="2" destOrd="0" parTransId="{7A146ED0-A47B-48E5-9A30-7884B4146A11}" sibTransId="{649628D2-1C2E-4100-B8AF-5E4658E5DA4D}"/>
    <dgm:cxn modelId="{F86866C4-FFBD-41A2-9C2B-7C1ECD6514D1}" srcId="{DD8A8287-6417-400D-BFE6-A97130272B6D}" destId="{477856A4-8C7F-4447-A18C-431A2F255E88}" srcOrd="1" destOrd="0" parTransId="{7D59E8BF-AEEF-48E8-A10D-B7FF08306786}" sibTransId="{164EC927-D74E-43D9-88A8-35D19B96FBC9}"/>
    <dgm:cxn modelId="{9391ADBB-3EE3-4D4A-A4A3-7DC7D01687C3}" type="presOf" srcId="{DD8A8287-6417-400D-BFE6-A97130272B6D}" destId="{48688991-11B2-42BD-9F27-7324B728CE95}" srcOrd="0" destOrd="0" presId="urn:microsoft.com/office/officeart/2008/layout/VerticalCurvedList"/>
    <dgm:cxn modelId="{6AD7D003-FA57-4D8B-8A3A-66B3752AF788}" type="presOf" srcId="{73890E45-C86A-42DD-BC84-4B0CD2110082}" destId="{8DE5EAB6-AD57-41F9-A8C0-C81325575140}" srcOrd="0" destOrd="0" presId="urn:microsoft.com/office/officeart/2008/layout/VerticalCurvedList"/>
    <dgm:cxn modelId="{0064A60B-8545-48E4-BD8F-81BFBE027FC8}" srcId="{DD8A8287-6417-400D-BFE6-A97130272B6D}" destId="{73890E45-C86A-42DD-BC84-4B0CD2110082}" srcOrd="0" destOrd="0" parTransId="{6B5023DA-E099-43D0-9E01-D3D646CADF30}" sibTransId="{916F82D0-027D-4DFD-BD27-EE12DE50F282}"/>
    <dgm:cxn modelId="{CDE38583-290C-4416-B713-46F776264019}" type="presParOf" srcId="{48688991-11B2-42BD-9F27-7324B728CE95}" destId="{B632FA03-9B3C-461F-8690-5CFFE01BE0AF}" srcOrd="0" destOrd="0" presId="urn:microsoft.com/office/officeart/2008/layout/VerticalCurvedList"/>
    <dgm:cxn modelId="{94950185-8ACB-4F09-B3C0-231DC93AD660}" type="presParOf" srcId="{B632FA03-9B3C-461F-8690-5CFFE01BE0AF}" destId="{C1A73F66-A00D-472A-8581-0F11BE94DB78}" srcOrd="0" destOrd="0" presId="urn:microsoft.com/office/officeart/2008/layout/VerticalCurvedList"/>
    <dgm:cxn modelId="{E35E1BD2-6C33-4E3F-B8DD-3B33ECA60D06}" type="presParOf" srcId="{C1A73F66-A00D-472A-8581-0F11BE94DB78}" destId="{DDEC1B45-EE70-4248-B648-4FC8939BCBAC}" srcOrd="0" destOrd="0" presId="urn:microsoft.com/office/officeart/2008/layout/VerticalCurvedList"/>
    <dgm:cxn modelId="{88C9A5A3-1F87-4BAB-9AAB-481086059235}" type="presParOf" srcId="{C1A73F66-A00D-472A-8581-0F11BE94DB78}" destId="{8086D3FA-63E2-4236-970A-67CEE1461F33}" srcOrd="1" destOrd="0" presId="urn:microsoft.com/office/officeart/2008/layout/VerticalCurvedList"/>
    <dgm:cxn modelId="{D32BC902-26C0-45BB-94EC-A5DB412682B2}" type="presParOf" srcId="{C1A73F66-A00D-472A-8581-0F11BE94DB78}" destId="{93C04B92-1665-4B1D-A659-576836F7CC6E}" srcOrd="2" destOrd="0" presId="urn:microsoft.com/office/officeart/2008/layout/VerticalCurvedList"/>
    <dgm:cxn modelId="{35ED7053-F9E5-4267-B296-2B40B3AAAD32}" type="presParOf" srcId="{C1A73F66-A00D-472A-8581-0F11BE94DB78}" destId="{21397426-8097-4DB2-9AD2-AC19518E344B}" srcOrd="3" destOrd="0" presId="urn:microsoft.com/office/officeart/2008/layout/VerticalCurvedList"/>
    <dgm:cxn modelId="{F12EBA1F-EA27-4299-BEDC-6BDE3D1436F4}" type="presParOf" srcId="{B632FA03-9B3C-461F-8690-5CFFE01BE0AF}" destId="{8DE5EAB6-AD57-41F9-A8C0-C81325575140}" srcOrd="1" destOrd="0" presId="urn:microsoft.com/office/officeart/2008/layout/VerticalCurvedList"/>
    <dgm:cxn modelId="{BE48BB03-178A-4864-8AB1-64C719CBD237}" type="presParOf" srcId="{B632FA03-9B3C-461F-8690-5CFFE01BE0AF}" destId="{99EC1859-4A36-4FA5-B167-87F8719DA1C8}" srcOrd="2" destOrd="0" presId="urn:microsoft.com/office/officeart/2008/layout/VerticalCurvedList"/>
    <dgm:cxn modelId="{2FE4C755-BB6F-4778-A59D-686EC909DC6F}" type="presParOf" srcId="{99EC1859-4A36-4FA5-B167-87F8719DA1C8}" destId="{DEEE031A-440C-475B-8F43-9F07E2258820}" srcOrd="0" destOrd="0" presId="urn:microsoft.com/office/officeart/2008/layout/VerticalCurvedList"/>
    <dgm:cxn modelId="{2E2EA7C4-0919-4BE4-A43E-D505C1BA43E6}" type="presParOf" srcId="{B632FA03-9B3C-461F-8690-5CFFE01BE0AF}" destId="{B9AEA793-2134-43CB-BACC-11D42B451AFB}" srcOrd="3" destOrd="0" presId="urn:microsoft.com/office/officeart/2008/layout/VerticalCurvedList"/>
    <dgm:cxn modelId="{85240079-4644-4A8D-AE11-6CC6AE169847}" type="presParOf" srcId="{B632FA03-9B3C-461F-8690-5CFFE01BE0AF}" destId="{88EBBB88-5F9A-45F7-8E45-84B05F24AF33}" srcOrd="4" destOrd="0" presId="urn:microsoft.com/office/officeart/2008/layout/VerticalCurvedList"/>
    <dgm:cxn modelId="{4F77BC96-0E8C-4C67-BFC3-461729502CF0}" type="presParOf" srcId="{88EBBB88-5F9A-45F7-8E45-84B05F24AF33}" destId="{1220A5AC-04BD-4B83-8F05-8D4BFA8FFE02}" srcOrd="0" destOrd="0" presId="urn:microsoft.com/office/officeart/2008/layout/VerticalCurvedList"/>
    <dgm:cxn modelId="{EBFCDC91-AC8D-4B70-94E6-B91DB011D0E7}" type="presParOf" srcId="{B632FA03-9B3C-461F-8690-5CFFE01BE0AF}" destId="{2E1C2805-28C3-4E2C-827A-2A832AC9EC16}" srcOrd="5" destOrd="0" presId="urn:microsoft.com/office/officeart/2008/layout/VerticalCurvedList"/>
    <dgm:cxn modelId="{37DB733F-21DC-4EC1-912E-8252725357AB}" type="presParOf" srcId="{B632FA03-9B3C-461F-8690-5CFFE01BE0AF}" destId="{D9ED2A94-AE81-4E75-81AF-00310B88EC4A}" srcOrd="6" destOrd="0" presId="urn:microsoft.com/office/officeart/2008/layout/VerticalCurvedList"/>
    <dgm:cxn modelId="{3B6E040C-76A3-4143-B7B6-911564DB123A}" type="presParOf" srcId="{D9ED2A94-AE81-4E75-81AF-00310B88EC4A}" destId="{BD0941C9-302C-41A5-BA5E-734E1265A79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B965DAC-EC9D-4C09-9FF8-2F2C18812B94}"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ms-MY"/>
        </a:p>
      </dgm:t>
    </dgm:pt>
    <dgm:pt modelId="{318BB222-5F55-46BF-9AC6-A75410F52D97}">
      <dgm:prSet phldrT="[Text]">
        <dgm:style>
          <a:lnRef idx="1">
            <a:schemeClr val="accent3"/>
          </a:lnRef>
          <a:fillRef idx="2">
            <a:schemeClr val="accent3"/>
          </a:fillRef>
          <a:effectRef idx="1">
            <a:schemeClr val="accent3"/>
          </a:effectRef>
          <a:fontRef idx="minor">
            <a:schemeClr val="dk1"/>
          </a:fontRef>
        </dgm:style>
      </dgm:prSe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US" b="1" dirty="0" smtClean="0"/>
            <a:t>‘LET MANAGERS MANAGE’</a:t>
          </a:r>
          <a:endParaRPr lang="ms-MY" b="1" dirty="0"/>
        </a:p>
      </dgm:t>
    </dgm:pt>
    <dgm:pt modelId="{2F430DCD-ECCA-4595-9413-49E32E38AEA5}" type="parTrans" cxnId="{9A8CCD31-E14D-438F-8362-ACF2034239D6}">
      <dgm:prSet/>
      <dgm:spPr/>
      <dgm:t>
        <a:bodyPr/>
        <a:lstStyle/>
        <a:p>
          <a:endParaRPr lang="ms-MY"/>
        </a:p>
      </dgm:t>
    </dgm:pt>
    <dgm:pt modelId="{BD94B683-7967-4509-8532-9F2EA9173294}" type="sibTrans" cxnId="{9A8CCD31-E14D-438F-8362-ACF2034239D6}">
      <dgm:prSet/>
      <dgm:spPr/>
      <dgm:t>
        <a:bodyPr/>
        <a:lstStyle/>
        <a:p>
          <a:endParaRPr lang="ms-MY"/>
        </a:p>
      </dgm:t>
    </dgm:pt>
    <dgm:pt modelId="{ACDD8E3E-21AA-4FB4-B39C-1A5C7670EAC7}">
      <dgm:prSet phldrT="[Text]">
        <dgm:style>
          <a:lnRef idx="1">
            <a:schemeClr val="accent3"/>
          </a:lnRef>
          <a:fillRef idx="2">
            <a:schemeClr val="accent3"/>
          </a:fillRef>
          <a:effectRef idx="1">
            <a:schemeClr val="accent3"/>
          </a:effectRef>
          <a:fontRef idx="minor">
            <a:schemeClr val="dk1"/>
          </a:fontRef>
        </dgm:style>
      </dgm:prSe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US" b="1" dirty="0" smtClean="0"/>
            <a:t>PENURUNAN KUASA</a:t>
          </a:r>
          <a:endParaRPr lang="ms-MY" b="1" dirty="0"/>
        </a:p>
      </dgm:t>
    </dgm:pt>
    <dgm:pt modelId="{7D07A7EB-D86F-4995-ADB3-909DAE26E3CA}" type="parTrans" cxnId="{9A2EA50D-2779-4565-ADCC-E84AE3ABDBD2}">
      <dgm:prSet/>
      <dgm:spPr/>
      <dgm:t>
        <a:bodyPr/>
        <a:lstStyle/>
        <a:p>
          <a:endParaRPr lang="ms-MY"/>
        </a:p>
      </dgm:t>
    </dgm:pt>
    <dgm:pt modelId="{C5ED7E66-5CF4-414F-8768-2004FCDB9365}" type="sibTrans" cxnId="{9A2EA50D-2779-4565-ADCC-E84AE3ABDBD2}">
      <dgm:prSet/>
      <dgm:spPr/>
      <dgm:t>
        <a:bodyPr/>
        <a:lstStyle/>
        <a:p>
          <a:endParaRPr lang="ms-MY"/>
        </a:p>
      </dgm:t>
    </dgm:pt>
    <dgm:pt modelId="{1FF9C544-2BD3-412E-B74C-894E65BFFA96}">
      <dgm:prSet phldrT="[Text]">
        <dgm:style>
          <a:lnRef idx="1">
            <a:schemeClr val="accent3"/>
          </a:lnRef>
          <a:fillRef idx="2">
            <a:schemeClr val="accent3"/>
          </a:fillRef>
          <a:effectRef idx="1">
            <a:schemeClr val="accent3"/>
          </a:effectRef>
          <a:fontRef idx="minor">
            <a:schemeClr val="dk1"/>
          </a:fontRef>
        </dgm:style>
      </dgm:prSet>
      <dgm:spPr>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dgm:spPr>
      <dgm:t>
        <a:bodyPr/>
        <a:lstStyle/>
        <a:p>
          <a:r>
            <a:rPr lang="en-US" b="1" dirty="0" smtClean="0"/>
            <a:t>PERBELANJAAN MENGIKUT PERANCANGAN</a:t>
          </a:r>
          <a:endParaRPr lang="ms-MY" b="1" dirty="0"/>
        </a:p>
      </dgm:t>
    </dgm:pt>
    <dgm:pt modelId="{4523879F-E2A7-4CD3-A70C-A932563555BD}" type="parTrans" cxnId="{2C0E3B4C-F1B8-4627-81A2-39753E404578}">
      <dgm:prSet/>
      <dgm:spPr/>
      <dgm:t>
        <a:bodyPr/>
        <a:lstStyle/>
        <a:p>
          <a:endParaRPr lang="ms-MY"/>
        </a:p>
      </dgm:t>
    </dgm:pt>
    <dgm:pt modelId="{204EDCE1-03E4-4B0A-9AB9-C3ACE96CA375}" type="sibTrans" cxnId="{2C0E3B4C-F1B8-4627-81A2-39753E404578}">
      <dgm:prSet/>
      <dgm:spPr/>
      <dgm:t>
        <a:bodyPr/>
        <a:lstStyle/>
        <a:p>
          <a:endParaRPr lang="ms-MY"/>
        </a:p>
      </dgm:t>
    </dgm:pt>
    <dgm:pt modelId="{1468F761-56E4-4B6F-B4AC-DCFC222F6C1F}" type="pres">
      <dgm:prSet presAssocID="{DB965DAC-EC9D-4C09-9FF8-2F2C18812B94}" presName="Name0" presStyleCnt="0">
        <dgm:presLayoutVars>
          <dgm:dir/>
          <dgm:resizeHandles val="exact"/>
        </dgm:presLayoutVars>
      </dgm:prSet>
      <dgm:spPr/>
      <dgm:t>
        <a:bodyPr/>
        <a:lstStyle/>
        <a:p>
          <a:endParaRPr lang="ms-MY"/>
        </a:p>
      </dgm:t>
    </dgm:pt>
    <dgm:pt modelId="{10487550-2120-45BA-BC7A-75B50F0C4EF7}" type="pres">
      <dgm:prSet presAssocID="{318BB222-5F55-46BF-9AC6-A75410F52D97}" presName="composite" presStyleCnt="0"/>
      <dgm:spPr/>
    </dgm:pt>
    <dgm:pt modelId="{0BDC1164-4A6A-4945-8651-FD61A3DA98CB}" type="pres">
      <dgm:prSet presAssocID="{318BB222-5F55-46BF-9AC6-A75410F52D97}" presName="rect1" presStyleLbl="trAlignAcc1" presStyleIdx="0" presStyleCnt="3">
        <dgm:presLayoutVars>
          <dgm:bulletEnabled val="1"/>
        </dgm:presLayoutVars>
      </dgm:prSet>
      <dgm:spPr/>
      <dgm:t>
        <a:bodyPr/>
        <a:lstStyle/>
        <a:p>
          <a:endParaRPr lang="ms-MY"/>
        </a:p>
      </dgm:t>
    </dgm:pt>
    <dgm:pt modelId="{5B772C81-2AC2-48DE-AB8D-F1EEA37C5A54}" type="pres">
      <dgm:prSet presAssocID="{318BB222-5F55-46BF-9AC6-A75410F52D97}" presName="rect2" presStyleLbl="fgImgPlace1" presStyleIdx="0" presStyleCnt="3" custScaleX="146376" custScaleY="130172" custLinFactNeighborX="-32471" custLinFactNeighborY="-5781"/>
      <dgm:spPr>
        <a:blipFill rotWithShape="1">
          <a:blip xmlns:r="http://schemas.openxmlformats.org/officeDocument/2006/relationships" r:embed="rId1"/>
          <a:stretch>
            <a:fillRect/>
          </a:stretch>
        </a:blipFill>
      </dgm:spPr>
      <dgm:t>
        <a:bodyPr/>
        <a:lstStyle/>
        <a:p>
          <a:endParaRPr lang="ms-MY"/>
        </a:p>
      </dgm:t>
    </dgm:pt>
    <dgm:pt modelId="{D311D27E-42D9-4E5D-AFAA-8AB67572FE87}" type="pres">
      <dgm:prSet presAssocID="{BD94B683-7967-4509-8532-9F2EA9173294}" presName="sibTrans" presStyleCnt="0"/>
      <dgm:spPr/>
    </dgm:pt>
    <dgm:pt modelId="{C491FAF9-AE87-4BD6-A7EA-37AF182E789F}" type="pres">
      <dgm:prSet presAssocID="{ACDD8E3E-21AA-4FB4-B39C-1A5C7670EAC7}" presName="composite" presStyleCnt="0"/>
      <dgm:spPr/>
    </dgm:pt>
    <dgm:pt modelId="{B7DF8F49-B3AB-4BC3-97A5-BB059AEE63DB}" type="pres">
      <dgm:prSet presAssocID="{ACDD8E3E-21AA-4FB4-B39C-1A5C7670EAC7}" presName="rect1" presStyleLbl="trAlignAcc1" presStyleIdx="1" presStyleCnt="3">
        <dgm:presLayoutVars>
          <dgm:bulletEnabled val="1"/>
        </dgm:presLayoutVars>
      </dgm:prSet>
      <dgm:spPr/>
      <dgm:t>
        <a:bodyPr/>
        <a:lstStyle/>
        <a:p>
          <a:endParaRPr lang="ms-MY"/>
        </a:p>
      </dgm:t>
    </dgm:pt>
    <dgm:pt modelId="{1A6225B9-C24B-4205-B4E8-7E20ED554945}" type="pres">
      <dgm:prSet presAssocID="{ACDD8E3E-21AA-4FB4-B39C-1A5C7670EAC7}" presName="rect2" presStyleLbl="fgImgPlace1" presStyleIdx="1" presStyleCnt="3"/>
      <dgm:spPr>
        <a:blipFill rotWithShape="1">
          <a:blip xmlns:r="http://schemas.openxmlformats.org/officeDocument/2006/relationships" r:embed="rId2"/>
          <a:stretch>
            <a:fillRect/>
          </a:stretch>
        </a:blipFill>
      </dgm:spPr>
      <dgm:t>
        <a:bodyPr/>
        <a:lstStyle/>
        <a:p>
          <a:endParaRPr lang="en-MY"/>
        </a:p>
      </dgm:t>
    </dgm:pt>
    <dgm:pt modelId="{0E81CC14-101A-4C28-B7D1-5E45D92B09BA}" type="pres">
      <dgm:prSet presAssocID="{C5ED7E66-5CF4-414F-8768-2004FCDB9365}" presName="sibTrans" presStyleCnt="0"/>
      <dgm:spPr/>
    </dgm:pt>
    <dgm:pt modelId="{A9409D34-4DAF-4DF4-9B71-7E31755F3EFE}" type="pres">
      <dgm:prSet presAssocID="{1FF9C544-2BD3-412E-B74C-894E65BFFA96}" presName="composite" presStyleCnt="0"/>
      <dgm:spPr/>
    </dgm:pt>
    <dgm:pt modelId="{934DBF9E-95CA-43F2-8C12-BC0302DB8F3F}" type="pres">
      <dgm:prSet presAssocID="{1FF9C544-2BD3-412E-B74C-894E65BFFA96}" presName="rect1" presStyleLbl="trAlignAcc1" presStyleIdx="2" presStyleCnt="3">
        <dgm:presLayoutVars>
          <dgm:bulletEnabled val="1"/>
        </dgm:presLayoutVars>
      </dgm:prSet>
      <dgm:spPr/>
      <dgm:t>
        <a:bodyPr/>
        <a:lstStyle/>
        <a:p>
          <a:endParaRPr lang="ms-MY"/>
        </a:p>
      </dgm:t>
    </dgm:pt>
    <dgm:pt modelId="{1ADC37F7-9425-48BE-B584-59D737D88138}" type="pres">
      <dgm:prSet presAssocID="{1FF9C544-2BD3-412E-B74C-894E65BFFA96}" presName="rect2" presStyleLbl="fgImgPlace1" presStyleIdx="2" presStyleCnt="3"/>
      <dgm:spPr>
        <a:blipFill rotWithShape="1">
          <a:blip xmlns:r="http://schemas.openxmlformats.org/officeDocument/2006/relationships" r:embed="rId3"/>
          <a:stretch>
            <a:fillRect/>
          </a:stretch>
        </a:blipFill>
      </dgm:spPr>
      <dgm:t>
        <a:bodyPr/>
        <a:lstStyle/>
        <a:p>
          <a:endParaRPr lang="en-MY"/>
        </a:p>
      </dgm:t>
    </dgm:pt>
  </dgm:ptLst>
  <dgm:cxnLst>
    <dgm:cxn modelId="{41A77C6A-9742-4F90-877B-84C507411ED0}" type="presOf" srcId="{DB965DAC-EC9D-4C09-9FF8-2F2C18812B94}" destId="{1468F761-56E4-4B6F-B4AC-DCFC222F6C1F}" srcOrd="0" destOrd="0" presId="urn:microsoft.com/office/officeart/2008/layout/PictureStrips"/>
    <dgm:cxn modelId="{2C0E3B4C-F1B8-4627-81A2-39753E404578}" srcId="{DB965DAC-EC9D-4C09-9FF8-2F2C18812B94}" destId="{1FF9C544-2BD3-412E-B74C-894E65BFFA96}" srcOrd="2" destOrd="0" parTransId="{4523879F-E2A7-4CD3-A70C-A932563555BD}" sibTransId="{204EDCE1-03E4-4B0A-9AB9-C3ACE96CA375}"/>
    <dgm:cxn modelId="{9A2EA50D-2779-4565-ADCC-E84AE3ABDBD2}" srcId="{DB965DAC-EC9D-4C09-9FF8-2F2C18812B94}" destId="{ACDD8E3E-21AA-4FB4-B39C-1A5C7670EAC7}" srcOrd="1" destOrd="0" parTransId="{7D07A7EB-D86F-4995-ADB3-909DAE26E3CA}" sibTransId="{C5ED7E66-5CF4-414F-8768-2004FCDB9365}"/>
    <dgm:cxn modelId="{C76D1181-8F28-49F6-B01D-4ABF1B452AA0}" type="presOf" srcId="{318BB222-5F55-46BF-9AC6-A75410F52D97}" destId="{0BDC1164-4A6A-4945-8651-FD61A3DA98CB}" srcOrd="0" destOrd="0" presId="urn:microsoft.com/office/officeart/2008/layout/PictureStrips"/>
    <dgm:cxn modelId="{1BF7047C-A198-4693-A0E4-6AE842856B74}" type="presOf" srcId="{ACDD8E3E-21AA-4FB4-B39C-1A5C7670EAC7}" destId="{B7DF8F49-B3AB-4BC3-97A5-BB059AEE63DB}" srcOrd="0" destOrd="0" presId="urn:microsoft.com/office/officeart/2008/layout/PictureStrips"/>
    <dgm:cxn modelId="{76583EC3-1669-4A60-9C2B-24C1A20C1F8C}" type="presOf" srcId="{1FF9C544-2BD3-412E-B74C-894E65BFFA96}" destId="{934DBF9E-95CA-43F2-8C12-BC0302DB8F3F}" srcOrd="0" destOrd="0" presId="urn:microsoft.com/office/officeart/2008/layout/PictureStrips"/>
    <dgm:cxn modelId="{9A8CCD31-E14D-438F-8362-ACF2034239D6}" srcId="{DB965DAC-EC9D-4C09-9FF8-2F2C18812B94}" destId="{318BB222-5F55-46BF-9AC6-A75410F52D97}" srcOrd="0" destOrd="0" parTransId="{2F430DCD-ECCA-4595-9413-49E32E38AEA5}" sibTransId="{BD94B683-7967-4509-8532-9F2EA9173294}"/>
    <dgm:cxn modelId="{C7951D33-2BC7-4F4F-B073-54058CEDF6A2}" type="presParOf" srcId="{1468F761-56E4-4B6F-B4AC-DCFC222F6C1F}" destId="{10487550-2120-45BA-BC7A-75B50F0C4EF7}" srcOrd="0" destOrd="0" presId="urn:microsoft.com/office/officeart/2008/layout/PictureStrips"/>
    <dgm:cxn modelId="{1351AA0A-F9E9-44B8-918A-616122F68F17}" type="presParOf" srcId="{10487550-2120-45BA-BC7A-75B50F0C4EF7}" destId="{0BDC1164-4A6A-4945-8651-FD61A3DA98CB}" srcOrd="0" destOrd="0" presId="urn:microsoft.com/office/officeart/2008/layout/PictureStrips"/>
    <dgm:cxn modelId="{DA02ABFE-11AA-4EAA-A88A-3A50401331CF}" type="presParOf" srcId="{10487550-2120-45BA-BC7A-75B50F0C4EF7}" destId="{5B772C81-2AC2-48DE-AB8D-F1EEA37C5A54}" srcOrd="1" destOrd="0" presId="urn:microsoft.com/office/officeart/2008/layout/PictureStrips"/>
    <dgm:cxn modelId="{E0531DF1-5ADD-4AD4-BFCD-A0884126F594}" type="presParOf" srcId="{1468F761-56E4-4B6F-B4AC-DCFC222F6C1F}" destId="{D311D27E-42D9-4E5D-AFAA-8AB67572FE87}" srcOrd="1" destOrd="0" presId="urn:microsoft.com/office/officeart/2008/layout/PictureStrips"/>
    <dgm:cxn modelId="{A849C614-942D-4C01-A992-0C4ED5FB745F}" type="presParOf" srcId="{1468F761-56E4-4B6F-B4AC-DCFC222F6C1F}" destId="{C491FAF9-AE87-4BD6-A7EA-37AF182E789F}" srcOrd="2" destOrd="0" presId="urn:microsoft.com/office/officeart/2008/layout/PictureStrips"/>
    <dgm:cxn modelId="{AF66E06F-B1EC-44F0-A4B8-06F82D9C37D8}" type="presParOf" srcId="{C491FAF9-AE87-4BD6-A7EA-37AF182E789F}" destId="{B7DF8F49-B3AB-4BC3-97A5-BB059AEE63DB}" srcOrd="0" destOrd="0" presId="urn:microsoft.com/office/officeart/2008/layout/PictureStrips"/>
    <dgm:cxn modelId="{19D10CED-FEF5-463E-93AE-F586B807F196}" type="presParOf" srcId="{C491FAF9-AE87-4BD6-A7EA-37AF182E789F}" destId="{1A6225B9-C24B-4205-B4E8-7E20ED554945}" srcOrd="1" destOrd="0" presId="urn:microsoft.com/office/officeart/2008/layout/PictureStrips"/>
    <dgm:cxn modelId="{635F4229-7C21-46DE-97F8-C02BE8CC1E95}" type="presParOf" srcId="{1468F761-56E4-4B6F-B4AC-DCFC222F6C1F}" destId="{0E81CC14-101A-4C28-B7D1-5E45D92B09BA}" srcOrd="3" destOrd="0" presId="urn:microsoft.com/office/officeart/2008/layout/PictureStrips"/>
    <dgm:cxn modelId="{A9092B9B-FCF3-4F69-A588-48CF316F35C9}" type="presParOf" srcId="{1468F761-56E4-4B6F-B4AC-DCFC222F6C1F}" destId="{A9409D34-4DAF-4DF4-9B71-7E31755F3EFE}" srcOrd="4" destOrd="0" presId="urn:microsoft.com/office/officeart/2008/layout/PictureStrips"/>
    <dgm:cxn modelId="{C8A42576-1801-4146-83C0-B957D50187D1}" type="presParOf" srcId="{A9409D34-4DAF-4DF4-9B71-7E31755F3EFE}" destId="{934DBF9E-95CA-43F2-8C12-BC0302DB8F3F}" srcOrd="0" destOrd="0" presId="urn:microsoft.com/office/officeart/2008/layout/PictureStrips"/>
    <dgm:cxn modelId="{16E2F70D-1F03-41E7-AEB7-CA7F9402AA4D}" type="presParOf" srcId="{A9409D34-4DAF-4DF4-9B71-7E31755F3EFE}" destId="{1ADC37F7-9425-48BE-B584-59D737D88138}"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endParaRPr lang="en-MY"/>
          </a:p>
        </p:txBody>
      </p:sp>
      <p:sp>
        <p:nvSpPr>
          <p:cNvPr id="4" name="Footer Placeholder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en-MY"/>
          </a:p>
        </p:txBody>
      </p:sp>
      <p:sp>
        <p:nvSpPr>
          <p:cNvPr id="5" name="Slide Number Placehold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98E5FF85-7E91-4C68-B236-7DF98A067D85}" type="slidenum">
              <a:rPr lang="en-MY" smtClean="0"/>
              <a:t>‹#›</a:t>
            </a:fld>
            <a:endParaRPr lang="en-MY"/>
          </a:p>
        </p:txBody>
      </p:sp>
    </p:spTree>
    <p:extLst>
      <p:ext uri="{BB962C8B-B14F-4D97-AF65-F5344CB8AC3E}">
        <p14:creationId xmlns:p14="http://schemas.microsoft.com/office/powerpoint/2010/main" val="40872462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endParaRPr lang="en-MY"/>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1C6BEC18-DC5A-4793-89BA-A00121F25966}" type="slidenum">
              <a:rPr lang="en-MY" smtClean="0"/>
              <a:t>‹#›</a:t>
            </a:fld>
            <a:endParaRPr lang="en-MY"/>
          </a:p>
        </p:txBody>
      </p:sp>
    </p:spTree>
    <p:extLst>
      <p:ext uri="{BB962C8B-B14F-4D97-AF65-F5344CB8AC3E}">
        <p14:creationId xmlns:p14="http://schemas.microsoft.com/office/powerpoint/2010/main" val="92413024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a:p>
        </p:txBody>
      </p:sp>
      <p:sp>
        <p:nvSpPr>
          <p:cNvPr id="4" name="Slide Number Placeholder 3"/>
          <p:cNvSpPr>
            <a:spLocks noGrp="1"/>
          </p:cNvSpPr>
          <p:nvPr>
            <p:ph type="sldNum" sz="quarter" idx="10"/>
          </p:nvPr>
        </p:nvSpPr>
        <p:spPr/>
        <p:txBody>
          <a:bodyPr/>
          <a:lstStyle/>
          <a:p>
            <a:fld id="{1C6BEC18-DC5A-4793-89BA-A00121F25966}" type="slidenum">
              <a:rPr lang="en-MY" smtClean="0"/>
              <a:t>1</a:t>
            </a:fld>
            <a:endParaRPr lang="en-MY"/>
          </a:p>
        </p:txBody>
      </p:sp>
    </p:spTree>
    <p:extLst>
      <p:ext uri="{BB962C8B-B14F-4D97-AF65-F5344CB8AC3E}">
        <p14:creationId xmlns:p14="http://schemas.microsoft.com/office/powerpoint/2010/main" val="20464609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Suku</a:t>
            </a:r>
            <a:r>
              <a:rPr lang="en-US" dirty="0" smtClean="0"/>
              <a:t> </a:t>
            </a:r>
            <a:r>
              <a:rPr lang="en-US" dirty="0" err="1" smtClean="0"/>
              <a:t>tahun</a:t>
            </a:r>
            <a:r>
              <a:rPr lang="en-US" dirty="0" smtClean="0"/>
              <a:t> </a:t>
            </a:r>
            <a:r>
              <a:rPr lang="en-US" dirty="0" err="1" smtClean="0"/>
              <a:t>pertama</a:t>
            </a:r>
            <a:r>
              <a:rPr lang="en-US" dirty="0" smtClean="0"/>
              <a:t> 15 Mei, 15 </a:t>
            </a:r>
            <a:r>
              <a:rPr lang="en-US" dirty="0" err="1" smtClean="0"/>
              <a:t>Ogos</a:t>
            </a:r>
            <a:r>
              <a:rPr lang="en-US" dirty="0" smtClean="0"/>
              <a:t>, 15 November </a:t>
            </a:r>
            <a:r>
              <a:rPr lang="en-US" dirty="0" err="1" smtClean="0"/>
              <a:t>dan</a:t>
            </a:r>
            <a:r>
              <a:rPr lang="en-US" dirty="0" smtClean="0"/>
              <a:t> 1 Mac</a:t>
            </a:r>
            <a:endParaRPr lang="en-MY" dirty="0"/>
          </a:p>
        </p:txBody>
      </p:sp>
      <p:sp>
        <p:nvSpPr>
          <p:cNvPr id="4" name="Slide Number Placeholder 3"/>
          <p:cNvSpPr>
            <a:spLocks noGrp="1"/>
          </p:cNvSpPr>
          <p:nvPr>
            <p:ph type="sldNum" sz="quarter" idx="10"/>
          </p:nvPr>
        </p:nvSpPr>
        <p:spPr/>
        <p:txBody>
          <a:bodyPr/>
          <a:lstStyle/>
          <a:p>
            <a:fld id="{1C6BEC18-DC5A-4793-89BA-A00121F25966}" type="slidenum">
              <a:rPr lang="en-MY" smtClean="0"/>
              <a:t>20</a:t>
            </a:fld>
            <a:endParaRPr lang="en-MY"/>
          </a:p>
        </p:txBody>
      </p:sp>
    </p:spTree>
    <p:extLst>
      <p:ext uri="{BB962C8B-B14F-4D97-AF65-F5344CB8AC3E}">
        <p14:creationId xmlns:p14="http://schemas.microsoft.com/office/powerpoint/2010/main" val="4294540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BRIM 2012 RM2.096b (4.2 </a:t>
            </a:r>
            <a:r>
              <a:rPr lang="en-US" dirty="0" err="1" smtClean="0"/>
              <a:t>juta</a:t>
            </a:r>
            <a:r>
              <a:rPr lang="en-US" dirty="0" smtClean="0"/>
              <a:t> </a:t>
            </a:r>
            <a:r>
              <a:rPr lang="en-US" dirty="0" err="1" smtClean="0"/>
              <a:t>penerima</a:t>
            </a:r>
            <a:r>
              <a:rPr lang="en-US" dirty="0" smtClean="0"/>
              <a:t>) ; 2013 RM2.83b (6.8 </a:t>
            </a:r>
            <a:r>
              <a:rPr lang="en-US" dirty="0" err="1" smtClean="0"/>
              <a:t>juta</a:t>
            </a:r>
            <a:r>
              <a:rPr lang="en-US" dirty="0" smtClean="0"/>
              <a:t> </a:t>
            </a:r>
            <a:r>
              <a:rPr lang="en-US" dirty="0" err="1" smtClean="0"/>
              <a:t>penerima</a:t>
            </a:r>
            <a:r>
              <a:rPr lang="en-US" dirty="0" smtClean="0"/>
              <a:t>); 2014 RM3.64b (7juta </a:t>
            </a:r>
            <a:r>
              <a:rPr lang="en-US" dirty="0" err="1" smtClean="0"/>
              <a:t>penerima</a:t>
            </a:r>
            <a:r>
              <a:rPr lang="en-US" dirty="0" smtClean="0"/>
              <a:t>)</a:t>
            </a:r>
            <a:endParaRPr lang="en-MY" dirty="0"/>
          </a:p>
        </p:txBody>
      </p:sp>
      <p:sp>
        <p:nvSpPr>
          <p:cNvPr id="4" name="Slide Number Placeholder 3"/>
          <p:cNvSpPr>
            <a:spLocks noGrp="1"/>
          </p:cNvSpPr>
          <p:nvPr>
            <p:ph type="sldNum" sz="quarter" idx="10"/>
          </p:nvPr>
        </p:nvSpPr>
        <p:spPr/>
        <p:txBody>
          <a:bodyPr/>
          <a:lstStyle/>
          <a:p>
            <a:fld id="{1C6BEC18-DC5A-4793-89BA-A00121F25966}" type="slidenum">
              <a:rPr lang="en-MY" smtClean="0"/>
              <a:t>22</a:t>
            </a:fld>
            <a:endParaRPr lang="en-MY"/>
          </a:p>
        </p:txBody>
      </p:sp>
    </p:spTree>
    <p:extLst>
      <p:ext uri="{BB962C8B-B14F-4D97-AF65-F5344CB8AC3E}">
        <p14:creationId xmlns:p14="http://schemas.microsoft.com/office/powerpoint/2010/main" val="42466720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Mesyuarat</a:t>
            </a:r>
            <a:r>
              <a:rPr lang="en-US" dirty="0" smtClean="0"/>
              <a:t> </a:t>
            </a:r>
            <a:r>
              <a:rPr lang="en-US" dirty="0" err="1" smtClean="0"/>
              <a:t>sekurang-kurangnya</a:t>
            </a:r>
            <a:r>
              <a:rPr lang="en-US" dirty="0" smtClean="0"/>
              <a:t> </a:t>
            </a:r>
            <a:r>
              <a:rPr lang="en-US" dirty="0" err="1" smtClean="0"/>
              <a:t>sekali</a:t>
            </a:r>
            <a:r>
              <a:rPr lang="en-US" baseline="0" dirty="0" smtClean="0"/>
              <a:t> </a:t>
            </a:r>
            <a:r>
              <a:rPr lang="en-US" baseline="0" dirty="0" err="1" smtClean="0"/>
              <a:t>dalam</a:t>
            </a:r>
            <a:r>
              <a:rPr lang="en-US" baseline="0" dirty="0" smtClean="0"/>
              <a:t> 4 </a:t>
            </a:r>
            <a:r>
              <a:rPr lang="en-US" baseline="0" dirty="0" err="1" smtClean="0"/>
              <a:t>bulan</a:t>
            </a:r>
            <a:r>
              <a:rPr lang="en-US" baseline="0" dirty="0" smtClean="0"/>
              <a:t> </a:t>
            </a:r>
            <a:r>
              <a:rPr lang="en-US" baseline="0" dirty="0" err="1" smtClean="0"/>
              <a:t>pada</a:t>
            </a:r>
            <a:r>
              <a:rPr lang="en-US" baseline="0" dirty="0" smtClean="0"/>
              <a:t> </a:t>
            </a:r>
            <a:r>
              <a:rPr lang="en-US" baseline="0" dirty="0" err="1" smtClean="0"/>
              <a:t>Januari</a:t>
            </a:r>
            <a:r>
              <a:rPr lang="en-US" baseline="0" dirty="0" smtClean="0"/>
              <a:t>, Mei </a:t>
            </a:r>
            <a:r>
              <a:rPr lang="en-US" baseline="0" dirty="0" err="1" smtClean="0"/>
              <a:t>dan</a:t>
            </a:r>
            <a:r>
              <a:rPr lang="en-US" baseline="0" dirty="0" smtClean="0"/>
              <a:t> September.</a:t>
            </a:r>
          </a:p>
          <a:p>
            <a:r>
              <a:rPr lang="en-US" baseline="0" dirty="0" err="1" smtClean="0"/>
              <a:t>Pengurusi</a:t>
            </a:r>
            <a:r>
              <a:rPr lang="en-US" baseline="0" dirty="0" smtClean="0"/>
              <a:t> YAB PM, </a:t>
            </a:r>
            <a:r>
              <a:rPr lang="en-US" baseline="0" dirty="0" err="1" smtClean="0"/>
              <a:t>Menteri</a:t>
            </a:r>
            <a:r>
              <a:rPr lang="en-US" baseline="0" dirty="0" smtClean="0"/>
              <a:t> </a:t>
            </a:r>
            <a:r>
              <a:rPr lang="en-US" baseline="0" dirty="0" err="1" smtClean="0"/>
              <a:t>Besar</a:t>
            </a:r>
            <a:r>
              <a:rPr lang="en-US" baseline="0" dirty="0" smtClean="0"/>
              <a:t>, </a:t>
            </a:r>
            <a:r>
              <a:rPr lang="en-US" baseline="0" dirty="0" err="1" smtClean="0"/>
              <a:t>Penyelaras</a:t>
            </a:r>
            <a:r>
              <a:rPr lang="en-US" baseline="0" dirty="0" smtClean="0"/>
              <a:t> SPRM/MAMPU.</a:t>
            </a:r>
            <a:endParaRPr lang="en-MY" dirty="0"/>
          </a:p>
        </p:txBody>
      </p:sp>
      <p:sp>
        <p:nvSpPr>
          <p:cNvPr id="4" name="Slide Number Placeholder 3"/>
          <p:cNvSpPr>
            <a:spLocks noGrp="1"/>
          </p:cNvSpPr>
          <p:nvPr>
            <p:ph type="sldNum" sz="quarter" idx="10"/>
          </p:nvPr>
        </p:nvSpPr>
        <p:spPr/>
        <p:txBody>
          <a:bodyPr/>
          <a:lstStyle/>
          <a:p>
            <a:fld id="{1C6BEC18-DC5A-4793-89BA-A00121F25966}" type="slidenum">
              <a:rPr lang="en-MY" smtClean="0"/>
              <a:t>25</a:t>
            </a:fld>
            <a:endParaRPr lang="en-MY"/>
          </a:p>
        </p:txBody>
      </p:sp>
    </p:spTree>
    <p:extLst>
      <p:ext uri="{BB962C8B-B14F-4D97-AF65-F5344CB8AC3E}">
        <p14:creationId xmlns:p14="http://schemas.microsoft.com/office/powerpoint/2010/main" val="4192386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31C9ED6-471A-424B-818E-409BD42FD2A3}" type="datetime1">
              <a:rPr lang="en-MY" smtClean="0"/>
              <a:t>10/4/2017</a:t>
            </a:fld>
            <a:endParaRPr lang="en-MY"/>
          </a:p>
        </p:txBody>
      </p:sp>
      <p:sp>
        <p:nvSpPr>
          <p:cNvPr id="5" name="Footer Placeholder 4"/>
          <p:cNvSpPr>
            <a:spLocks noGrp="1"/>
          </p:cNvSpPr>
          <p:nvPr>
            <p:ph type="ftr" sz="quarter" idx="11"/>
          </p:nvPr>
        </p:nvSpPr>
        <p:spPr/>
        <p:txBody>
          <a:bodyPr/>
          <a:lstStyle/>
          <a:p>
            <a:r>
              <a:rPr lang="en-MY" smtClean="0"/>
              <a:t>MKKT/2016/IPN</a:t>
            </a:r>
            <a:endParaRPr lang="en-MY"/>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227065AF-C691-4571-9E4C-8685140FC1E2}" type="slidenum">
              <a:rPr lang="en-MY" smtClean="0"/>
              <a:t>‹#›</a:t>
            </a:fld>
            <a:endParaRPr lang="en-MY"/>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7F300B3-EFA2-43BE-BF63-2F1C6CAC26C7}" type="datetime1">
              <a:rPr lang="en-MY" smtClean="0"/>
              <a:t>10/4/2017</a:t>
            </a:fld>
            <a:endParaRPr lang="en-MY"/>
          </a:p>
        </p:txBody>
      </p:sp>
      <p:sp>
        <p:nvSpPr>
          <p:cNvPr id="5" name="Footer Placeholder 4"/>
          <p:cNvSpPr>
            <a:spLocks noGrp="1"/>
          </p:cNvSpPr>
          <p:nvPr>
            <p:ph type="ftr" sz="quarter" idx="11"/>
          </p:nvPr>
        </p:nvSpPr>
        <p:spPr/>
        <p:txBody>
          <a:bodyPr/>
          <a:lstStyle/>
          <a:p>
            <a:r>
              <a:rPr lang="en-MY" smtClean="0"/>
              <a:t>MKKT/2016/IPN</a:t>
            </a:r>
            <a:endParaRPr lang="en-MY"/>
          </a:p>
        </p:txBody>
      </p:sp>
      <p:sp>
        <p:nvSpPr>
          <p:cNvPr id="6" name="Slide Number Placeholder 5"/>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4632D46-9524-4E90-95E8-48ACCB08B8ED}" type="datetime1">
              <a:rPr lang="en-MY" smtClean="0"/>
              <a:t>10/4/2017</a:t>
            </a:fld>
            <a:endParaRPr lang="en-MY"/>
          </a:p>
        </p:txBody>
      </p:sp>
      <p:sp>
        <p:nvSpPr>
          <p:cNvPr id="5" name="Footer Placeholder 4"/>
          <p:cNvSpPr>
            <a:spLocks noGrp="1"/>
          </p:cNvSpPr>
          <p:nvPr>
            <p:ph type="ftr" sz="quarter" idx="11"/>
          </p:nvPr>
        </p:nvSpPr>
        <p:spPr/>
        <p:txBody>
          <a:bodyPr/>
          <a:lstStyle/>
          <a:p>
            <a:r>
              <a:rPr lang="en-MY" smtClean="0"/>
              <a:t>MKKT/2016/IPN</a:t>
            </a:r>
            <a:endParaRPr lang="en-MY"/>
          </a:p>
        </p:txBody>
      </p:sp>
      <p:sp>
        <p:nvSpPr>
          <p:cNvPr id="6" name="Slide Number Placeholder 5"/>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E39F9E6-242B-461A-8E1F-4E359E5A38D9}" type="datetime1">
              <a:rPr lang="en-MY" smtClean="0"/>
              <a:t>10/4/2017</a:t>
            </a:fld>
            <a:endParaRPr lang="en-MY"/>
          </a:p>
        </p:txBody>
      </p:sp>
      <p:sp>
        <p:nvSpPr>
          <p:cNvPr id="5" name="Footer Placeholder 4"/>
          <p:cNvSpPr>
            <a:spLocks noGrp="1"/>
          </p:cNvSpPr>
          <p:nvPr>
            <p:ph type="ftr" sz="quarter" idx="11"/>
          </p:nvPr>
        </p:nvSpPr>
        <p:spPr/>
        <p:txBody>
          <a:bodyPr/>
          <a:lstStyle/>
          <a:p>
            <a:r>
              <a:rPr lang="en-MY" smtClean="0"/>
              <a:t>MKKT/2016/IPN</a:t>
            </a:r>
            <a:endParaRPr lang="en-MY"/>
          </a:p>
        </p:txBody>
      </p:sp>
      <p:sp>
        <p:nvSpPr>
          <p:cNvPr id="6" name="Slide Number Placeholder 5"/>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AAB64A13-3647-4253-9D20-ED9F49945F0E}" type="datetime1">
              <a:rPr lang="en-MY" smtClean="0"/>
              <a:t>10/4/2017</a:t>
            </a:fld>
            <a:endParaRPr lang="en-MY"/>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r>
              <a:rPr lang="en-MY" smtClean="0"/>
              <a:t>MKKT/2016/IPN</a:t>
            </a:r>
            <a:endParaRPr lang="en-MY"/>
          </a:p>
        </p:txBody>
      </p:sp>
      <p:sp>
        <p:nvSpPr>
          <p:cNvPr id="6" name="Slide Number Placeholder 5"/>
          <p:cNvSpPr>
            <a:spLocks noGrp="1"/>
          </p:cNvSpPr>
          <p:nvPr>
            <p:ph type="sldNum" sz="quarter" idx="12"/>
          </p:nvPr>
        </p:nvSpPr>
        <p:spPr/>
        <p:txBody>
          <a:bodyPr/>
          <a:lstStyle/>
          <a:p>
            <a:fld id="{227065AF-C691-4571-9E4C-8685140FC1E2}" type="slidenum">
              <a:rPr lang="en-MY" smtClean="0"/>
              <a:t>‹#›</a:t>
            </a:fld>
            <a:endParaRPr lang="en-MY"/>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046FCA8-4B87-4C1B-8001-8625DACC4F4D}" type="datetime1">
              <a:rPr lang="en-MY" smtClean="0"/>
              <a:t>10/4/2017</a:t>
            </a:fld>
            <a:endParaRPr lang="en-MY"/>
          </a:p>
        </p:txBody>
      </p:sp>
      <p:sp>
        <p:nvSpPr>
          <p:cNvPr id="6" name="Footer Placeholder 5"/>
          <p:cNvSpPr>
            <a:spLocks noGrp="1"/>
          </p:cNvSpPr>
          <p:nvPr>
            <p:ph type="ftr" sz="quarter" idx="11"/>
          </p:nvPr>
        </p:nvSpPr>
        <p:spPr/>
        <p:txBody>
          <a:bodyPr/>
          <a:lstStyle/>
          <a:p>
            <a:r>
              <a:rPr lang="en-MY" smtClean="0"/>
              <a:t>MKKT/2016/IPN</a:t>
            </a:r>
            <a:endParaRPr lang="en-MY"/>
          </a:p>
        </p:txBody>
      </p:sp>
      <p:sp>
        <p:nvSpPr>
          <p:cNvPr id="7" name="Slide Number Placeholder 6"/>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C4E8233-80BC-41C1-9C2C-CCD547EEAEF3}" type="datetime1">
              <a:rPr lang="en-MY" smtClean="0"/>
              <a:t>10/4/2017</a:t>
            </a:fld>
            <a:endParaRPr lang="en-MY"/>
          </a:p>
        </p:txBody>
      </p:sp>
      <p:sp>
        <p:nvSpPr>
          <p:cNvPr id="8" name="Footer Placeholder 7"/>
          <p:cNvSpPr>
            <a:spLocks noGrp="1"/>
          </p:cNvSpPr>
          <p:nvPr>
            <p:ph type="ftr" sz="quarter" idx="11"/>
          </p:nvPr>
        </p:nvSpPr>
        <p:spPr/>
        <p:txBody>
          <a:bodyPr/>
          <a:lstStyle/>
          <a:p>
            <a:r>
              <a:rPr lang="en-MY" smtClean="0"/>
              <a:t>MKKT/2016/IPN</a:t>
            </a:r>
            <a:endParaRPr lang="en-MY"/>
          </a:p>
        </p:txBody>
      </p:sp>
      <p:sp>
        <p:nvSpPr>
          <p:cNvPr id="9" name="Slide Number Placeholder 8"/>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D74883-6B94-4AC3-8FA2-96C6E6B738F7}" type="datetime1">
              <a:rPr lang="en-MY" smtClean="0"/>
              <a:t>10/4/2017</a:t>
            </a:fld>
            <a:endParaRPr lang="en-MY"/>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A51A53C5-835A-42E1-BF59-7E5D40712970}" type="datetime1">
              <a:rPr lang="en-MY" smtClean="0"/>
              <a:t>10/4/2017</a:t>
            </a:fld>
            <a:endParaRPr lang="en-MY"/>
          </a:p>
        </p:txBody>
      </p:sp>
      <p:sp>
        <p:nvSpPr>
          <p:cNvPr id="3" name="Footer Placeholder 2"/>
          <p:cNvSpPr>
            <a:spLocks noGrp="1"/>
          </p:cNvSpPr>
          <p:nvPr>
            <p:ph type="ftr" sz="quarter" idx="11"/>
          </p:nvPr>
        </p:nvSpPr>
        <p:spPr/>
        <p:txBody>
          <a:bodyPr/>
          <a:lstStyle/>
          <a:p>
            <a:r>
              <a:rPr lang="en-MY" smtClean="0"/>
              <a:t>MKKT/2016/IPN</a:t>
            </a:r>
            <a:endParaRPr lang="en-MY"/>
          </a:p>
        </p:txBody>
      </p:sp>
      <p:sp>
        <p:nvSpPr>
          <p:cNvPr id="4" name="Slide Number Placeholder 3"/>
          <p:cNvSpPr>
            <a:spLocks noGrp="1"/>
          </p:cNvSpPr>
          <p:nvPr>
            <p:ph type="sldNum" sz="quarter" idx="12"/>
          </p:nvPr>
        </p:nvSpPr>
        <p:spPr/>
        <p:txBody>
          <a:bodyPr/>
          <a:lstStyle/>
          <a:p>
            <a:fld id="{227065AF-C691-4571-9E4C-8685140FC1E2}" type="slidenum">
              <a:rPr lang="en-MY" smtClean="0"/>
              <a:t>‹#›</a:t>
            </a:fld>
            <a:endParaRPr lang="en-MY"/>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228DCC2-8D33-40F1-8962-61837918D80F}" type="datetime1">
              <a:rPr lang="en-MY" smtClean="0"/>
              <a:t>10/4/2017</a:t>
            </a:fld>
            <a:endParaRPr lang="en-MY"/>
          </a:p>
        </p:txBody>
      </p:sp>
      <p:sp>
        <p:nvSpPr>
          <p:cNvPr id="6" name="Footer Placeholder 5"/>
          <p:cNvSpPr>
            <a:spLocks noGrp="1"/>
          </p:cNvSpPr>
          <p:nvPr>
            <p:ph type="ftr" sz="quarter" idx="11"/>
          </p:nvPr>
        </p:nvSpPr>
        <p:spPr/>
        <p:txBody>
          <a:bodyPr/>
          <a:lstStyle/>
          <a:p>
            <a:r>
              <a:rPr lang="en-MY" smtClean="0"/>
              <a:t>MKKT/2016/IPN</a:t>
            </a:r>
            <a:endParaRPr lang="en-MY"/>
          </a:p>
        </p:txBody>
      </p:sp>
      <p:sp>
        <p:nvSpPr>
          <p:cNvPr id="7" name="Slide Number Placeholder 6"/>
          <p:cNvSpPr>
            <a:spLocks noGrp="1"/>
          </p:cNvSpPr>
          <p:nvPr>
            <p:ph type="sldNum" sz="quarter" idx="12"/>
          </p:nvPr>
        </p:nvSpPr>
        <p:spPr/>
        <p:txBody>
          <a:bodyPr/>
          <a:lstStyle/>
          <a:p>
            <a:fld id="{227065AF-C691-4571-9E4C-8685140FC1E2}" type="slidenum">
              <a:rPr lang="en-MY" smtClean="0"/>
              <a:t>‹#›</a:t>
            </a:fld>
            <a:endParaRPr lang="en-MY"/>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B9924A69-5320-46DB-8B47-872263A49FC8}" type="datetime1">
              <a:rPr lang="en-MY" smtClean="0"/>
              <a:t>10/4/2017</a:t>
            </a:fld>
            <a:endParaRPr lang="en-MY"/>
          </a:p>
        </p:txBody>
      </p:sp>
      <p:sp>
        <p:nvSpPr>
          <p:cNvPr id="7" name="Slide Number Placeholder 6"/>
          <p:cNvSpPr>
            <a:spLocks noGrp="1"/>
          </p:cNvSpPr>
          <p:nvPr>
            <p:ph type="sldNum" sz="quarter" idx="12"/>
          </p:nvPr>
        </p:nvSpPr>
        <p:spPr/>
        <p:txBody>
          <a:bodyPr/>
          <a:lstStyle/>
          <a:p>
            <a:fld id="{227065AF-C691-4571-9E4C-8685140FC1E2}" type="slidenum">
              <a:rPr lang="en-MY" smtClean="0"/>
              <a:t>‹#›</a:t>
            </a:fld>
            <a:endParaRPr lang="en-MY"/>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r>
              <a:rPr lang="en-MY" smtClean="0"/>
              <a:t>MKKT/2016/IPN</a:t>
            </a:r>
            <a:endParaRPr lang="en-MY"/>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A45BC8EA-64AA-4378-9D64-DBABBA08C0A2}" type="datetime1">
              <a:rPr lang="en-MY" smtClean="0"/>
              <a:t>10/4/2017</a:t>
            </a:fld>
            <a:endParaRPr lang="en-MY"/>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r>
              <a:rPr lang="en-MY" smtClean="0"/>
              <a:t>MKKT/2016/IPN</a:t>
            </a:r>
            <a:endParaRPr lang="en-MY"/>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227065AF-C691-4571-9E4C-8685140FC1E2}" type="slidenum">
              <a:rPr lang="en-MY" smtClean="0"/>
              <a:t>‹#›</a:t>
            </a:fld>
            <a:endParaRPr lang="en-MY"/>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2.xml"/><Relationship Id="rId7" Type="http://schemas.openxmlformats.org/officeDocument/2006/relationships/image" Target="../media/image5.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3.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image" Target="../media/image11.wmf"/><Relationship Id="rId1" Type="http://schemas.openxmlformats.org/officeDocument/2006/relationships/slideLayout" Target="../slideLayouts/slideLayout2.xml"/><Relationship Id="rId4" Type="http://schemas.openxmlformats.org/officeDocument/2006/relationships/image" Target="../media/image13.wmf"/></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2805" y="4509120"/>
            <a:ext cx="6553200" cy="792088"/>
          </a:xfrm>
        </p:spPr>
        <p:txBody>
          <a:bodyPr>
            <a:normAutofit/>
          </a:bodyPr>
          <a:lstStyle/>
          <a:p>
            <a:r>
              <a:rPr lang="en-US" smtClean="0"/>
              <a:t>NOR </a:t>
            </a:r>
            <a:r>
              <a:rPr lang="en-US" dirty="0" smtClean="0"/>
              <a:t>APZAH BINTI MD ALI</a:t>
            </a:r>
          </a:p>
          <a:p>
            <a:r>
              <a:rPr lang="en-US" dirty="0" smtClean="0"/>
              <a:t>(KETUA </a:t>
            </a:r>
            <a:r>
              <a:rPr lang="en-US" dirty="0" err="1" smtClean="0"/>
              <a:t>penolong</a:t>
            </a:r>
            <a:r>
              <a:rPr lang="en-US" dirty="0" smtClean="0"/>
              <a:t> </a:t>
            </a:r>
            <a:r>
              <a:rPr lang="en-US" dirty="0" err="1" smtClean="0"/>
              <a:t>pengarah</a:t>
            </a:r>
            <a:r>
              <a:rPr lang="en-US" dirty="0" smtClean="0"/>
              <a:t> wa48)</a:t>
            </a:r>
          </a:p>
          <a:p>
            <a:endParaRPr lang="en-MY" dirty="0"/>
          </a:p>
        </p:txBody>
      </p:sp>
      <p:sp>
        <p:nvSpPr>
          <p:cNvPr id="2" name="Title 1"/>
          <p:cNvSpPr>
            <a:spLocks noGrp="1"/>
          </p:cNvSpPr>
          <p:nvPr>
            <p:ph type="ctrTitle"/>
          </p:nvPr>
        </p:nvSpPr>
        <p:spPr/>
        <p:txBody>
          <a:bodyPr/>
          <a:lstStyle/>
          <a:p>
            <a:r>
              <a:rPr lang="en-US" sz="3600" dirty="0" smtClean="0"/>
              <a:t>AKAUNTABILITI DALAM PENGURUSAN KEWANGAN</a:t>
            </a:r>
            <a:endParaRPr lang="en-MY" sz="3600"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a:t>
            </a:fld>
            <a:endParaRPr lang="en-MY"/>
          </a:p>
        </p:txBody>
      </p:sp>
    </p:spTree>
    <p:extLst>
      <p:ext uri="{BB962C8B-B14F-4D97-AF65-F5344CB8AC3E}">
        <p14:creationId xmlns:p14="http://schemas.microsoft.com/office/powerpoint/2010/main" val="16598116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DIFINISI</a:t>
            </a:r>
            <a:endParaRPr lang="en-MY"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startAt="9"/>
            </a:pPr>
            <a:r>
              <a:rPr lang="en-US" dirty="0" err="1" smtClean="0"/>
              <a:t>Akauntabiliti</a:t>
            </a:r>
            <a:r>
              <a:rPr lang="en-US" dirty="0" smtClean="0"/>
              <a:t> </a:t>
            </a:r>
            <a:r>
              <a:rPr lang="en-US" dirty="0" err="1" smtClean="0"/>
              <a:t>merupakan</a:t>
            </a:r>
            <a:r>
              <a:rPr lang="en-US" dirty="0" smtClean="0"/>
              <a:t> </a:t>
            </a:r>
            <a:r>
              <a:rPr lang="en-US" dirty="0" err="1" smtClean="0"/>
              <a:t>satu</a:t>
            </a:r>
            <a:r>
              <a:rPr lang="en-US" dirty="0" smtClean="0"/>
              <a:t> </a:t>
            </a:r>
            <a:r>
              <a:rPr lang="en-US" dirty="0" err="1" smtClean="0"/>
              <a:t>faktor</a:t>
            </a:r>
            <a:r>
              <a:rPr lang="en-US" dirty="0" smtClean="0"/>
              <a:t> </a:t>
            </a:r>
            <a:r>
              <a:rPr lang="en-US" dirty="0" err="1" smtClean="0"/>
              <a:t>utama</a:t>
            </a:r>
            <a:r>
              <a:rPr lang="en-US" dirty="0" smtClean="0"/>
              <a:t> </a:t>
            </a:r>
            <a:r>
              <a:rPr lang="en-US" dirty="0" err="1" smtClean="0"/>
              <a:t>dalam</a:t>
            </a:r>
            <a:r>
              <a:rPr lang="en-US" dirty="0" smtClean="0"/>
              <a:t> </a:t>
            </a:r>
            <a:r>
              <a:rPr lang="en-US" dirty="0" err="1" smtClean="0"/>
              <a:t>mencapai</a:t>
            </a:r>
            <a:r>
              <a:rPr lang="en-US" dirty="0" smtClean="0"/>
              <a:t> </a:t>
            </a:r>
            <a:r>
              <a:rPr lang="en-US" dirty="0" err="1" smtClean="0"/>
              <a:t>matlamat</a:t>
            </a:r>
            <a:r>
              <a:rPr lang="en-US" dirty="0" smtClean="0"/>
              <a:t> </a:t>
            </a:r>
            <a:r>
              <a:rPr lang="en-US" dirty="0" err="1" smtClean="0"/>
              <a:t>sesabuah</a:t>
            </a:r>
            <a:r>
              <a:rPr lang="en-US" dirty="0" smtClean="0"/>
              <a:t> </a:t>
            </a:r>
            <a:r>
              <a:rPr lang="en-US" dirty="0" err="1" smtClean="0"/>
              <a:t>organisasi</a:t>
            </a:r>
            <a:r>
              <a:rPr lang="en-US" dirty="0" smtClean="0"/>
              <a:t>.</a:t>
            </a:r>
          </a:p>
          <a:p>
            <a:pPr marL="571500" indent="-457200">
              <a:buFont typeface="+mj-lt"/>
              <a:buAutoNum type="arabicPeriod" startAt="9"/>
            </a:pPr>
            <a:endParaRPr lang="en-US" dirty="0" smtClean="0"/>
          </a:p>
          <a:p>
            <a:pPr marL="571500" indent="-457200">
              <a:buFont typeface="+mj-lt"/>
              <a:buAutoNum type="arabicPeriod" startAt="9"/>
            </a:pPr>
            <a:r>
              <a:rPr lang="en-US" dirty="0" err="1" smtClean="0"/>
              <a:t>Dalam</a:t>
            </a:r>
            <a:r>
              <a:rPr lang="en-US" dirty="0" smtClean="0"/>
              <a:t> </a:t>
            </a:r>
            <a:r>
              <a:rPr lang="en-US" dirty="0" err="1" smtClean="0"/>
              <a:t>mencapai</a:t>
            </a:r>
            <a:r>
              <a:rPr lang="en-US" dirty="0" smtClean="0"/>
              <a:t> </a:t>
            </a:r>
            <a:r>
              <a:rPr lang="en-US" dirty="0" err="1" smtClean="0"/>
              <a:t>matlamat</a:t>
            </a:r>
            <a:r>
              <a:rPr lang="en-US" dirty="0" smtClean="0"/>
              <a:t> yang </a:t>
            </a:r>
            <a:r>
              <a:rPr lang="en-US" dirty="0" err="1" smtClean="0"/>
              <a:t>mutlak</a:t>
            </a:r>
            <a:r>
              <a:rPr lang="en-US" dirty="0" smtClean="0"/>
              <a:t> </a:t>
            </a:r>
            <a:r>
              <a:rPr lang="en-US" dirty="0" err="1" smtClean="0"/>
              <a:t>sesabuah</a:t>
            </a:r>
            <a:r>
              <a:rPr lang="en-US" dirty="0" smtClean="0"/>
              <a:t> </a:t>
            </a:r>
            <a:r>
              <a:rPr lang="en-US" dirty="0" err="1" smtClean="0"/>
              <a:t>organisasi</a:t>
            </a:r>
            <a:r>
              <a:rPr lang="en-US" dirty="0" smtClean="0"/>
              <a:t>; </a:t>
            </a:r>
            <a:r>
              <a:rPr lang="en-US" dirty="0" err="1" smtClean="0"/>
              <a:t>Jabbra</a:t>
            </a:r>
            <a:r>
              <a:rPr lang="en-US" dirty="0" smtClean="0"/>
              <a:t> </a:t>
            </a:r>
            <a:r>
              <a:rPr lang="en-US" dirty="0" err="1" smtClean="0"/>
              <a:t>dan</a:t>
            </a:r>
            <a:r>
              <a:rPr lang="en-US" dirty="0" smtClean="0"/>
              <a:t> </a:t>
            </a:r>
            <a:r>
              <a:rPr lang="en-US" dirty="0" err="1" smtClean="0"/>
              <a:t>Dwived</a:t>
            </a:r>
            <a:r>
              <a:rPr lang="en-US" dirty="0" smtClean="0"/>
              <a:t> (1988) pula </a:t>
            </a:r>
            <a:r>
              <a:rPr lang="en-US" dirty="0" err="1" smtClean="0"/>
              <a:t>menjelaskan</a:t>
            </a:r>
            <a:r>
              <a:rPr lang="en-US" dirty="0" smtClean="0"/>
              <a:t>: </a:t>
            </a:r>
            <a:r>
              <a:rPr lang="en-US" i="1" dirty="0" smtClean="0"/>
              <a:t>“Accountability is the </a:t>
            </a:r>
            <a:r>
              <a:rPr lang="en-US" i="1" dirty="0" err="1" smtClean="0"/>
              <a:t>fundimental</a:t>
            </a:r>
            <a:r>
              <a:rPr lang="en-US" i="1" dirty="0" smtClean="0"/>
              <a:t> pre-</a:t>
            </a:r>
            <a:r>
              <a:rPr lang="en-US" i="1" dirty="0" err="1" smtClean="0"/>
              <a:t>prequisite</a:t>
            </a:r>
            <a:r>
              <a:rPr lang="en-US" i="1" dirty="0" smtClean="0"/>
              <a:t> for preventing the abuse of delegated power and for ensuring instead that power is directed toward the achievement of broadly accepted national goals with the greatest possible degree of efficiency, effectiveness, probity and prudence.”</a:t>
            </a:r>
            <a:endParaRPr lang="en-MY" i="1"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10</a:t>
            </a:fld>
            <a:endParaRPr lang="en-MY"/>
          </a:p>
        </p:txBody>
      </p:sp>
    </p:spTree>
    <p:extLst>
      <p:ext uri="{BB962C8B-B14F-4D97-AF65-F5344CB8AC3E}">
        <p14:creationId xmlns:p14="http://schemas.microsoft.com/office/powerpoint/2010/main" val="294139962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DEFINISI</a:t>
            </a:r>
            <a:endParaRPr lang="en-MY"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startAt="11"/>
            </a:pPr>
            <a:r>
              <a:rPr lang="en-US" dirty="0" smtClean="0"/>
              <a:t>“</a:t>
            </a:r>
            <a:r>
              <a:rPr lang="en-US" i="1" dirty="0" smtClean="0"/>
              <a:t>We  are accountable to each other and to the people</a:t>
            </a:r>
            <a:r>
              <a:rPr lang="en-US" dirty="0" smtClean="0"/>
              <a:t> </a:t>
            </a:r>
            <a:r>
              <a:rPr lang="en-US" dirty="0" err="1" smtClean="0"/>
              <a:t>dan</a:t>
            </a:r>
            <a:r>
              <a:rPr lang="en-US" dirty="0" smtClean="0"/>
              <a:t> </a:t>
            </a:r>
            <a:r>
              <a:rPr lang="en-US" dirty="0" err="1" smtClean="0"/>
              <a:t>bertanggungjawab</a:t>
            </a:r>
            <a:r>
              <a:rPr lang="en-US" dirty="0" smtClean="0"/>
              <a:t> </a:t>
            </a:r>
            <a:r>
              <a:rPr lang="en-US" dirty="0" err="1" smtClean="0"/>
              <a:t>kepada</a:t>
            </a:r>
            <a:r>
              <a:rPr lang="en-US" dirty="0" smtClean="0"/>
              <a:t> Allah </a:t>
            </a:r>
            <a:r>
              <a:rPr lang="en-US" dirty="0" err="1" smtClean="0"/>
              <a:t>swt</a:t>
            </a:r>
            <a:r>
              <a:rPr lang="en-US" dirty="0" smtClean="0"/>
              <a:t> di Hari </a:t>
            </a:r>
            <a:r>
              <a:rPr lang="en-US" dirty="0" err="1" smtClean="0"/>
              <a:t>Penghitungan</a:t>
            </a:r>
            <a:r>
              <a:rPr lang="en-US" dirty="0" smtClean="0"/>
              <a:t>.  Kita </a:t>
            </a:r>
            <a:r>
              <a:rPr lang="en-US" dirty="0" err="1" smtClean="0"/>
              <a:t>telah</a:t>
            </a:r>
            <a:r>
              <a:rPr lang="en-US" dirty="0" smtClean="0"/>
              <a:t> </a:t>
            </a:r>
            <a:r>
              <a:rPr lang="en-US" dirty="0" err="1" smtClean="0"/>
              <a:t>diberi</a:t>
            </a:r>
            <a:r>
              <a:rPr lang="en-US" dirty="0" smtClean="0"/>
              <a:t> </a:t>
            </a:r>
            <a:r>
              <a:rPr lang="en-US" dirty="0" err="1" smtClean="0"/>
              <a:t>amanah</a:t>
            </a:r>
            <a:r>
              <a:rPr lang="en-US" dirty="0" smtClean="0"/>
              <a:t>, </a:t>
            </a:r>
            <a:r>
              <a:rPr lang="en-US" dirty="0" err="1" smtClean="0"/>
              <a:t>kita</a:t>
            </a:r>
            <a:r>
              <a:rPr lang="en-US" dirty="0" smtClean="0"/>
              <a:t> </a:t>
            </a:r>
            <a:r>
              <a:rPr lang="en-US" dirty="0" err="1" smtClean="0"/>
              <a:t>mistilah</a:t>
            </a:r>
            <a:r>
              <a:rPr lang="en-US" dirty="0" smtClean="0"/>
              <a:t> </a:t>
            </a:r>
            <a:r>
              <a:rPr lang="en-US" dirty="0" err="1" smtClean="0"/>
              <a:t>beramanah</a:t>
            </a:r>
            <a:r>
              <a:rPr lang="en-US" dirty="0" smtClean="0"/>
              <a:t>, </a:t>
            </a:r>
            <a:r>
              <a:rPr lang="en-US" i="1" dirty="0" smtClean="0"/>
              <a:t>we hold the people trust, we must therefore be trusted</a:t>
            </a:r>
            <a:r>
              <a:rPr lang="en-US" dirty="0" smtClean="0"/>
              <a:t>.” </a:t>
            </a:r>
            <a:r>
              <a:rPr lang="en-US" sz="1800" i="1" dirty="0" err="1" smtClean="0">
                <a:solidFill>
                  <a:srgbClr val="92D050"/>
                </a:solidFill>
              </a:rPr>
              <a:t>Tun</a:t>
            </a:r>
            <a:r>
              <a:rPr lang="en-US" sz="1800" i="1" dirty="0" smtClean="0">
                <a:solidFill>
                  <a:srgbClr val="92D050"/>
                </a:solidFill>
              </a:rPr>
              <a:t> Abdullah Ahmad </a:t>
            </a:r>
            <a:r>
              <a:rPr lang="en-US" sz="1800" i="1" dirty="0" err="1" smtClean="0">
                <a:solidFill>
                  <a:srgbClr val="92D050"/>
                </a:solidFill>
              </a:rPr>
              <a:t>Badawi</a:t>
            </a:r>
            <a:r>
              <a:rPr lang="en-US" sz="1800" i="1" dirty="0" smtClean="0">
                <a:solidFill>
                  <a:srgbClr val="92D050"/>
                </a:solidFill>
              </a:rPr>
              <a:t>- </a:t>
            </a:r>
            <a:r>
              <a:rPr lang="en-US" sz="1800" i="1" dirty="0" err="1" smtClean="0">
                <a:solidFill>
                  <a:srgbClr val="92D050"/>
                </a:solidFill>
              </a:rPr>
              <a:t>Majlis</a:t>
            </a:r>
            <a:r>
              <a:rPr lang="en-US" sz="1800" i="1" dirty="0" smtClean="0">
                <a:solidFill>
                  <a:srgbClr val="92D050"/>
                </a:solidFill>
              </a:rPr>
              <a:t> </a:t>
            </a:r>
            <a:r>
              <a:rPr lang="en-US" sz="1800" i="1" dirty="0" err="1" smtClean="0">
                <a:solidFill>
                  <a:srgbClr val="92D050"/>
                </a:solidFill>
              </a:rPr>
              <a:t>Perdana</a:t>
            </a:r>
            <a:r>
              <a:rPr lang="en-US" sz="1800" i="1" dirty="0" smtClean="0">
                <a:solidFill>
                  <a:srgbClr val="92D050"/>
                </a:solidFill>
              </a:rPr>
              <a:t> </a:t>
            </a:r>
            <a:r>
              <a:rPr lang="en-US" sz="1800" i="1" dirty="0" err="1" smtClean="0">
                <a:solidFill>
                  <a:srgbClr val="92D050"/>
                </a:solidFill>
              </a:rPr>
              <a:t>Persidangan</a:t>
            </a:r>
            <a:r>
              <a:rPr lang="en-US" sz="1800" i="1" dirty="0" smtClean="0">
                <a:solidFill>
                  <a:srgbClr val="92D050"/>
                </a:solidFill>
              </a:rPr>
              <a:t> </a:t>
            </a:r>
            <a:r>
              <a:rPr lang="en-US" sz="1800" i="1" dirty="0" err="1" smtClean="0">
                <a:solidFill>
                  <a:srgbClr val="92D050"/>
                </a:solidFill>
              </a:rPr>
              <a:t>Awam</a:t>
            </a:r>
            <a:r>
              <a:rPr lang="en-US" sz="1800" i="1" dirty="0" smtClean="0">
                <a:solidFill>
                  <a:srgbClr val="92D050"/>
                </a:solidFill>
              </a:rPr>
              <a:t> </a:t>
            </a:r>
            <a:r>
              <a:rPr lang="en-US" sz="1800" i="1" dirty="0" err="1" smtClean="0">
                <a:solidFill>
                  <a:srgbClr val="92D050"/>
                </a:solidFill>
              </a:rPr>
              <a:t>ke</a:t>
            </a:r>
            <a:r>
              <a:rPr lang="en-US" sz="1800" i="1" dirty="0" smtClean="0">
                <a:solidFill>
                  <a:srgbClr val="92D050"/>
                </a:solidFill>
              </a:rPr>
              <a:t> 5) </a:t>
            </a:r>
          </a:p>
          <a:p>
            <a:pPr marL="571500" indent="-457200">
              <a:buFont typeface="+mj-lt"/>
              <a:buAutoNum type="arabicPeriod" startAt="11"/>
            </a:pPr>
            <a:endParaRPr lang="en-US" sz="1800" dirty="0" smtClean="0">
              <a:solidFill>
                <a:srgbClr val="92D050"/>
              </a:solidFill>
            </a:endParaRPr>
          </a:p>
          <a:p>
            <a:pPr marL="571500" indent="-457200">
              <a:buFont typeface="+mj-lt"/>
              <a:buAutoNum type="arabicPeriod" startAt="11"/>
            </a:pPr>
            <a:r>
              <a:rPr lang="en-US" i="1" dirty="0" smtClean="0">
                <a:solidFill>
                  <a:srgbClr val="92D050"/>
                </a:solidFill>
              </a:rPr>
              <a:t>(Samuel Johnson)  </a:t>
            </a:r>
            <a:r>
              <a:rPr lang="en-US" dirty="0" err="1" smtClean="0"/>
              <a:t>Akauntabiliti</a:t>
            </a:r>
            <a:r>
              <a:rPr lang="en-US" dirty="0" smtClean="0"/>
              <a:t> </a:t>
            </a:r>
            <a:r>
              <a:rPr lang="en-US" dirty="0" err="1" smtClean="0"/>
              <a:t>merujuk</a:t>
            </a:r>
            <a:r>
              <a:rPr lang="en-US" dirty="0" smtClean="0"/>
              <a:t> </a:t>
            </a:r>
            <a:r>
              <a:rPr lang="en-US" dirty="0" err="1" smtClean="0"/>
              <a:t>kepada</a:t>
            </a:r>
            <a:r>
              <a:rPr lang="en-US" dirty="0" smtClean="0"/>
              <a:t> </a:t>
            </a:r>
            <a:r>
              <a:rPr lang="en-US" dirty="0" err="1" smtClean="0"/>
              <a:t>kewajipan</a:t>
            </a:r>
            <a:r>
              <a:rPr lang="en-US" dirty="0" smtClean="0"/>
              <a:t> </a:t>
            </a:r>
            <a:r>
              <a:rPr lang="en-US" dirty="0" err="1" smtClean="0"/>
              <a:t>penjawat</a:t>
            </a:r>
            <a:r>
              <a:rPr lang="en-US" dirty="0" smtClean="0"/>
              <a:t> </a:t>
            </a:r>
            <a:r>
              <a:rPr lang="en-US" dirty="0" err="1" smtClean="0"/>
              <a:t>awam</a:t>
            </a:r>
            <a:r>
              <a:rPr lang="en-US" dirty="0" smtClean="0"/>
              <a:t> </a:t>
            </a:r>
            <a:r>
              <a:rPr lang="en-US" dirty="0" err="1" smtClean="0"/>
              <a:t>dalam</a:t>
            </a:r>
            <a:r>
              <a:rPr lang="en-US" dirty="0" smtClean="0"/>
              <a:t> </a:t>
            </a:r>
            <a:r>
              <a:rPr lang="en-US" dirty="0" err="1" smtClean="0"/>
              <a:t>menjalankan</a:t>
            </a:r>
            <a:r>
              <a:rPr lang="en-US" dirty="0" smtClean="0"/>
              <a:t> </a:t>
            </a:r>
            <a:r>
              <a:rPr lang="en-US" dirty="0" err="1" smtClean="0"/>
              <a:t>tugas</a:t>
            </a:r>
            <a:r>
              <a:rPr lang="en-US" dirty="0" smtClean="0"/>
              <a:t> yang </a:t>
            </a:r>
            <a:r>
              <a:rPr lang="en-US" dirty="0" err="1" smtClean="0"/>
              <a:t>dipertanggungjawabkan</a:t>
            </a:r>
            <a:r>
              <a:rPr lang="en-US" dirty="0" smtClean="0"/>
              <a:t> </a:t>
            </a:r>
            <a:r>
              <a:rPr lang="en-US" dirty="0" err="1" smtClean="0"/>
              <a:t>mengikut</a:t>
            </a:r>
            <a:r>
              <a:rPr lang="en-US" dirty="0" smtClean="0"/>
              <a:t> </a:t>
            </a:r>
            <a:r>
              <a:rPr lang="en-US" dirty="0" err="1" smtClean="0"/>
              <a:t>undang-undang</a:t>
            </a:r>
            <a:r>
              <a:rPr lang="en-US" dirty="0" smtClean="0"/>
              <a:t>, </a:t>
            </a:r>
            <a:r>
              <a:rPr lang="en-US" dirty="0" err="1" smtClean="0"/>
              <a:t>prosedur</a:t>
            </a:r>
            <a:r>
              <a:rPr lang="en-US" dirty="0" smtClean="0"/>
              <a:t> </a:t>
            </a:r>
            <a:r>
              <a:rPr lang="en-US" dirty="0" err="1" smtClean="0"/>
              <a:t>dan</a:t>
            </a:r>
            <a:r>
              <a:rPr lang="en-US" dirty="0" smtClean="0"/>
              <a:t> </a:t>
            </a:r>
            <a:r>
              <a:rPr lang="en-US" dirty="0" err="1" smtClean="0"/>
              <a:t>arahan</a:t>
            </a:r>
            <a:r>
              <a:rPr lang="en-US" dirty="0" smtClean="0"/>
              <a:t> yang </a:t>
            </a:r>
            <a:r>
              <a:rPr lang="en-US" dirty="0" err="1" smtClean="0"/>
              <a:t>berkuatkuasa</a:t>
            </a:r>
            <a:r>
              <a:rPr lang="en-US" dirty="0" smtClean="0"/>
              <a:t> yang </a:t>
            </a:r>
            <a:r>
              <a:rPr lang="en-US" dirty="0" err="1" smtClean="0"/>
              <a:t>ditetapkan</a:t>
            </a:r>
            <a:r>
              <a:rPr lang="en-US" dirty="0" smtClean="0"/>
              <a:t>.</a:t>
            </a:r>
            <a:endParaRPr lang="en-US" dirty="0">
              <a:solidFill>
                <a:srgbClr val="92D050"/>
              </a:solidFill>
            </a:endParaRPr>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11</a:t>
            </a:fld>
            <a:endParaRPr lang="en-MY"/>
          </a:p>
        </p:txBody>
      </p:sp>
    </p:spTree>
    <p:extLst>
      <p:ext uri="{BB962C8B-B14F-4D97-AF65-F5344CB8AC3E}">
        <p14:creationId xmlns:p14="http://schemas.microsoft.com/office/powerpoint/2010/main" val="4049120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DIFINISI</a:t>
            </a:r>
            <a:endParaRPr lang="en-MY" dirty="0"/>
          </a:p>
        </p:txBody>
      </p:sp>
      <p:sp>
        <p:nvSpPr>
          <p:cNvPr id="3" name="Content Placeholder 2"/>
          <p:cNvSpPr>
            <a:spLocks noGrp="1"/>
          </p:cNvSpPr>
          <p:nvPr>
            <p:ph idx="1"/>
          </p:nvPr>
        </p:nvSpPr>
        <p:spPr>
          <a:xfrm>
            <a:off x="457200" y="1700808"/>
            <a:ext cx="8229600" cy="4896544"/>
          </a:xfrm>
        </p:spPr>
        <p:txBody>
          <a:bodyPr>
            <a:normAutofit/>
          </a:bodyPr>
          <a:lstStyle/>
          <a:p>
            <a:pPr marL="571500" indent="-457200">
              <a:buFont typeface="+mj-lt"/>
              <a:buAutoNum type="arabicPeriod" startAt="13"/>
            </a:pPr>
            <a:r>
              <a:rPr lang="en-US" i="1" dirty="0" smtClean="0">
                <a:solidFill>
                  <a:srgbClr val="92D050"/>
                </a:solidFill>
              </a:rPr>
              <a:t>(Samuel Johnson)  </a:t>
            </a:r>
            <a:r>
              <a:rPr lang="en-US" dirty="0" err="1" smtClean="0"/>
              <a:t>Akauntabiliti</a:t>
            </a:r>
            <a:r>
              <a:rPr lang="en-US" dirty="0" smtClean="0"/>
              <a:t> </a:t>
            </a:r>
            <a:r>
              <a:rPr lang="en-US" dirty="0" err="1" smtClean="0"/>
              <a:t>penting</a:t>
            </a:r>
            <a:r>
              <a:rPr lang="en-US" dirty="0" smtClean="0"/>
              <a:t> </a:t>
            </a:r>
            <a:r>
              <a:rPr lang="en-US" dirty="0" err="1" smtClean="0"/>
              <a:t>bagi</a:t>
            </a:r>
            <a:r>
              <a:rPr lang="en-US" dirty="0" smtClean="0"/>
              <a:t> </a:t>
            </a:r>
            <a:r>
              <a:rPr lang="en-US" dirty="0" err="1" smtClean="0"/>
              <a:t>memastikan</a:t>
            </a:r>
            <a:r>
              <a:rPr lang="en-US" dirty="0" smtClean="0"/>
              <a:t> </a:t>
            </a:r>
            <a:r>
              <a:rPr lang="en-US" dirty="0" err="1" smtClean="0"/>
              <a:t>tugas-tugas</a:t>
            </a:r>
            <a:r>
              <a:rPr lang="en-US" dirty="0" smtClean="0"/>
              <a:t> yang </a:t>
            </a:r>
            <a:r>
              <a:rPr lang="en-US" dirty="0" err="1" smtClean="0"/>
              <a:t>dilaksanakan</a:t>
            </a:r>
            <a:r>
              <a:rPr lang="en-US" dirty="0" smtClean="0"/>
              <a:t> </a:t>
            </a:r>
            <a:r>
              <a:rPr lang="en-US" dirty="0" err="1" smtClean="0"/>
              <a:t>mencapai</a:t>
            </a:r>
            <a:r>
              <a:rPr lang="en-US" dirty="0" smtClean="0"/>
              <a:t> </a:t>
            </a:r>
            <a:r>
              <a:rPr lang="en-US" dirty="0" err="1" smtClean="0"/>
              <a:t>objektif</a:t>
            </a:r>
            <a:r>
              <a:rPr lang="en-US" dirty="0" smtClean="0"/>
              <a:t> yang </a:t>
            </a:r>
            <a:r>
              <a:rPr lang="en-US" dirty="0" err="1" smtClean="0"/>
              <a:t>ditetapkan</a:t>
            </a:r>
            <a:r>
              <a:rPr lang="en-US" dirty="0" smtClean="0"/>
              <a:t> </a:t>
            </a:r>
            <a:r>
              <a:rPr lang="en-US" dirty="0" err="1" smtClean="0"/>
              <a:t>dan</a:t>
            </a:r>
            <a:r>
              <a:rPr lang="en-US" dirty="0" smtClean="0"/>
              <a:t> </a:t>
            </a:r>
            <a:r>
              <a:rPr lang="en-US" dirty="0" err="1" smtClean="0"/>
              <a:t>tiada</a:t>
            </a:r>
            <a:r>
              <a:rPr lang="en-US" dirty="0" smtClean="0"/>
              <a:t> </a:t>
            </a:r>
            <a:r>
              <a:rPr lang="en-US" dirty="0" err="1" smtClean="0"/>
              <a:t>pembaziran</a:t>
            </a:r>
            <a:r>
              <a:rPr lang="en-US" dirty="0" smtClean="0"/>
              <a:t>.</a:t>
            </a:r>
          </a:p>
          <a:p>
            <a:pPr marL="571500" indent="-457200">
              <a:buFont typeface="+mj-lt"/>
              <a:buAutoNum type="arabicPeriod" startAt="13"/>
            </a:pPr>
            <a:endParaRPr lang="en-US" dirty="0" smtClean="0"/>
          </a:p>
          <a:p>
            <a:pPr marL="571500" indent="-457200">
              <a:buFont typeface="+mj-lt"/>
              <a:buAutoNum type="arabicPeriod" startAt="13"/>
            </a:pPr>
            <a:r>
              <a:rPr lang="en-US" dirty="0" err="1" smtClean="0"/>
              <a:t>Akauntabiliti</a:t>
            </a:r>
            <a:r>
              <a:rPr lang="en-US" dirty="0" smtClean="0"/>
              <a:t> </a:t>
            </a:r>
            <a:r>
              <a:rPr lang="en-US" dirty="0" err="1" smtClean="0"/>
              <a:t>merupakan</a:t>
            </a:r>
            <a:r>
              <a:rPr lang="en-US" dirty="0" smtClean="0"/>
              <a:t> </a:t>
            </a:r>
            <a:r>
              <a:rPr lang="en-US" dirty="0" err="1" smtClean="0"/>
              <a:t>amanah</a:t>
            </a:r>
            <a:r>
              <a:rPr lang="en-US" dirty="0" smtClean="0"/>
              <a:t> yang </a:t>
            </a:r>
            <a:r>
              <a:rPr lang="en-US" dirty="0" err="1" smtClean="0"/>
              <a:t>perlu</a:t>
            </a:r>
            <a:r>
              <a:rPr lang="en-US" dirty="0" smtClean="0"/>
              <a:t> </a:t>
            </a:r>
            <a:r>
              <a:rPr lang="en-US" dirty="0" err="1" smtClean="0"/>
              <a:t>dilaksanakan</a:t>
            </a:r>
            <a:r>
              <a:rPr lang="en-US" dirty="0" smtClean="0"/>
              <a:t> </a:t>
            </a:r>
            <a:r>
              <a:rPr lang="en-US" dirty="0" err="1" smtClean="0"/>
              <a:t>oleh</a:t>
            </a:r>
            <a:r>
              <a:rPr lang="en-US" dirty="0" smtClean="0"/>
              <a:t> </a:t>
            </a:r>
            <a:r>
              <a:rPr lang="en-US" dirty="0" err="1" smtClean="0"/>
              <a:t>setiap</a:t>
            </a:r>
            <a:r>
              <a:rPr lang="en-US" dirty="0" smtClean="0"/>
              <a:t> </a:t>
            </a:r>
            <a:r>
              <a:rPr lang="en-US" dirty="0" err="1" smtClean="0"/>
              <a:t>individu</a:t>
            </a:r>
            <a:r>
              <a:rPr lang="en-US" dirty="0" smtClean="0"/>
              <a:t>.</a:t>
            </a:r>
          </a:p>
          <a:p>
            <a:pPr marL="571500" indent="-457200">
              <a:buFont typeface="+mj-lt"/>
              <a:buAutoNum type="arabicPeriod" startAt="13"/>
            </a:pPr>
            <a:endParaRPr lang="en-US" dirty="0" smtClean="0"/>
          </a:p>
          <a:p>
            <a:pPr marL="571500" indent="-457200">
              <a:buFont typeface="+mj-lt"/>
              <a:buAutoNum type="arabicPeriod" startAt="13"/>
            </a:pPr>
            <a:r>
              <a:rPr lang="en-US" dirty="0" err="1" smtClean="0"/>
              <a:t>Akauntabiliti</a:t>
            </a:r>
            <a:r>
              <a:rPr lang="en-US" dirty="0" smtClean="0"/>
              <a:t> </a:t>
            </a:r>
            <a:r>
              <a:rPr lang="en-US" dirty="0" err="1" smtClean="0"/>
              <a:t>merupakan</a:t>
            </a:r>
            <a:r>
              <a:rPr lang="en-US" dirty="0" smtClean="0"/>
              <a:t> </a:t>
            </a:r>
            <a:r>
              <a:rPr lang="en-US" dirty="0" err="1" smtClean="0"/>
              <a:t>faktor</a:t>
            </a:r>
            <a:r>
              <a:rPr lang="en-US" dirty="0" smtClean="0"/>
              <a:t> </a:t>
            </a:r>
            <a:r>
              <a:rPr lang="en-US" dirty="0" err="1" smtClean="0"/>
              <a:t>pemangkin</a:t>
            </a:r>
            <a:r>
              <a:rPr lang="en-US" dirty="0" smtClean="0"/>
              <a:t> </a:t>
            </a:r>
            <a:r>
              <a:rPr lang="en-US" dirty="0" err="1" smtClean="0"/>
              <a:t>perlakuan</a:t>
            </a:r>
            <a:r>
              <a:rPr lang="en-US" dirty="0" smtClean="0"/>
              <a:t> </a:t>
            </a:r>
            <a:r>
              <a:rPr lang="en-US" dirty="0" err="1" smtClean="0"/>
              <a:t>dalaman</a:t>
            </a:r>
            <a:r>
              <a:rPr lang="en-US" dirty="0" smtClean="0"/>
              <a:t> </a:t>
            </a:r>
            <a:r>
              <a:rPr lang="en-US" dirty="0" err="1" smtClean="0"/>
              <a:t>individu</a:t>
            </a:r>
            <a:r>
              <a:rPr lang="en-US" dirty="0" smtClean="0"/>
              <a:t> </a:t>
            </a:r>
            <a:r>
              <a:rPr lang="en-US" dirty="0" err="1" smtClean="0"/>
              <a:t>untuk</a:t>
            </a:r>
            <a:r>
              <a:rPr lang="en-US" dirty="0" smtClean="0"/>
              <a:t> </a:t>
            </a:r>
            <a:r>
              <a:rPr lang="en-US" dirty="0" err="1" smtClean="0"/>
              <a:t>menghalang</a:t>
            </a:r>
            <a:r>
              <a:rPr lang="en-US" dirty="0" smtClean="0"/>
              <a:t> </a:t>
            </a:r>
            <a:r>
              <a:rPr lang="en-US" dirty="0" err="1" smtClean="0"/>
              <a:t>serta</a:t>
            </a:r>
            <a:r>
              <a:rPr lang="en-US" dirty="0" smtClean="0"/>
              <a:t> </a:t>
            </a:r>
            <a:r>
              <a:rPr lang="en-US" dirty="0" err="1" smtClean="0"/>
              <a:t>mengelakan</a:t>
            </a:r>
            <a:r>
              <a:rPr lang="en-US" dirty="0" smtClean="0"/>
              <a:t> </a:t>
            </a:r>
            <a:r>
              <a:rPr lang="en-US" dirty="0" err="1" smtClean="0"/>
              <a:t>salahguna</a:t>
            </a:r>
            <a:r>
              <a:rPr lang="en-US" dirty="0" smtClean="0"/>
              <a:t> </a:t>
            </a:r>
            <a:r>
              <a:rPr lang="en-US" dirty="0" err="1" smtClean="0"/>
              <a:t>kuasa</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12</a:t>
            </a:fld>
            <a:endParaRPr lang="en-MY"/>
          </a:p>
        </p:txBody>
      </p:sp>
    </p:spTree>
    <p:extLst>
      <p:ext uri="{BB962C8B-B14F-4D97-AF65-F5344CB8AC3E}">
        <p14:creationId xmlns:p14="http://schemas.microsoft.com/office/powerpoint/2010/main" val="11977241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a:t>
            </a:r>
            <a:r>
              <a:rPr lang="en-US" dirty="0" err="1" smtClean="0"/>
              <a:t>difinisi</a:t>
            </a:r>
            <a:endParaRPr lang="en-MY" dirty="0"/>
          </a:p>
        </p:txBody>
      </p:sp>
      <p:sp>
        <p:nvSpPr>
          <p:cNvPr id="3" name="Content Placeholder 2"/>
          <p:cNvSpPr>
            <a:spLocks noGrp="1"/>
          </p:cNvSpPr>
          <p:nvPr>
            <p:ph idx="1"/>
          </p:nvPr>
        </p:nvSpPr>
        <p:spPr>
          <a:xfrm>
            <a:off x="457200" y="1752600"/>
            <a:ext cx="8229600" cy="4844752"/>
          </a:xfrm>
        </p:spPr>
        <p:txBody>
          <a:bodyPr>
            <a:normAutofit lnSpcReduction="10000"/>
          </a:bodyPr>
          <a:lstStyle/>
          <a:p>
            <a:pPr marL="571500" indent="-457200">
              <a:buFont typeface="+mj-lt"/>
              <a:buAutoNum type="arabicPeriod" startAt="16"/>
            </a:pPr>
            <a:r>
              <a:rPr lang="en-US" dirty="0" err="1" smtClean="0"/>
              <a:t>Rumusan</a:t>
            </a:r>
            <a:r>
              <a:rPr lang="en-US" dirty="0" smtClean="0"/>
              <a:t>:  </a:t>
            </a:r>
            <a:r>
              <a:rPr lang="en-US" dirty="0" err="1" smtClean="0"/>
              <a:t>Akauntabiliti</a:t>
            </a:r>
            <a:r>
              <a:rPr lang="en-US" dirty="0" smtClean="0"/>
              <a:t> </a:t>
            </a:r>
            <a:r>
              <a:rPr lang="en-US" dirty="0" err="1" smtClean="0"/>
              <a:t>merupakan</a:t>
            </a:r>
            <a:r>
              <a:rPr lang="en-US" dirty="0" smtClean="0"/>
              <a:t> </a:t>
            </a:r>
            <a:r>
              <a:rPr lang="en-US" dirty="0" err="1" smtClean="0"/>
              <a:t>kebertanggungjaaban</a:t>
            </a:r>
            <a:r>
              <a:rPr lang="en-US" dirty="0" smtClean="0"/>
              <a:t> </a:t>
            </a:r>
            <a:r>
              <a:rPr lang="en-US" dirty="0" err="1" smtClean="0"/>
              <a:t>amanah</a:t>
            </a:r>
            <a:r>
              <a:rPr lang="en-US" dirty="0" smtClean="0"/>
              <a:t> </a:t>
            </a:r>
            <a:r>
              <a:rPr lang="en-US" dirty="0" err="1" smtClean="0"/>
              <a:t>kepada</a:t>
            </a:r>
            <a:r>
              <a:rPr lang="en-US" dirty="0" smtClean="0"/>
              <a:t> </a:t>
            </a:r>
            <a:r>
              <a:rPr lang="en-US" dirty="0" err="1" smtClean="0"/>
              <a:t>sesaorang</a:t>
            </a:r>
            <a:r>
              <a:rPr lang="en-US" dirty="0" smtClean="0"/>
              <a:t> yang </a:t>
            </a:r>
            <a:r>
              <a:rPr lang="en-US" dirty="0" err="1" smtClean="0"/>
              <a:t>menerima</a:t>
            </a:r>
            <a:r>
              <a:rPr lang="en-US" dirty="0" smtClean="0"/>
              <a:t> </a:t>
            </a:r>
            <a:r>
              <a:rPr lang="en-US" dirty="0" err="1" smtClean="0"/>
              <a:t>amanah</a:t>
            </a:r>
            <a:r>
              <a:rPr lang="en-US" dirty="0" smtClean="0"/>
              <a:t> </a:t>
            </a:r>
            <a:r>
              <a:rPr lang="en-US" dirty="0" err="1" smtClean="0"/>
              <a:t>oleh</a:t>
            </a:r>
            <a:r>
              <a:rPr lang="en-US" dirty="0" smtClean="0"/>
              <a:t> </a:t>
            </a:r>
            <a:r>
              <a:rPr lang="en-US" dirty="0" err="1" smtClean="0"/>
              <a:t>sesaorang</a:t>
            </a:r>
            <a:r>
              <a:rPr lang="en-US" dirty="0" smtClean="0"/>
              <a:t> yang </a:t>
            </a:r>
            <a:r>
              <a:rPr lang="en-US" dirty="0" err="1" smtClean="0"/>
              <a:t>telah</a:t>
            </a:r>
            <a:r>
              <a:rPr lang="en-US" dirty="0" smtClean="0"/>
              <a:t> </a:t>
            </a:r>
            <a:r>
              <a:rPr lang="en-US" dirty="0" err="1" smtClean="0"/>
              <a:t>memberikan</a:t>
            </a:r>
            <a:r>
              <a:rPr lang="en-US" dirty="0" smtClean="0"/>
              <a:t> </a:t>
            </a:r>
            <a:r>
              <a:rPr lang="en-US" dirty="0" err="1" smtClean="0"/>
              <a:t>amanah</a:t>
            </a:r>
            <a:r>
              <a:rPr lang="en-US" dirty="0" smtClean="0"/>
              <a:t>.</a:t>
            </a:r>
          </a:p>
          <a:p>
            <a:pPr marL="571500" indent="-457200">
              <a:buFont typeface="+mj-lt"/>
              <a:buAutoNum type="arabicPeriod" startAt="16"/>
            </a:pPr>
            <a:endParaRPr lang="en-US" dirty="0" smtClean="0"/>
          </a:p>
          <a:p>
            <a:pPr marL="571500" indent="-457200">
              <a:buFont typeface="+mj-lt"/>
              <a:buAutoNum type="arabicPeriod" startAt="16"/>
            </a:pPr>
            <a:r>
              <a:rPr lang="en-US" dirty="0" err="1" smtClean="0"/>
              <a:t>Rumusan</a:t>
            </a:r>
            <a:r>
              <a:rPr lang="en-US" dirty="0" smtClean="0"/>
              <a:t>:  </a:t>
            </a:r>
            <a:r>
              <a:rPr lang="en-US" dirty="0" err="1" smtClean="0"/>
              <a:t>Akauntabiliti</a:t>
            </a:r>
            <a:r>
              <a:rPr lang="en-US" dirty="0" smtClean="0"/>
              <a:t> </a:t>
            </a:r>
            <a:r>
              <a:rPr lang="en-US" dirty="0" err="1" smtClean="0"/>
              <a:t>melibatkan</a:t>
            </a:r>
            <a:r>
              <a:rPr lang="en-US" dirty="0" smtClean="0"/>
              <a:t> </a:t>
            </a:r>
            <a:r>
              <a:rPr lang="en-US" dirty="0" err="1" smtClean="0"/>
              <a:t>satu</a:t>
            </a:r>
            <a:r>
              <a:rPr lang="en-US" dirty="0" smtClean="0"/>
              <a:t> </a:t>
            </a:r>
            <a:r>
              <a:rPr lang="en-US" dirty="0" err="1" smtClean="0"/>
              <a:t>pihak</a:t>
            </a:r>
            <a:r>
              <a:rPr lang="en-US" dirty="0" smtClean="0"/>
              <a:t> yang </a:t>
            </a:r>
            <a:r>
              <a:rPr lang="en-US" dirty="0" err="1" smtClean="0"/>
              <a:t>telah</a:t>
            </a:r>
            <a:r>
              <a:rPr lang="en-US" dirty="0" smtClean="0"/>
              <a:t> di </a:t>
            </a:r>
            <a:r>
              <a:rPr lang="en-US" dirty="0" err="1" smtClean="0"/>
              <a:t>perturunkan</a:t>
            </a:r>
            <a:r>
              <a:rPr lang="en-US" dirty="0" smtClean="0"/>
              <a:t> </a:t>
            </a:r>
            <a:r>
              <a:rPr lang="en-US" dirty="0" err="1" smtClean="0"/>
              <a:t>amanah</a:t>
            </a:r>
            <a:r>
              <a:rPr lang="en-US" dirty="0" smtClean="0"/>
              <a:t> </a:t>
            </a:r>
            <a:r>
              <a:rPr lang="en-US" dirty="0" err="1" smtClean="0"/>
              <a:t>dalam</a:t>
            </a:r>
            <a:r>
              <a:rPr lang="en-US" dirty="0" smtClean="0"/>
              <a:t> </a:t>
            </a:r>
            <a:r>
              <a:rPr lang="en-US" dirty="0" err="1" smtClean="0"/>
              <a:t>mencapai</a:t>
            </a:r>
            <a:r>
              <a:rPr lang="en-US" dirty="0" smtClean="0"/>
              <a:t> </a:t>
            </a:r>
            <a:r>
              <a:rPr lang="en-US" dirty="0" err="1" smtClean="0"/>
              <a:t>matlamat</a:t>
            </a:r>
            <a:r>
              <a:rPr lang="en-US" dirty="0" smtClean="0"/>
              <a:t> </a:t>
            </a:r>
            <a:r>
              <a:rPr lang="en-US" dirty="0" err="1" smtClean="0"/>
              <a:t>sesabuah</a:t>
            </a:r>
            <a:r>
              <a:rPr lang="en-US" dirty="0" smtClean="0"/>
              <a:t> </a:t>
            </a:r>
            <a:r>
              <a:rPr lang="en-US" dirty="0" err="1" smtClean="0"/>
              <a:t>organisasi</a:t>
            </a:r>
            <a:endParaRPr lang="en-US" dirty="0" smtClean="0"/>
          </a:p>
          <a:p>
            <a:pPr marL="571500" indent="-457200">
              <a:buFont typeface="+mj-lt"/>
              <a:buAutoNum type="arabicPeriod" startAt="16"/>
            </a:pPr>
            <a:endParaRPr lang="en-US" dirty="0" smtClean="0"/>
          </a:p>
          <a:p>
            <a:pPr marL="571500" indent="-457200">
              <a:buFont typeface="+mj-lt"/>
              <a:buAutoNum type="arabicPeriod" startAt="16"/>
            </a:pPr>
            <a:r>
              <a:rPr lang="en-US" dirty="0" err="1" smtClean="0"/>
              <a:t>Rumusan</a:t>
            </a:r>
            <a:r>
              <a:rPr lang="en-US" dirty="0" smtClean="0"/>
              <a:t>:  </a:t>
            </a:r>
            <a:r>
              <a:rPr lang="en-US" dirty="0" err="1" smtClean="0"/>
              <a:t>Ini</a:t>
            </a:r>
            <a:r>
              <a:rPr lang="en-US" dirty="0" smtClean="0"/>
              <a:t> </a:t>
            </a:r>
            <a:r>
              <a:rPr lang="en-US" dirty="0" err="1" smtClean="0"/>
              <a:t>bermaksud</a:t>
            </a:r>
            <a:r>
              <a:rPr lang="en-US" dirty="0" smtClean="0"/>
              <a:t> </a:t>
            </a:r>
            <a:r>
              <a:rPr lang="en-US" dirty="0" err="1" smtClean="0"/>
              <a:t>kecemerlangan</a:t>
            </a:r>
            <a:r>
              <a:rPr lang="en-US" dirty="0" smtClean="0"/>
              <a:t> </a:t>
            </a:r>
            <a:r>
              <a:rPr lang="en-US" dirty="0" err="1" smtClean="0"/>
              <a:t>sesabuah</a:t>
            </a:r>
            <a:r>
              <a:rPr lang="en-US" dirty="0" smtClean="0"/>
              <a:t> </a:t>
            </a:r>
            <a:r>
              <a:rPr lang="en-US" dirty="0" err="1" smtClean="0"/>
              <a:t>organisasi</a:t>
            </a:r>
            <a:r>
              <a:rPr lang="en-US" dirty="0" smtClean="0"/>
              <a:t> </a:t>
            </a:r>
            <a:r>
              <a:rPr lang="en-US" dirty="0" err="1" smtClean="0"/>
              <a:t>itu</a:t>
            </a:r>
            <a:r>
              <a:rPr lang="en-US" dirty="0" smtClean="0"/>
              <a:t> </a:t>
            </a:r>
            <a:r>
              <a:rPr lang="en-US" dirty="0" err="1" smtClean="0"/>
              <a:t>bergantung</a:t>
            </a:r>
            <a:r>
              <a:rPr lang="en-US" dirty="0" smtClean="0"/>
              <a:t> </a:t>
            </a:r>
            <a:r>
              <a:rPr lang="en-US" dirty="0" err="1" smtClean="0"/>
              <a:t>kepada</a:t>
            </a:r>
            <a:r>
              <a:rPr lang="en-US" dirty="0" smtClean="0"/>
              <a:t> </a:t>
            </a:r>
            <a:r>
              <a:rPr lang="en-US" dirty="0" err="1" smtClean="0"/>
              <a:t>kebertanggungjawaban</a:t>
            </a:r>
            <a:r>
              <a:rPr lang="en-US" dirty="0" smtClean="0"/>
              <a:t> </a:t>
            </a:r>
            <a:r>
              <a:rPr lang="en-US" dirty="0" err="1" smtClean="0"/>
              <a:t>atau</a:t>
            </a:r>
            <a:r>
              <a:rPr lang="en-US" dirty="0" smtClean="0"/>
              <a:t> </a:t>
            </a:r>
            <a:r>
              <a:rPr lang="en-US" dirty="0" err="1" smtClean="0"/>
              <a:t>akauntabiliti</a:t>
            </a:r>
            <a:r>
              <a:rPr lang="en-US" dirty="0" smtClean="0"/>
              <a:t> </a:t>
            </a:r>
            <a:r>
              <a:rPr lang="en-US" dirty="0" err="1" smtClean="0"/>
              <a:t>setiap</a:t>
            </a:r>
            <a:r>
              <a:rPr lang="en-US" dirty="0" smtClean="0"/>
              <a:t> </a:t>
            </a:r>
            <a:r>
              <a:rPr lang="en-US" dirty="0" err="1" smtClean="0"/>
              <a:t>individu</a:t>
            </a:r>
            <a:r>
              <a:rPr lang="en-US" dirty="0" smtClean="0"/>
              <a:t> di </a:t>
            </a:r>
            <a:r>
              <a:rPr lang="en-US" dirty="0" err="1" smtClean="0"/>
              <a:t>dalam</a:t>
            </a:r>
            <a:r>
              <a:rPr lang="en-US" dirty="0" smtClean="0"/>
              <a:t> </a:t>
            </a:r>
            <a:r>
              <a:rPr lang="en-US" dirty="0" err="1" smtClean="0"/>
              <a:t>organisasi</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13</a:t>
            </a:fld>
            <a:endParaRPr lang="en-MY"/>
          </a:p>
        </p:txBody>
      </p:sp>
    </p:spTree>
    <p:extLst>
      <p:ext uri="{BB962C8B-B14F-4D97-AF65-F5344CB8AC3E}">
        <p14:creationId xmlns:p14="http://schemas.microsoft.com/office/powerpoint/2010/main" val="7376079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3. </a:t>
            </a:r>
            <a:r>
              <a:rPr lang="en-US" dirty="0" err="1" smtClean="0"/>
              <a:t>Pra-syarat</a:t>
            </a:r>
            <a:r>
              <a:rPr lang="en-US" dirty="0" smtClean="0"/>
              <a:t> </a:t>
            </a:r>
            <a:r>
              <a:rPr lang="en-US" dirty="0" err="1" smtClean="0"/>
              <a:t>mencapai</a:t>
            </a:r>
            <a:r>
              <a:rPr lang="en-US" dirty="0" smtClean="0"/>
              <a:t> </a:t>
            </a:r>
            <a:r>
              <a:rPr lang="en-US" dirty="0" err="1" smtClean="0"/>
              <a:t>akauntabiliti</a:t>
            </a:r>
            <a:endParaRPr lang="en-MY" dirty="0"/>
          </a:p>
        </p:txBody>
      </p:sp>
      <p:sp>
        <p:nvSpPr>
          <p:cNvPr id="5" name="Oval 4"/>
          <p:cNvSpPr/>
          <p:nvPr/>
        </p:nvSpPr>
        <p:spPr>
          <a:xfrm>
            <a:off x="3203848" y="4869160"/>
            <a:ext cx="2744688" cy="1800200"/>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UNDANG-UNDANG &amp; PERATURAN</a:t>
            </a:r>
            <a:endParaRPr lang="en-MY" dirty="0"/>
          </a:p>
        </p:txBody>
      </p:sp>
      <p:sp>
        <p:nvSpPr>
          <p:cNvPr id="6" name="Oval 5"/>
          <p:cNvSpPr/>
          <p:nvPr/>
        </p:nvSpPr>
        <p:spPr>
          <a:xfrm>
            <a:off x="5796136" y="3589784"/>
            <a:ext cx="2808312" cy="2071464"/>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GOOD GOVERNANCE</a:t>
            </a:r>
            <a:endParaRPr lang="en-MY" dirty="0"/>
          </a:p>
        </p:txBody>
      </p:sp>
      <p:sp>
        <p:nvSpPr>
          <p:cNvPr id="7" name="Oval 6"/>
          <p:cNvSpPr/>
          <p:nvPr/>
        </p:nvSpPr>
        <p:spPr>
          <a:xfrm>
            <a:off x="3563888" y="1700808"/>
            <a:ext cx="2448272" cy="1584176"/>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PELAPORAN TIMBAL- BALIK</a:t>
            </a:r>
            <a:endParaRPr lang="en-MY" dirty="0"/>
          </a:p>
        </p:txBody>
      </p:sp>
      <p:sp>
        <p:nvSpPr>
          <p:cNvPr id="8" name="Oval 7"/>
          <p:cNvSpPr/>
          <p:nvPr/>
        </p:nvSpPr>
        <p:spPr>
          <a:xfrm>
            <a:off x="1259632" y="2996952"/>
            <a:ext cx="2232248" cy="1440160"/>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PENURUNAN KUASA</a:t>
            </a:r>
            <a:endParaRPr lang="en-MY" dirty="0"/>
          </a:p>
        </p:txBody>
      </p:sp>
      <p:sp>
        <p:nvSpPr>
          <p:cNvPr id="9" name="Oval 8"/>
          <p:cNvSpPr/>
          <p:nvPr/>
        </p:nvSpPr>
        <p:spPr>
          <a:xfrm>
            <a:off x="323528" y="4797152"/>
            <a:ext cx="1944216" cy="1440160"/>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SUMBER YANG CEKAP &amp; BERKESAN</a:t>
            </a:r>
            <a:endParaRPr lang="en-MY" dirty="0"/>
          </a:p>
        </p:txBody>
      </p:sp>
      <p:sp>
        <p:nvSpPr>
          <p:cNvPr id="10" name="Oval 9"/>
          <p:cNvSpPr/>
          <p:nvPr/>
        </p:nvSpPr>
        <p:spPr>
          <a:xfrm>
            <a:off x="6588224" y="1628800"/>
            <a:ext cx="1944216" cy="1440160"/>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ETIKA &amp; NILAI MURNI</a:t>
            </a:r>
            <a:endParaRPr lang="en-MY" dirty="0"/>
          </a:p>
        </p:txBody>
      </p:sp>
      <p:sp>
        <p:nvSpPr>
          <p:cNvPr id="27" name="32-Point Star 26"/>
          <p:cNvSpPr/>
          <p:nvPr/>
        </p:nvSpPr>
        <p:spPr>
          <a:xfrm>
            <a:off x="3203848" y="3140968"/>
            <a:ext cx="2808312" cy="1944216"/>
          </a:xfrm>
          <a:prstGeom prst="star32">
            <a:avLst/>
          </a:prstGeom>
          <a:ln w="34925">
            <a:noFill/>
          </a:ln>
          <a:effectLst>
            <a:glow rad="228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r>
              <a:rPr lang="en-US" dirty="0" smtClean="0"/>
              <a:t>AMALAN</a:t>
            </a:r>
            <a:endParaRPr lang="en-MY" dirty="0"/>
          </a:p>
        </p:txBody>
      </p:sp>
      <p:sp>
        <p:nvSpPr>
          <p:cNvPr id="28" name="Footer Placeholder 27"/>
          <p:cNvSpPr>
            <a:spLocks noGrp="1"/>
          </p:cNvSpPr>
          <p:nvPr>
            <p:ph type="ftr" sz="quarter" idx="11"/>
          </p:nvPr>
        </p:nvSpPr>
        <p:spPr/>
        <p:txBody>
          <a:bodyPr/>
          <a:lstStyle/>
          <a:p>
            <a:r>
              <a:rPr lang="en-MY" smtClean="0"/>
              <a:t>MKKT/2016/IPN</a:t>
            </a:r>
            <a:endParaRPr lang="en-MY"/>
          </a:p>
        </p:txBody>
      </p:sp>
      <p:sp>
        <p:nvSpPr>
          <p:cNvPr id="29" name="Slide Number Placeholder 28"/>
          <p:cNvSpPr>
            <a:spLocks noGrp="1"/>
          </p:cNvSpPr>
          <p:nvPr>
            <p:ph type="sldNum" sz="quarter" idx="12"/>
          </p:nvPr>
        </p:nvSpPr>
        <p:spPr/>
        <p:txBody>
          <a:bodyPr/>
          <a:lstStyle/>
          <a:p>
            <a:fld id="{227065AF-C691-4571-9E4C-8685140FC1E2}" type="slidenum">
              <a:rPr lang="en-MY" smtClean="0"/>
              <a:t>14</a:t>
            </a:fld>
            <a:endParaRPr lang="en-MY"/>
          </a:p>
        </p:txBody>
      </p:sp>
    </p:spTree>
    <p:extLst>
      <p:ext uri="{BB962C8B-B14F-4D97-AF65-F5344CB8AC3E}">
        <p14:creationId xmlns:p14="http://schemas.microsoft.com/office/powerpoint/2010/main" val="32661278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0BJEKTIF AKAUNTABILITI</a:t>
            </a:r>
            <a:endParaRPr lang="en-MY" dirty="0"/>
          </a:p>
        </p:txBody>
      </p:sp>
      <p:sp>
        <p:nvSpPr>
          <p:cNvPr id="4" name="Right Arrow 3"/>
          <p:cNvSpPr/>
          <p:nvPr/>
        </p:nvSpPr>
        <p:spPr>
          <a:xfrm>
            <a:off x="827584" y="1628800"/>
            <a:ext cx="4392488" cy="1368152"/>
          </a:xfrm>
          <a:prstGeom prst="rightArrow">
            <a:avLst/>
          </a:prstGeom>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1">
            <a:schemeClr val="dk1"/>
          </a:lnRef>
          <a:fillRef idx="3">
            <a:schemeClr val="dk1"/>
          </a:fillRef>
          <a:effectRef idx="2">
            <a:schemeClr val="dk1"/>
          </a:effectRef>
          <a:fontRef idx="minor">
            <a:schemeClr val="lt1"/>
          </a:fontRef>
        </p:style>
        <p:txBody>
          <a:bodyPr rtlCol="0" anchor="ctr"/>
          <a:lstStyle/>
          <a:p>
            <a:r>
              <a:rPr lang="en-US" dirty="0" smtClean="0"/>
              <a:t>ALAT KAWALAN MENCAPAI MATLAMAT ORGANISASI</a:t>
            </a:r>
            <a:endParaRPr lang="en-MY" dirty="0"/>
          </a:p>
        </p:txBody>
      </p:sp>
      <p:sp>
        <p:nvSpPr>
          <p:cNvPr id="5" name="Right Arrow 4"/>
          <p:cNvSpPr/>
          <p:nvPr/>
        </p:nvSpPr>
        <p:spPr>
          <a:xfrm>
            <a:off x="827584" y="2780928"/>
            <a:ext cx="5688632" cy="1368152"/>
          </a:xfrm>
          <a:prstGeom prst="rightArrow">
            <a:avLst/>
          </a:prstGeom>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1">
            <a:schemeClr val="dk1"/>
          </a:lnRef>
          <a:fillRef idx="3">
            <a:schemeClr val="dk1"/>
          </a:fillRef>
          <a:effectRef idx="2">
            <a:schemeClr val="dk1"/>
          </a:effectRef>
          <a:fontRef idx="minor">
            <a:schemeClr val="lt1"/>
          </a:fontRef>
        </p:style>
        <p:txBody>
          <a:bodyPr rtlCol="0" anchor="ctr"/>
          <a:lstStyle/>
          <a:p>
            <a:r>
              <a:rPr lang="en-US" dirty="0" smtClean="0"/>
              <a:t>SISTEM YANG SERAGAM/ TRANSPARENT/ IDEAL</a:t>
            </a:r>
            <a:endParaRPr lang="en-MY" dirty="0"/>
          </a:p>
        </p:txBody>
      </p:sp>
      <p:sp>
        <p:nvSpPr>
          <p:cNvPr id="7" name="Right Arrow 6"/>
          <p:cNvSpPr/>
          <p:nvPr/>
        </p:nvSpPr>
        <p:spPr>
          <a:xfrm>
            <a:off x="827584" y="4005064"/>
            <a:ext cx="7056784" cy="1368152"/>
          </a:xfrm>
          <a:prstGeom prst="rightArrow">
            <a:avLst/>
          </a:prstGeom>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1">
            <a:schemeClr val="dk1"/>
          </a:lnRef>
          <a:fillRef idx="3">
            <a:schemeClr val="dk1"/>
          </a:fillRef>
          <a:effectRef idx="2">
            <a:schemeClr val="dk1"/>
          </a:effectRef>
          <a:fontRef idx="minor">
            <a:schemeClr val="lt1"/>
          </a:fontRef>
        </p:style>
        <p:txBody>
          <a:bodyPr rtlCol="0" anchor="ctr"/>
          <a:lstStyle/>
          <a:p>
            <a:r>
              <a:rPr lang="en-US" dirty="0" smtClean="0"/>
              <a:t>JAMINAN PENGUNAAN SUMBER YANG CEKAP/ ELAK PEMBAZIRAN</a:t>
            </a:r>
            <a:endParaRPr lang="en-MY" dirty="0"/>
          </a:p>
        </p:txBody>
      </p:sp>
      <p:sp>
        <p:nvSpPr>
          <p:cNvPr id="8" name="Right Arrow 7"/>
          <p:cNvSpPr/>
          <p:nvPr/>
        </p:nvSpPr>
        <p:spPr>
          <a:xfrm>
            <a:off x="827584" y="5157192"/>
            <a:ext cx="8208912" cy="1368152"/>
          </a:xfrm>
          <a:prstGeom prst="rightArrow">
            <a:avLst/>
          </a:prstGeom>
          <a:ln>
            <a:noFill/>
          </a:ln>
          <a:effectLst>
            <a:outerShdw blurRad="107950" dist="12700" dir="5400000" algn="ctr">
              <a:srgbClr val="000000"/>
            </a:outerShdw>
          </a:effectLst>
          <a:scene3d>
            <a:camera prst="orthographicFront">
              <a:rot lat="0" lon="0" rev="0"/>
            </a:camera>
            <a:lightRig rig="soft" dir="tl">
              <a:rot lat="0" lon="0" rev="0"/>
            </a:lightRig>
          </a:scene3d>
          <a:sp3d contourW="44450" prstMaterial="matte">
            <a:bevelT w="63500" h="63500" prst="artDeco"/>
            <a:contourClr>
              <a:srgbClr val="FFFFFF"/>
            </a:contourClr>
          </a:sp3d>
        </p:spPr>
        <p:style>
          <a:lnRef idx="1">
            <a:schemeClr val="dk1"/>
          </a:lnRef>
          <a:fillRef idx="3">
            <a:schemeClr val="dk1"/>
          </a:fillRef>
          <a:effectRef idx="2">
            <a:schemeClr val="dk1"/>
          </a:effectRef>
          <a:fontRef idx="minor">
            <a:schemeClr val="lt1"/>
          </a:fontRef>
        </p:style>
        <p:txBody>
          <a:bodyPr rtlCol="0" anchor="ctr"/>
          <a:lstStyle/>
          <a:p>
            <a:r>
              <a:rPr lang="en-US" dirty="0" smtClean="0"/>
              <a:t>KAYU PENGUKUR PENCAPAIAN/PRESTASI</a:t>
            </a:r>
            <a:endParaRPr lang="en-MY" dirty="0"/>
          </a:p>
        </p:txBody>
      </p:sp>
      <p:sp>
        <p:nvSpPr>
          <p:cNvPr id="11" name="Flowchart: Delay 10"/>
          <p:cNvSpPr/>
          <p:nvPr/>
        </p:nvSpPr>
        <p:spPr>
          <a:xfrm>
            <a:off x="323528" y="1988840"/>
            <a:ext cx="432048" cy="648072"/>
          </a:xfrm>
          <a:prstGeom prst="flowChartDelay">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smtClean="0"/>
              <a:t>1</a:t>
            </a:r>
            <a:endParaRPr lang="en-MY" dirty="0"/>
          </a:p>
        </p:txBody>
      </p:sp>
      <p:sp>
        <p:nvSpPr>
          <p:cNvPr id="12" name="Flowchart: Delay 11"/>
          <p:cNvSpPr/>
          <p:nvPr/>
        </p:nvSpPr>
        <p:spPr>
          <a:xfrm>
            <a:off x="323528" y="3140968"/>
            <a:ext cx="432048" cy="648072"/>
          </a:xfrm>
          <a:prstGeom prst="flowChartDelay">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smtClean="0"/>
              <a:t>2</a:t>
            </a:r>
            <a:endParaRPr lang="en-MY" dirty="0"/>
          </a:p>
        </p:txBody>
      </p:sp>
      <p:sp>
        <p:nvSpPr>
          <p:cNvPr id="13" name="Flowchart: Delay 12"/>
          <p:cNvSpPr/>
          <p:nvPr/>
        </p:nvSpPr>
        <p:spPr>
          <a:xfrm>
            <a:off x="323528" y="4365104"/>
            <a:ext cx="432048" cy="648072"/>
          </a:xfrm>
          <a:prstGeom prst="flowChartDelay">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smtClean="0"/>
              <a:t>3</a:t>
            </a:r>
            <a:endParaRPr lang="en-MY" dirty="0"/>
          </a:p>
        </p:txBody>
      </p:sp>
      <p:sp>
        <p:nvSpPr>
          <p:cNvPr id="14" name="Flowchart: Delay 13"/>
          <p:cNvSpPr/>
          <p:nvPr/>
        </p:nvSpPr>
        <p:spPr>
          <a:xfrm>
            <a:off x="323528" y="5589240"/>
            <a:ext cx="432048" cy="648072"/>
          </a:xfrm>
          <a:prstGeom prst="flowChartDelay">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smtClean="0"/>
              <a:t>4</a:t>
            </a:r>
            <a:endParaRPr lang="en-MY" dirty="0"/>
          </a:p>
        </p:txBody>
      </p:sp>
      <p:sp>
        <p:nvSpPr>
          <p:cNvPr id="15" name="Footer Placeholder 14"/>
          <p:cNvSpPr>
            <a:spLocks noGrp="1"/>
          </p:cNvSpPr>
          <p:nvPr>
            <p:ph type="ftr" sz="quarter" idx="11"/>
          </p:nvPr>
        </p:nvSpPr>
        <p:spPr/>
        <p:txBody>
          <a:bodyPr/>
          <a:lstStyle/>
          <a:p>
            <a:r>
              <a:rPr lang="en-MY" smtClean="0"/>
              <a:t>MKKT/2016/IPN</a:t>
            </a:r>
            <a:endParaRPr lang="en-MY"/>
          </a:p>
        </p:txBody>
      </p:sp>
      <p:sp>
        <p:nvSpPr>
          <p:cNvPr id="16" name="Slide Number Placeholder 15"/>
          <p:cNvSpPr>
            <a:spLocks noGrp="1"/>
          </p:cNvSpPr>
          <p:nvPr>
            <p:ph type="sldNum" sz="quarter" idx="12"/>
          </p:nvPr>
        </p:nvSpPr>
        <p:spPr/>
        <p:txBody>
          <a:bodyPr/>
          <a:lstStyle/>
          <a:p>
            <a:fld id="{227065AF-C691-4571-9E4C-8685140FC1E2}" type="slidenum">
              <a:rPr lang="en-MY" smtClean="0"/>
              <a:t>15</a:t>
            </a:fld>
            <a:endParaRPr lang="en-MY"/>
          </a:p>
        </p:txBody>
      </p:sp>
    </p:spTree>
    <p:extLst>
      <p:ext uri="{BB962C8B-B14F-4D97-AF65-F5344CB8AC3E}">
        <p14:creationId xmlns:p14="http://schemas.microsoft.com/office/powerpoint/2010/main" val="25237080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a:t>
            </a:r>
            <a:r>
              <a:rPr lang="en-US" dirty="0" err="1" smtClean="0"/>
              <a:t>Akauntabiliti</a:t>
            </a:r>
            <a:r>
              <a:rPr lang="en-US" dirty="0" smtClean="0"/>
              <a:t> &amp; </a:t>
            </a:r>
            <a:r>
              <a:rPr lang="en-US" dirty="0" err="1" smtClean="0"/>
              <a:t>kecemerlangan</a:t>
            </a:r>
            <a:r>
              <a:rPr lang="en-US" dirty="0" smtClean="0"/>
              <a:t> </a:t>
            </a:r>
            <a:r>
              <a:rPr lang="en-US" dirty="0" err="1" smtClean="0"/>
              <a:t>organisasi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16</a:t>
            </a:fld>
            <a:endParaRPr lang="en-MY" dirty="0"/>
          </a:p>
        </p:txBody>
      </p:sp>
      <p:sp>
        <p:nvSpPr>
          <p:cNvPr id="6" name="Rectangle 5"/>
          <p:cNvSpPr/>
          <p:nvPr/>
        </p:nvSpPr>
        <p:spPr>
          <a:xfrm>
            <a:off x="395536" y="1844824"/>
            <a:ext cx="1584176" cy="4320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VISI &amp; MISI</a:t>
            </a:r>
            <a:endParaRPr lang="en-MY" dirty="0"/>
          </a:p>
        </p:txBody>
      </p:sp>
      <p:sp>
        <p:nvSpPr>
          <p:cNvPr id="8" name="Rectangle 7"/>
          <p:cNvSpPr/>
          <p:nvPr/>
        </p:nvSpPr>
        <p:spPr>
          <a:xfrm>
            <a:off x="2123728" y="1844824"/>
            <a:ext cx="6336704" cy="4320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STRATEGI &amp; PELAN TINDAKAN</a:t>
            </a:r>
            <a:endParaRPr lang="en-MY" dirty="0"/>
          </a:p>
        </p:txBody>
      </p:sp>
      <p:sp>
        <p:nvSpPr>
          <p:cNvPr id="9" name="Rectangle 8"/>
          <p:cNvSpPr/>
          <p:nvPr/>
        </p:nvSpPr>
        <p:spPr>
          <a:xfrm>
            <a:off x="395536" y="2420888"/>
            <a:ext cx="1584176" cy="4320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PENGGERAK</a:t>
            </a:r>
            <a:endParaRPr lang="en-MY" dirty="0"/>
          </a:p>
        </p:txBody>
      </p:sp>
      <p:sp>
        <p:nvSpPr>
          <p:cNvPr id="10" name="Rectangle 9"/>
          <p:cNvSpPr/>
          <p:nvPr/>
        </p:nvSpPr>
        <p:spPr>
          <a:xfrm>
            <a:off x="2123728" y="2420888"/>
            <a:ext cx="2880320" cy="4320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PEMBOLEHUPAYA</a:t>
            </a:r>
            <a:endParaRPr lang="en-MY" dirty="0"/>
          </a:p>
        </p:txBody>
      </p:sp>
      <p:sp>
        <p:nvSpPr>
          <p:cNvPr id="11" name="Rectangle 10"/>
          <p:cNvSpPr/>
          <p:nvPr/>
        </p:nvSpPr>
        <p:spPr>
          <a:xfrm>
            <a:off x="5148064" y="2420888"/>
            <a:ext cx="3312368" cy="4320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dirty="0" smtClean="0"/>
              <a:t>OUTCOME/IMPAK</a:t>
            </a:r>
            <a:endParaRPr lang="en-MY" dirty="0"/>
          </a:p>
        </p:txBody>
      </p:sp>
      <p:grpSp>
        <p:nvGrpSpPr>
          <p:cNvPr id="27" name="Group 26"/>
          <p:cNvGrpSpPr/>
          <p:nvPr/>
        </p:nvGrpSpPr>
        <p:grpSpPr>
          <a:xfrm>
            <a:off x="395536" y="2996952"/>
            <a:ext cx="8064896" cy="2376264"/>
            <a:chOff x="395536" y="2996952"/>
            <a:chExt cx="8064896" cy="2376264"/>
          </a:xfrm>
        </p:grpSpPr>
        <p:sp>
          <p:nvSpPr>
            <p:cNvPr id="12" name="Rectangle 11"/>
            <p:cNvSpPr/>
            <p:nvPr/>
          </p:nvSpPr>
          <p:spPr>
            <a:xfrm>
              <a:off x="395536" y="2996952"/>
              <a:ext cx="1584176" cy="237626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Kepimpinan</a:t>
              </a:r>
              <a:endParaRPr lang="en-US" dirty="0" smtClean="0"/>
            </a:p>
            <a:p>
              <a:pPr algn="ctr"/>
              <a:endParaRPr lang="en-US" sz="800" dirty="0" smtClean="0"/>
            </a:p>
            <a:p>
              <a:pPr algn="ctr"/>
              <a:r>
                <a:rPr lang="en-US" dirty="0" err="1" smtClean="0"/>
                <a:t>Nilai</a:t>
              </a:r>
              <a:r>
                <a:rPr lang="en-US" dirty="0"/>
                <a:t> </a:t>
              </a:r>
              <a:r>
                <a:rPr lang="en-US" dirty="0" err="1" smtClean="0"/>
                <a:t>Sepunya</a:t>
              </a:r>
              <a:endParaRPr lang="en-US" dirty="0" smtClean="0"/>
            </a:p>
            <a:p>
              <a:pPr algn="ctr"/>
              <a:endParaRPr lang="en-US" sz="800" dirty="0" smtClean="0"/>
            </a:p>
            <a:p>
              <a:pPr algn="ctr"/>
              <a:r>
                <a:rPr lang="en-US" i="1" dirty="0" smtClean="0"/>
                <a:t>Guiding Principles</a:t>
              </a:r>
            </a:p>
            <a:p>
              <a:pPr algn="ctr"/>
              <a:endParaRPr lang="en-US" sz="800" i="1" dirty="0" smtClean="0"/>
            </a:p>
            <a:p>
              <a:pPr algn="ctr"/>
              <a:r>
                <a:rPr lang="en-US" dirty="0" err="1" smtClean="0"/>
                <a:t>Budaya</a:t>
              </a:r>
              <a:r>
                <a:rPr lang="en-US" dirty="0" smtClean="0"/>
                <a:t> </a:t>
              </a:r>
              <a:r>
                <a:rPr lang="en-US" dirty="0" err="1" smtClean="0"/>
                <a:t>Cemerlang</a:t>
              </a:r>
              <a:endParaRPr lang="en-MY" dirty="0"/>
            </a:p>
          </p:txBody>
        </p:sp>
        <p:sp>
          <p:nvSpPr>
            <p:cNvPr id="13" name="Rectangle 12"/>
            <p:cNvSpPr/>
            <p:nvPr/>
          </p:nvSpPr>
          <p:spPr>
            <a:xfrm>
              <a:off x="2123728" y="2996952"/>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Struktur</a:t>
              </a:r>
              <a:r>
                <a:rPr lang="en-US" dirty="0" smtClean="0"/>
                <a:t> </a:t>
              </a:r>
              <a:r>
                <a:rPr lang="en-US" dirty="0" err="1" smtClean="0"/>
                <a:t>Organisasi</a:t>
              </a:r>
              <a:endParaRPr lang="en-MY" dirty="0"/>
            </a:p>
          </p:txBody>
        </p:sp>
        <p:sp>
          <p:nvSpPr>
            <p:cNvPr id="14" name="Rectangle 13"/>
            <p:cNvSpPr/>
            <p:nvPr/>
          </p:nvSpPr>
          <p:spPr>
            <a:xfrm>
              <a:off x="3851920" y="2996952"/>
              <a:ext cx="1152128" cy="2376264"/>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r>
                <a:rPr lang="en-US" dirty="0" err="1" smtClean="0"/>
                <a:t>Sistem</a:t>
              </a:r>
              <a:endParaRPr lang="en-US" dirty="0" smtClean="0"/>
            </a:p>
            <a:p>
              <a:r>
                <a:rPr lang="en-US" dirty="0" smtClean="0"/>
                <a:t>Proses &amp;</a:t>
              </a:r>
            </a:p>
            <a:p>
              <a:r>
                <a:rPr lang="en-US" dirty="0" smtClean="0"/>
                <a:t>Tech</a:t>
              </a:r>
              <a:endParaRPr lang="en-MY" dirty="0"/>
            </a:p>
          </p:txBody>
        </p:sp>
        <p:sp>
          <p:nvSpPr>
            <p:cNvPr id="15" name="Rectangle 14"/>
            <p:cNvSpPr/>
            <p:nvPr/>
          </p:nvSpPr>
          <p:spPr>
            <a:xfrm>
              <a:off x="2123728" y="3861048"/>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Sumber</a:t>
              </a:r>
              <a:endParaRPr lang="en-MY" dirty="0"/>
            </a:p>
          </p:txBody>
        </p:sp>
        <p:sp>
          <p:nvSpPr>
            <p:cNvPr id="16" name="Rectangle 15"/>
            <p:cNvSpPr/>
            <p:nvPr/>
          </p:nvSpPr>
          <p:spPr>
            <a:xfrm>
              <a:off x="2123728" y="4725144"/>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Manusia</a:t>
              </a:r>
              <a:endParaRPr lang="en-MY" dirty="0"/>
            </a:p>
          </p:txBody>
        </p:sp>
        <p:sp>
          <p:nvSpPr>
            <p:cNvPr id="19" name="Rectangle 18"/>
            <p:cNvSpPr/>
            <p:nvPr/>
          </p:nvSpPr>
          <p:spPr>
            <a:xfrm>
              <a:off x="5148064" y="2996952"/>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i="1" dirty="0" smtClean="0"/>
                <a:t>Delivery </a:t>
              </a:r>
              <a:endParaRPr lang="en-MY" i="1" dirty="0"/>
            </a:p>
          </p:txBody>
        </p:sp>
        <p:sp>
          <p:nvSpPr>
            <p:cNvPr id="20" name="Rectangle 19"/>
            <p:cNvSpPr/>
            <p:nvPr/>
          </p:nvSpPr>
          <p:spPr>
            <a:xfrm>
              <a:off x="5148064" y="3861048"/>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Kepuasan</a:t>
              </a:r>
              <a:r>
                <a:rPr lang="en-US" dirty="0" smtClean="0"/>
                <a:t> </a:t>
              </a:r>
              <a:r>
                <a:rPr lang="en-US" dirty="0" err="1" smtClean="0"/>
                <a:t>Pelanggan</a:t>
              </a:r>
              <a:endParaRPr lang="en-MY" dirty="0"/>
            </a:p>
          </p:txBody>
        </p:sp>
        <p:sp>
          <p:nvSpPr>
            <p:cNvPr id="21" name="Rectangle 20"/>
            <p:cNvSpPr/>
            <p:nvPr/>
          </p:nvSpPr>
          <p:spPr>
            <a:xfrm>
              <a:off x="5148064" y="4725144"/>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Impak</a:t>
              </a:r>
              <a:endParaRPr lang="en-MY" dirty="0"/>
            </a:p>
          </p:txBody>
        </p:sp>
        <p:sp>
          <p:nvSpPr>
            <p:cNvPr id="22" name="Rectangle 21"/>
            <p:cNvSpPr/>
            <p:nvPr/>
          </p:nvSpPr>
          <p:spPr>
            <a:xfrm>
              <a:off x="6876256" y="2996952"/>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err="1" smtClean="0"/>
                <a:t>Cemerlang</a:t>
              </a:r>
              <a:endParaRPr lang="en-MY" dirty="0"/>
            </a:p>
          </p:txBody>
        </p:sp>
        <p:sp>
          <p:nvSpPr>
            <p:cNvPr id="23" name="Rectangle 22"/>
            <p:cNvSpPr/>
            <p:nvPr/>
          </p:nvSpPr>
          <p:spPr>
            <a:xfrm>
              <a:off x="6876256" y="3861048"/>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NILAI</a:t>
              </a:r>
              <a:endParaRPr lang="en-MY" dirty="0"/>
            </a:p>
          </p:txBody>
        </p:sp>
        <p:sp>
          <p:nvSpPr>
            <p:cNvPr id="24" name="Rectangle 23"/>
            <p:cNvSpPr/>
            <p:nvPr/>
          </p:nvSpPr>
          <p:spPr>
            <a:xfrm>
              <a:off x="6876256" y="4725144"/>
              <a:ext cx="1584176" cy="648072"/>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dirty="0" smtClean="0"/>
                <a:t>Rakyat</a:t>
              </a:r>
              <a:endParaRPr lang="en-MY" dirty="0"/>
            </a:p>
          </p:txBody>
        </p:sp>
      </p:grpSp>
      <p:sp>
        <p:nvSpPr>
          <p:cNvPr id="25" name="Rectangle 24"/>
          <p:cNvSpPr/>
          <p:nvPr/>
        </p:nvSpPr>
        <p:spPr>
          <a:xfrm>
            <a:off x="395536" y="5517232"/>
            <a:ext cx="8064896" cy="432048"/>
          </a:xfrm>
          <a:prstGeom prst="rect">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ANALISIS PERSEKITARAN</a:t>
            </a:r>
            <a:endParaRPr lang="en-MY" dirty="0"/>
          </a:p>
        </p:txBody>
      </p:sp>
      <p:sp>
        <p:nvSpPr>
          <p:cNvPr id="26" name="TextBox 25"/>
          <p:cNvSpPr txBox="1"/>
          <p:nvPr/>
        </p:nvSpPr>
        <p:spPr>
          <a:xfrm>
            <a:off x="8460432" y="2060848"/>
            <a:ext cx="511166" cy="3816424"/>
          </a:xfrm>
          <a:prstGeom prst="rect">
            <a:avLst/>
          </a:prstGeom>
          <a:noFill/>
        </p:spPr>
        <p:txBody>
          <a:bodyPr vert="wordArtVert" wrap="square" rtlCol="0">
            <a:spAutoFit/>
          </a:bodyPr>
          <a:lstStyle/>
          <a:p>
            <a:r>
              <a:rPr lang="en-US" b="1" dirty="0" smtClean="0"/>
              <a:t>VISION 2020</a:t>
            </a:r>
            <a:endParaRPr lang="en-MY" b="1" dirty="0"/>
          </a:p>
        </p:txBody>
      </p:sp>
      <p:sp>
        <p:nvSpPr>
          <p:cNvPr id="28" name="TextBox 27"/>
          <p:cNvSpPr txBox="1"/>
          <p:nvPr/>
        </p:nvSpPr>
        <p:spPr>
          <a:xfrm>
            <a:off x="444096" y="6093296"/>
            <a:ext cx="1319592" cy="261610"/>
          </a:xfrm>
          <a:prstGeom prst="rect">
            <a:avLst/>
          </a:prstGeom>
          <a:noFill/>
        </p:spPr>
        <p:txBody>
          <a:bodyPr wrap="none" rtlCol="0">
            <a:spAutoFit/>
          </a:bodyPr>
          <a:lstStyle/>
          <a:p>
            <a:r>
              <a:rPr lang="en-US" sz="1100" dirty="0" err="1" smtClean="0"/>
              <a:t>Sumber</a:t>
            </a:r>
            <a:r>
              <a:rPr lang="en-US" sz="1100" dirty="0" smtClean="0"/>
              <a:t>: MAMPU</a:t>
            </a:r>
            <a:endParaRPr lang="en-MY" dirty="0"/>
          </a:p>
        </p:txBody>
      </p:sp>
    </p:spTree>
    <p:extLst>
      <p:ext uri="{BB962C8B-B14F-4D97-AF65-F5344CB8AC3E}">
        <p14:creationId xmlns:p14="http://schemas.microsoft.com/office/powerpoint/2010/main" val="3979532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5. </a:t>
            </a:r>
            <a:r>
              <a:rPr lang="en-US" dirty="0" err="1" smtClean="0"/>
              <a:t>Akauntabiliti</a:t>
            </a:r>
            <a:r>
              <a:rPr lang="en-US" dirty="0" smtClean="0"/>
              <a:t> &amp; </a:t>
            </a:r>
            <a:r>
              <a:rPr lang="en-US" dirty="0" err="1" smtClean="0"/>
              <a:t>kecemerlangan</a:t>
            </a:r>
            <a:r>
              <a:rPr lang="en-US" dirty="0" smtClean="0"/>
              <a:t> </a:t>
            </a:r>
            <a:r>
              <a:rPr lang="en-US" dirty="0" err="1" smtClean="0"/>
              <a:t>organisasi</a:t>
            </a:r>
            <a:endParaRPr lang="en-MY"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95411991"/>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17</a:t>
            </a:fld>
            <a:endParaRPr lang="en-MY"/>
          </a:p>
        </p:txBody>
      </p:sp>
    </p:spTree>
    <p:extLst>
      <p:ext uri="{BB962C8B-B14F-4D97-AF65-F5344CB8AC3E}">
        <p14:creationId xmlns:p14="http://schemas.microsoft.com/office/powerpoint/2010/main" val="36311524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a:pPr>
            <a:r>
              <a:rPr lang="en-US" b="1" dirty="0" smtClean="0"/>
              <a:t>INDEKS PERSEPSI RASUAH </a:t>
            </a:r>
            <a:r>
              <a:rPr lang="en-US" b="1" i="1" dirty="0" smtClean="0"/>
              <a:t>(CORRUPTION PERCEPTIONS INDEX-CPI</a:t>
            </a:r>
            <a:r>
              <a:rPr lang="en-US" i="1" dirty="0" smtClean="0"/>
              <a:t>)</a:t>
            </a:r>
            <a:endParaRPr lang="en-MY" i="1" dirty="0" smtClean="0"/>
          </a:p>
          <a:p>
            <a:pPr>
              <a:buFont typeface="Wingdings" panose="05000000000000000000" pitchFamily="2" charset="2"/>
              <a:buChar char="q"/>
            </a:pPr>
            <a:r>
              <a:rPr lang="en-US" dirty="0" smtClean="0"/>
              <a:t>CPI </a:t>
            </a:r>
            <a:r>
              <a:rPr lang="en-US" dirty="0" err="1" smtClean="0"/>
              <a:t>merupakan</a:t>
            </a:r>
            <a:r>
              <a:rPr lang="en-US" dirty="0" smtClean="0"/>
              <a:t> </a:t>
            </a:r>
            <a:r>
              <a:rPr lang="en-US" dirty="0" err="1" smtClean="0"/>
              <a:t>indeks</a:t>
            </a:r>
            <a:r>
              <a:rPr lang="en-US" dirty="0" smtClean="0"/>
              <a:t> </a:t>
            </a:r>
            <a:r>
              <a:rPr lang="en-US" dirty="0" err="1" smtClean="0"/>
              <a:t>tahunan</a:t>
            </a:r>
            <a:r>
              <a:rPr lang="en-US" dirty="0" smtClean="0"/>
              <a:t> yang </a:t>
            </a:r>
            <a:r>
              <a:rPr lang="en-US" dirty="0" err="1" smtClean="0"/>
              <a:t>telah</a:t>
            </a:r>
            <a:r>
              <a:rPr lang="en-US" dirty="0" smtClean="0"/>
              <a:t> </a:t>
            </a:r>
            <a:r>
              <a:rPr lang="en-US" dirty="0" err="1" smtClean="0"/>
              <a:t>dikeluarkan</a:t>
            </a:r>
            <a:r>
              <a:rPr lang="en-US" dirty="0" smtClean="0"/>
              <a:t> </a:t>
            </a:r>
            <a:r>
              <a:rPr lang="en-US" dirty="0" err="1" smtClean="0"/>
              <a:t>bermula</a:t>
            </a:r>
            <a:r>
              <a:rPr lang="en-US" dirty="0" smtClean="0"/>
              <a:t> 1995 </a:t>
            </a:r>
            <a:r>
              <a:rPr lang="en-US" dirty="0" err="1" smtClean="0"/>
              <a:t>oleh</a:t>
            </a:r>
            <a:r>
              <a:rPr lang="en-US" dirty="0" smtClean="0"/>
              <a:t> SPRM </a:t>
            </a:r>
            <a:r>
              <a:rPr lang="en-US" dirty="0" err="1" smtClean="0"/>
              <a:t>untuk</a:t>
            </a:r>
            <a:r>
              <a:rPr lang="en-US" dirty="0" smtClean="0"/>
              <a:t> </a:t>
            </a:r>
            <a:r>
              <a:rPr lang="en-US" dirty="0" err="1" smtClean="0"/>
              <a:t>mengukur</a:t>
            </a:r>
            <a:r>
              <a:rPr lang="en-US" dirty="0" smtClean="0"/>
              <a:t> </a:t>
            </a:r>
            <a:r>
              <a:rPr lang="en-US" dirty="0" err="1" smtClean="0"/>
              <a:t>tahap</a:t>
            </a:r>
            <a:r>
              <a:rPr lang="en-US" dirty="0" smtClean="0"/>
              <a:t> </a:t>
            </a:r>
            <a:r>
              <a:rPr lang="en-US" dirty="0" err="1" smtClean="0"/>
              <a:t>rasuah</a:t>
            </a:r>
            <a:r>
              <a:rPr lang="en-US" dirty="0" smtClean="0"/>
              <a:t> di </a:t>
            </a:r>
            <a:r>
              <a:rPr lang="en-US" dirty="0" err="1" smtClean="0"/>
              <a:t>kalangan</a:t>
            </a:r>
            <a:r>
              <a:rPr lang="en-US" dirty="0" smtClean="0"/>
              <a:t> </a:t>
            </a:r>
            <a:r>
              <a:rPr lang="en-US" dirty="0" err="1" smtClean="0"/>
              <a:t>penjawat</a:t>
            </a:r>
            <a:r>
              <a:rPr lang="en-US" dirty="0" smtClean="0"/>
              <a:t> </a:t>
            </a:r>
            <a:r>
              <a:rPr lang="en-US" dirty="0" err="1" smtClean="0"/>
              <a:t>awam</a:t>
            </a:r>
            <a:r>
              <a:rPr lang="en-US" dirty="0" smtClean="0"/>
              <a:t> </a:t>
            </a:r>
            <a:r>
              <a:rPr lang="en-US" dirty="0" err="1" smtClean="0"/>
              <a:t>dan</a:t>
            </a:r>
            <a:r>
              <a:rPr lang="en-US" dirty="0" smtClean="0"/>
              <a:t> </a:t>
            </a:r>
            <a:r>
              <a:rPr lang="en-US" dirty="0" err="1" smtClean="0"/>
              <a:t>ahli</a:t>
            </a:r>
            <a:r>
              <a:rPr lang="en-US" dirty="0" smtClean="0"/>
              <a:t> </a:t>
            </a:r>
            <a:r>
              <a:rPr lang="en-US" dirty="0" err="1" smtClean="0"/>
              <a:t>politik</a:t>
            </a:r>
            <a:r>
              <a:rPr lang="en-US" dirty="0" smtClean="0"/>
              <a:t>.</a:t>
            </a:r>
          </a:p>
          <a:p>
            <a:pPr>
              <a:buFont typeface="Wingdings" panose="05000000000000000000" pitchFamily="2" charset="2"/>
              <a:buChar char="q"/>
            </a:pPr>
            <a:endParaRPr lang="en-US" dirty="0" smtClean="0"/>
          </a:p>
          <a:p>
            <a:pPr>
              <a:buFont typeface="Wingdings" panose="05000000000000000000" pitchFamily="2" charset="2"/>
              <a:buChar char="q"/>
            </a:pPr>
            <a:r>
              <a:rPr lang="en-US" i="1" dirty="0" smtClean="0"/>
              <a:t>Transparency International </a:t>
            </a:r>
            <a:r>
              <a:rPr lang="en-US" dirty="0" smtClean="0"/>
              <a:t>juga </a:t>
            </a:r>
            <a:r>
              <a:rPr lang="en-US" dirty="0" err="1" smtClean="0"/>
              <a:t>mengeluarkan</a:t>
            </a:r>
            <a:r>
              <a:rPr lang="en-US" dirty="0" smtClean="0"/>
              <a:t> </a:t>
            </a:r>
            <a:r>
              <a:rPr lang="en-US" dirty="0" err="1" smtClean="0"/>
              <a:t>maklumat</a:t>
            </a:r>
            <a:r>
              <a:rPr lang="en-US" dirty="0" smtClean="0"/>
              <a:t> </a:t>
            </a:r>
            <a:r>
              <a:rPr lang="en-US" dirty="0" err="1" smtClean="0"/>
              <a:t>kedudukan</a:t>
            </a:r>
            <a:r>
              <a:rPr lang="en-US" dirty="0" smtClean="0"/>
              <a:t> CPI </a:t>
            </a:r>
            <a:r>
              <a:rPr lang="en-US" dirty="0" err="1" smtClean="0"/>
              <a:t>bagi</a:t>
            </a:r>
            <a:r>
              <a:rPr lang="en-US" dirty="0" smtClean="0"/>
              <a:t> </a:t>
            </a:r>
            <a:r>
              <a:rPr lang="en-US" dirty="0" err="1" smtClean="0"/>
              <a:t>negara-negara</a:t>
            </a:r>
            <a:r>
              <a:rPr lang="en-US" dirty="0" smtClean="0"/>
              <a:t> </a:t>
            </a:r>
            <a:r>
              <a:rPr lang="en-US" dirty="0" err="1" smtClean="0"/>
              <a:t>seluruh</a:t>
            </a:r>
            <a:r>
              <a:rPr lang="en-US" dirty="0" smtClean="0"/>
              <a:t> </a:t>
            </a:r>
            <a:r>
              <a:rPr lang="en-US" dirty="0" err="1" smtClean="0"/>
              <a:t>dunia</a:t>
            </a:r>
            <a:r>
              <a:rPr lang="en-US" dirty="0" smtClean="0"/>
              <a:t>.  </a:t>
            </a:r>
            <a:r>
              <a:rPr lang="en-US" dirty="0" err="1" smtClean="0"/>
              <a:t>Kedudukan</a:t>
            </a:r>
            <a:r>
              <a:rPr lang="en-US" dirty="0" smtClean="0"/>
              <a:t> CPI Malaysia </a:t>
            </a:r>
            <a:r>
              <a:rPr lang="en-US" dirty="0" err="1" smtClean="0"/>
              <a:t>pada</a:t>
            </a:r>
            <a:r>
              <a:rPr lang="en-US" dirty="0" smtClean="0"/>
              <a:t> </a:t>
            </a:r>
            <a:r>
              <a:rPr lang="en-US" dirty="0" err="1" smtClean="0"/>
              <a:t>tahun</a:t>
            </a:r>
            <a:r>
              <a:rPr lang="en-US" dirty="0" smtClean="0"/>
              <a:t> 2011 (54); 2012 (53); 2013 (49); </a:t>
            </a:r>
            <a:r>
              <a:rPr lang="en-US" dirty="0" err="1" smtClean="0"/>
              <a:t>dan</a:t>
            </a:r>
            <a:r>
              <a:rPr lang="en-US" dirty="0" smtClean="0"/>
              <a:t> 2014 (50/175).</a:t>
            </a:r>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18</a:t>
            </a:fld>
            <a:endParaRPr lang="en-MY"/>
          </a:p>
        </p:txBody>
      </p:sp>
    </p:spTree>
    <p:extLst>
      <p:ext uri="{BB962C8B-B14F-4D97-AF65-F5344CB8AC3E}">
        <p14:creationId xmlns:p14="http://schemas.microsoft.com/office/powerpoint/2010/main" val="13613911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a:xfrm>
            <a:off x="457200" y="1628800"/>
            <a:ext cx="8229600" cy="4628728"/>
          </a:xfrm>
        </p:spPr>
        <p:txBody>
          <a:bodyPr>
            <a:normAutofit lnSpcReduction="10000"/>
          </a:bodyPr>
          <a:lstStyle/>
          <a:p>
            <a:pPr marL="571500" indent="-457200">
              <a:buFont typeface="+mj-lt"/>
              <a:buAutoNum type="arabicPeriod" startAt="2"/>
            </a:pPr>
            <a:r>
              <a:rPr lang="en-US" b="1" dirty="0" smtClean="0"/>
              <a:t>STAR RATING (2007)</a:t>
            </a:r>
          </a:p>
          <a:p>
            <a:pPr>
              <a:buFont typeface="Wingdings" panose="05000000000000000000" pitchFamily="2" charset="2"/>
              <a:buChar char="q"/>
            </a:pPr>
            <a:r>
              <a:rPr lang="en-US" dirty="0" err="1" smtClean="0"/>
              <a:t>Penarafan</a:t>
            </a:r>
            <a:r>
              <a:rPr lang="en-US" dirty="0" smtClean="0"/>
              <a:t> </a:t>
            </a:r>
            <a:r>
              <a:rPr lang="en-US" dirty="0" err="1" smtClean="0"/>
              <a:t>ke</a:t>
            </a:r>
            <a:r>
              <a:rPr lang="en-US" dirty="0" smtClean="0"/>
              <a:t> </a:t>
            </a:r>
            <a:r>
              <a:rPr lang="en-US" dirty="0" err="1" smtClean="0"/>
              <a:t>atas</a:t>
            </a:r>
            <a:r>
              <a:rPr lang="en-US" dirty="0" smtClean="0"/>
              <a:t> </a:t>
            </a:r>
            <a:r>
              <a:rPr lang="en-US" dirty="0" err="1" smtClean="0"/>
              <a:t>agensi</a:t>
            </a:r>
            <a:r>
              <a:rPr lang="en-US" dirty="0" smtClean="0"/>
              <a:t> </a:t>
            </a:r>
            <a:r>
              <a:rPr lang="en-US" dirty="0" err="1" smtClean="0"/>
              <a:t>kerajaan</a:t>
            </a:r>
            <a:r>
              <a:rPr lang="en-US" dirty="0" smtClean="0"/>
              <a:t> </a:t>
            </a:r>
            <a:r>
              <a:rPr lang="en-US" dirty="0" err="1" smtClean="0"/>
              <a:t>melalui</a:t>
            </a:r>
            <a:r>
              <a:rPr lang="en-US" dirty="0" smtClean="0"/>
              <a:t> </a:t>
            </a:r>
            <a:r>
              <a:rPr lang="en-US" dirty="0" err="1" smtClean="0"/>
              <a:t>Sistem</a:t>
            </a:r>
            <a:r>
              <a:rPr lang="en-US" dirty="0" smtClean="0"/>
              <a:t> Star Rating </a:t>
            </a:r>
            <a:r>
              <a:rPr lang="en-US" dirty="0" err="1" smtClean="0"/>
              <a:t>oleh</a:t>
            </a:r>
            <a:r>
              <a:rPr lang="en-US" dirty="0" smtClean="0"/>
              <a:t> MAMPU </a:t>
            </a:r>
            <a:r>
              <a:rPr lang="en-US" dirty="0" err="1" smtClean="0"/>
              <a:t>melibatkan</a:t>
            </a:r>
            <a:r>
              <a:rPr lang="en-US" dirty="0" smtClean="0"/>
              <a:t> </a:t>
            </a:r>
            <a:r>
              <a:rPr lang="en-US" dirty="0" err="1" smtClean="0"/>
              <a:t>penilaian</a:t>
            </a:r>
            <a:r>
              <a:rPr lang="en-US" dirty="0" smtClean="0"/>
              <a:t> </a:t>
            </a:r>
            <a:r>
              <a:rPr lang="en-US" dirty="0" err="1" smtClean="0"/>
              <a:t>ke</a:t>
            </a:r>
            <a:r>
              <a:rPr lang="en-US" dirty="0" smtClean="0"/>
              <a:t> </a:t>
            </a:r>
            <a:r>
              <a:rPr lang="en-US" dirty="0" err="1" smtClean="0"/>
              <a:t>atas</a:t>
            </a:r>
            <a:r>
              <a:rPr lang="en-US" dirty="0" smtClean="0"/>
              <a:t> </a:t>
            </a:r>
            <a:r>
              <a:rPr lang="en-US" dirty="0" err="1" smtClean="0"/>
              <a:t>dua</a:t>
            </a:r>
            <a:r>
              <a:rPr lang="en-US" dirty="0" smtClean="0"/>
              <a:t> (2) </a:t>
            </a:r>
            <a:r>
              <a:rPr lang="en-US" dirty="0" err="1" smtClean="0"/>
              <a:t>komponen</a:t>
            </a:r>
            <a:r>
              <a:rPr lang="en-US" dirty="0" smtClean="0"/>
              <a:t> </a:t>
            </a:r>
            <a:r>
              <a:rPr lang="en-US" dirty="0" err="1" smtClean="0"/>
              <a:t>utama</a:t>
            </a:r>
            <a:r>
              <a:rPr lang="en-US" dirty="0" smtClean="0"/>
              <a:t> </a:t>
            </a:r>
            <a:r>
              <a:rPr lang="en-US" dirty="0" err="1" smtClean="0"/>
              <a:t>iaitu</a:t>
            </a:r>
            <a:r>
              <a:rPr lang="en-US" dirty="0" smtClean="0"/>
              <a:t> </a:t>
            </a:r>
            <a:r>
              <a:rPr lang="en-US" dirty="0" err="1" smtClean="0"/>
              <a:t>Perkhidmatan</a:t>
            </a:r>
            <a:r>
              <a:rPr lang="en-US" dirty="0" smtClean="0"/>
              <a:t> </a:t>
            </a:r>
            <a:r>
              <a:rPr lang="en-US" dirty="0" err="1" smtClean="0"/>
              <a:t>Sokongan</a:t>
            </a:r>
            <a:r>
              <a:rPr lang="en-US" dirty="0" smtClean="0"/>
              <a:t>; </a:t>
            </a:r>
            <a:r>
              <a:rPr lang="en-US" dirty="0" err="1" smtClean="0"/>
              <a:t>dan</a:t>
            </a:r>
            <a:r>
              <a:rPr lang="en-US" dirty="0" smtClean="0"/>
              <a:t> </a:t>
            </a:r>
            <a:r>
              <a:rPr lang="en-US" dirty="0" err="1" smtClean="0"/>
              <a:t>Perkhidmatan</a:t>
            </a:r>
            <a:r>
              <a:rPr lang="en-US" dirty="0" smtClean="0"/>
              <a:t> </a:t>
            </a:r>
            <a:r>
              <a:rPr lang="en-US" dirty="0" err="1" smtClean="0"/>
              <a:t>Teras</a:t>
            </a:r>
            <a:r>
              <a:rPr lang="en-US" dirty="0" smtClean="0"/>
              <a:t>.</a:t>
            </a:r>
          </a:p>
          <a:p>
            <a:pPr marL="114300" indent="0">
              <a:buNone/>
            </a:pPr>
            <a:endParaRPr lang="en-US" dirty="0" smtClean="0"/>
          </a:p>
          <a:p>
            <a:pPr>
              <a:buFont typeface="Wingdings" panose="05000000000000000000" pitchFamily="2" charset="2"/>
              <a:buChar char="q"/>
            </a:pPr>
            <a:r>
              <a:rPr lang="en-US" dirty="0" err="1" smtClean="0"/>
              <a:t>Bidang</a:t>
            </a:r>
            <a:r>
              <a:rPr lang="en-US" dirty="0" smtClean="0"/>
              <a:t> </a:t>
            </a:r>
            <a:r>
              <a:rPr lang="en-US" dirty="0" err="1" smtClean="0"/>
              <a:t>Fokus</a:t>
            </a:r>
            <a:r>
              <a:rPr lang="en-US" dirty="0" smtClean="0"/>
              <a:t> yang </a:t>
            </a:r>
            <a:r>
              <a:rPr lang="en-US" dirty="0" err="1" smtClean="0"/>
              <a:t>diberi</a:t>
            </a:r>
            <a:r>
              <a:rPr lang="en-US" dirty="0" smtClean="0"/>
              <a:t> </a:t>
            </a:r>
            <a:r>
              <a:rPr lang="en-US" dirty="0" err="1" smtClean="0"/>
              <a:t>perhatian</a:t>
            </a:r>
            <a:r>
              <a:rPr lang="en-US" dirty="0" smtClean="0"/>
              <a:t> </a:t>
            </a:r>
            <a:r>
              <a:rPr lang="en-US" dirty="0" err="1" smtClean="0"/>
              <a:t>ialah</a:t>
            </a:r>
            <a:r>
              <a:rPr lang="en-US" dirty="0"/>
              <a:t>:</a:t>
            </a:r>
            <a:r>
              <a:rPr lang="en-US" dirty="0" smtClean="0"/>
              <a:t> </a:t>
            </a:r>
            <a:r>
              <a:rPr lang="en-US" dirty="0" err="1" smtClean="0"/>
              <a:t>Transformasi</a:t>
            </a:r>
            <a:r>
              <a:rPr lang="en-US" dirty="0" smtClean="0"/>
              <a:t>; </a:t>
            </a:r>
            <a:r>
              <a:rPr lang="en-US" dirty="0" err="1" smtClean="0"/>
              <a:t>Inovasi</a:t>
            </a:r>
            <a:r>
              <a:rPr lang="en-US" dirty="0" smtClean="0"/>
              <a:t>; </a:t>
            </a:r>
            <a:r>
              <a:rPr lang="en-US" dirty="0" err="1" smtClean="0"/>
              <a:t>Kualiti</a:t>
            </a:r>
            <a:r>
              <a:rPr lang="en-US" dirty="0" smtClean="0"/>
              <a:t>; </a:t>
            </a:r>
            <a:r>
              <a:rPr lang="en-US" dirty="0" err="1" smtClean="0"/>
              <a:t>dan</a:t>
            </a:r>
            <a:r>
              <a:rPr lang="en-US" dirty="0" smtClean="0"/>
              <a:t> </a:t>
            </a:r>
            <a:r>
              <a:rPr lang="en-US" dirty="0" err="1" smtClean="0"/>
              <a:t>Pematuhan</a:t>
            </a:r>
            <a:r>
              <a:rPr lang="en-US" dirty="0" smtClean="0"/>
              <a:t>.</a:t>
            </a:r>
          </a:p>
          <a:p>
            <a:pPr marL="114300" indent="0">
              <a:buNone/>
            </a:pPr>
            <a:endParaRPr lang="en-US" dirty="0" smtClean="0"/>
          </a:p>
          <a:p>
            <a:pPr>
              <a:buFont typeface="Wingdings" panose="05000000000000000000" pitchFamily="2" charset="2"/>
              <a:buChar char="q"/>
            </a:pPr>
            <a:r>
              <a:rPr lang="en-US" dirty="0" err="1" smtClean="0"/>
              <a:t>Kriteria</a:t>
            </a:r>
            <a:r>
              <a:rPr lang="en-US" dirty="0" smtClean="0"/>
              <a:t> </a:t>
            </a:r>
            <a:r>
              <a:rPr lang="en-US" dirty="0" err="1" smtClean="0"/>
              <a:t>Penilaian</a:t>
            </a:r>
            <a:r>
              <a:rPr lang="en-US" dirty="0" smtClean="0"/>
              <a:t> </a:t>
            </a:r>
            <a:r>
              <a:rPr lang="en-US" dirty="0" err="1"/>
              <a:t>m</a:t>
            </a:r>
            <a:r>
              <a:rPr lang="en-US" dirty="0" err="1" smtClean="0"/>
              <a:t>elihat</a:t>
            </a:r>
            <a:r>
              <a:rPr lang="en-US" dirty="0" smtClean="0"/>
              <a:t> </a:t>
            </a:r>
            <a:r>
              <a:rPr lang="en-US" dirty="0" err="1" smtClean="0"/>
              <a:t>kepada</a:t>
            </a:r>
            <a:r>
              <a:rPr lang="en-US" dirty="0" smtClean="0"/>
              <a:t> </a:t>
            </a:r>
            <a:r>
              <a:rPr lang="en-US" dirty="0" err="1" smtClean="0"/>
              <a:t>pendekatan</a:t>
            </a:r>
            <a:r>
              <a:rPr lang="en-US" dirty="0" smtClean="0"/>
              <a:t>: </a:t>
            </a:r>
            <a:r>
              <a:rPr lang="en-US" i="1" dirty="0" smtClean="0"/>
              <a:t>Outcome Base; Customer Centric; </a:t>
            </a:r>
            <a:r>
              <a:rPr lang="en-US" dirty="0" err="1" smtClean="0"/>
              <a:t>dan</a:t>
            </a:r>
            <a:r>
              <a:rPr lang="en-US" i="1" dirty="0" smtClean="0"/>
              <a:t> Stakeholder Aspiration.</a:t>
            </a:r>
            <a:endParaRPr lang="en-MY" i="1"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19</a:t>
            </a:fld>
            <a:endParaRPr lang="en-MY"/>
          </a:p>
        </p:txBody>
      </p:sp>
    </p:spTree>
    <p:extLst>
      <p:ext uri="{BB962C8B-B14F-4D97-AF65-F5344CB8AC3E}">
        <p14:creationId xmlns:p14="http://schemas.microsoft.com/office/powerpoint/2010/main" val="3390160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SKOP CERAMAH</a:t>
            </a:r>
            <a:endParaRPr lang="en-MY" dirty="0"/>
          </a:p>
        </p:txBody>
      </p:sp>
      <p:sp>
        <p:nvSpPr>
          <p:cNvPr id="3" name="Content Placeholder 2"/>
          <p:cNvSpPr>
            <a:spLocks noGrp="1"/>
          </p:cNvSpPr>
          <p:nvPr>
            <p:ph idx="1"/>
          </p:nvPr>
        </p:nvSpPr>
        <p:spPr/>
        <p:txBody>
          <a:bodyPr>
            <a:normAutofit fontScale="92500"/>
          </a:bodyPr>
          <a:lstStyle/>
          <a:p>
            <a:pPr marL="571500" indent="-457200">
              <a:buFont typeface="+mj-lt"/>
              <a:buAutoNum type="arabicPeriod"/>
            </a:pPr>
            <a:r>
              <a:rPr lang="en-US" b="1" dirty="0" smtClean="0"/>
              <a:t>PENGENALAN &amp; KONSEP AKAUNTABILITI</a:t>
            </a:r>
          </a:p>
          <a:p>
            <a:pPr marL="571500" indent="-457200">
              <a:buFont typeface="+mj-lt"/>
              <a:buAutoNum type="arabicPeriod"/>
            </a:pPr>
            <a:r>
              <a:rPr lang="en-US" dirty="0" smtClean="0"/>
              <a:t>PENEKANAN AKAUNTABILITI DALAM BIDANG-BIDANG UTAMA PENGURUSAN KEWANGAN (BAHAGIAN PERTAMA)</a:t>
            </a:r>
          </a:p>
          <a:p>
            <a:pPr marL="571500" indent="-457200">
              <a:buFont typeface="+mj-lt"/>
              <a:buAutoNum type="arabicPeriod"/>
            </a:pPr>
            <a:r>
              <a:rPr lang="en-US" dirty="0" smtClean="0"/>
              <a:t>PENEKANAN AKAUNTABILITI DALAM BIDANG-BIDANG UTAMA PENGURUSAN KEWANGAN (BAHAGIAN KEDUA)</a:t>
            </a:r>
          </a:p>
          <a:p>
            <a:pPr marL="571500" indent="-457200">
              <a:buFont typeface="+mj-lt"/>
              <a:buAutoNum type="arabicPeriod"/>
            </a:pPr>
            <a:r>
              <a:rPr lang="en-US" dirty="0" smtClean="0"/>
              <a:t>SURCAJ &amp; TINDAKAN TATATERTIB</a:t>
            </a:r>
          </a:p>
          <a:p>
            <a:pPr marL="571500" indent="-457200">
              <a:buFont typeface="+mj-lt"/>
              <a:buAutoNum type="arabicPeriod"/>
            </a:pPr>
            <a:r>
              <a:rPr lang="en-US" dirty="0" smtClean="0"/>
              <a:t>ISU &amp; MASALAH DALAM PENGURUSAN KEWANGAN: TINDAKAN BAGI MENINGKATKAN AKAUNTABILITI</a:t>
            </a:r>
          </a:p>
          <a:p>
            <a:pPr marL="571500" indent="-457200">
              <a:buFont typeface="+mj-lt"/>
              <a:buAutoNum type="arabicPeriod"/>
            </a:pPr>
            <a:r>
              <a:rPr lang="en-US" dirty="0" smtClean="0"/>
              <a:t>KAJIAN KES</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a:t>
            </a:fld>
            <a:endParaRPr lang="en-MY"/>
          </a:p>
        </p:txBody>
      </p:sp>
    </p:spTree>
    <p:extLst>
      <p:ext uri="{BB962C8B-B14F-4D97-AF65-F5344CB8AC3E}">
        <p14:creationId xmlns:p14="http://schemas.microsoft.com/office/powerpoint/2010/main" val="16994114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a:xfrm>
            <a:off x="457200" y="1628800"/>
            <a:ext cx="8229600" cy="4628728"/>
          </a:xfrm>
        </p:spPr>
        <p:txBody>
          <a:bodyPr>
            <a:normAutofit lnSpcReduction="10000"/>
          </a:bodyPr>
          <a:lstStyle/>
          <a:p>
            <a:pPr marL="571500" indent="-457200">
              <a:buFont typeface="+mj-lt"/>
              <a:buAutoNum type="arabicPeriod" startAt="3"/>
            </a:pPr>
            <a:r>
              <a:rPr lang="en-US" b="1" dirty="0" smtClean="0"/>
              <a:t>LAPORAN JAWATANKUASA PENGURUSAN KEWANGAN DAN AKAUN (JKPA): PS 5.1</a:t>
            </a:r>
          </a:p>
          <a:p>
            <a:pPr>
              <a:buFont typeface="Wingdings" panose="05000000000000000000" pitchFamily="2" charset="2"/>
              <a:buChar char="q"/>
            </a:pPr>
            <a:r>
              <a:rPr lang="en-US" dirty="0" err="1" smtClean="0"/>
              <a:t>Garis</a:t>
            </a:r>
            <a:r>
              <a:rPr lang="en-US" dirty="0" smtClean="0"/>
              <a:t> </a:t>
            </a:r>
            <a:r>
              <a:rPr lang="en-US" dirty="0" err="1" smtClean="0"/>
              <a:t>Panduan</a:t>
            </a:r>
            <a:r>
              <a:rPr lang="en-US" dirty="0" smtClean="0"/>
              <a:t> </a:t>
            </a:r>
            <a:r>
              <a:rPr lang="en-US" dirty="0" err="1" smtClean="0"/>
              <a:t>Pelaksanaan</a:t>
            </a:r>
            <a:r>
              <a:rPr lang="en-US" dirty="0" smtClean="0"/>
              <a:t> </a:t>
            </a:r>
            <a:r>
              <a:rPr lang="en-US" dirty="0" err="1" smtClean="0"/>
              <a:t>Jawatankuasa</a:t>
            </a:r>
            <a:r>
              <a:rPr lang="en-US" dirty="0" smtClean="0"/>
              <a:t> </a:t>
            </a:r>
            <a:r>
              <a:rPr lang="en-US" dirty="0" err="1" smtClean="0"/>
              <a:t>Pengurusan</a:t>
            </a:r>
            <a:r>
              <a:rPr lang="en-US" dirty="0" smtClean="0"/>
              <a:t> </a:t>
            </a:r>
            <a:r>
              <a:rPr lang="en-US" dirty="0" err="1" smtClean="0"/>
              <a:t>dan</a:t>
            </a:r>
            <a:r>
              <a:rPr lang="en-US" dirty="0" smtClean="0"/>
              <a:t> </a:t>
            </a:r>
            <a:r>
              <a:rPr lang="en-US" dirty="0" err="1" smtClean="0"/>
              <a:t>Akaun</a:t>
            </a:r>
            <a:r>
              <a:rPr lang="en-US" dirty="0" smtClean="0"/>
              <a:t> </a:t>
            </a:r>
            <a:r>
              <a:rPr lang="en-US" dirty="0" err="1" smtClean="0"/>
              <a:t>disedia</a:t>
            </a:r>
            <a:r>
              <a:rPr lang="en-US" dirty="0" smtClean="0"/>
              <a:t> </a:t>
            </a:r>
            <a:r>
              <a:rPr lang="en-US" dirty="0" err="1" smtClean="0"/>
              <a:t>untuk</a:t>
            </a:r>
            <a:r>
              <a:rPr lang="en-US" dirty="0" smtClean="0"/>
              <a:t> </a:t>
            </a:r>
            <a:r>
              <a:rPr lang="en-US" dirty="0" err="1" smtClean="0"/>
              <a:t>menilai</a:t>
            </a:r>
            <a:r>
              <a:rPr lang="en-US" dirty="0" smtClean="0"/>
              <a:t> </a:t>
            </a:r>
            <a:r>
              <a:rPr lang="en-US" dirty="0" err="1" smtClean="0"/>
              <a:t>amalan</a:t>
            </a:r>
            <a:r>
              <a:rPr lang="en-US" dirty="0" smtClean="0"/>
              <a:t> </a:t>
            </a:r>
            <a:r>
              <a:rPr lang="en-US" dirty="0" err="1" smtClean="0"/>
              <a:t>akauntabiliti</a:t>
            </a:r>
            <a:r>
              <a:rPr lang="en-US" dirty="0" smtClean="0"/>
              <a:t> </a:t>
            </a:r>
            <a:r>
              <a:rPr lang="en-US" dirty="0" err="1" smtClean="0"/>
              <a:t>dalam</a:t>
            </a:r>
            <a:r>
              <a:rPr lang="en-US" dirty="0" smtClean="0"/>
              <a:t> </a:t>
            </a:r>
            <a:r>
              <a:rPr lang="en-US" dirty="0" err="1" smtClean="0"/>
              <a:t>urusan</a:t>
            </a:r>
            <a:r>
              <a:rPr lang="en-US" dirty="0" smtClean="0"/>
              <a:t> </a:t>
            </a:r>
            <a:r>
              <a:rPr lang="en-US" dirty="0" err="1" smtClean="0"/>
              <a:t>kewangan</a:t>
            </a:r>
            <a:r>
              <a:rPr lang="en-US" dirty="0" smtClean="0"/>
              <a:t> (</a:t>
            </a:r>
            <a:r>
              <a:rPr lang="en-US" dirty="0" err="1" smtClean="0"/>
              <a:t>mematuhi</a:t>
            </a:r>
            <a:r>
              <a:rPr lang="en-US" dirty="0" smtClean="0"/>
              <a:t> </a:t>
            </a:r>
            <a:r>
              <a:rPr lang="en-US" dirty="0" err="1" smtClean="0"/>
              <a:t>undang-undang</a:t>
            </a:r>
            <a:r>
              <a:rPr lang="en-US" dirty="0" smtClean="0"/>
              <a:t>, </a:t>
            </a:r>
            <a:r>
              <a:rPr lang="en-US" dirty="0" err="1" smtClean="0"/>
              <a:t>prosedur</a:t>
            </a:r>
            <a:r>
              <a:rPr lang="en-US" dirty="0" smtClean="0"/>
              <a:t> </a:t>
            </a:r>
            <a:r>
              <a:rPr lang="en-US" dirty="0" err="1" smtClean="0"/>
              <a:t>dan</a:t>
            </a:r>
            <a:r>
              <a:rPr lang="en-US" dirty="0" smtClean="0"/>
              <a:t> </a:t>
            </a:r>
            <a:r>
              <a:rPr lang="en-US" dirty="0" err="1" smtClean="0"/>
              <a:t>arahan</a:t>
            </a:r>
            <a:r>
              <a:rPr lang="en-US" dirty="0" smtClean="0"/>
              <a:t> </a:t>
            </a:r>
            <a:r>
              <a:rPr lang="en-US" dirty="0" err="1" smtClean="0"/>
              <a:t>semasa</a:t>
            </a:r>
            <a:r>
              <a:rPr lang="en-US" dirty="0" smtClean="0"/>
              <a:t>).</a:t>
            </a:r>
          </a:p>
          <a:p>
            <a:pPr>
              <a:buFont typeface="Wingdings" panose="05000000000000000000" pitchFamily="2" charset="2"/>
              <a:buChar char="q"/>
            </a:pPr>
            <a:r>
              <a:rPr lang="en-US" dirty="0" err="1" smtClean="0"/>
              <a:t>Membantu</a:t>
            </a:r>
            <a:r>
              <a:rPr lang="en-US" dirty="0" smtClean="0"/>
              <a:t> </a:t>
            </a:r>
            <a:r>
              <a:rPr lang="en-US" dirty="0" err="1" smtClean="0"/>
              <a:t>ketua</a:t>
            </a:r>
            <a:r>
              <a:rPr lang="en-US" dirty="0" smtClean="0"/>
              <a:t> </a:t>
            </a:r>
            <a:r>
              <a:rPr lang="en-US" dirty="0" err="1" smtClean="0"/>
              <a:t>jabatan</a:t>
            </a:r>
            <a:r>
              <a:rPr lang="en-US" dirty="0" smtClean="0"/>
              <a:t> </a:t>
            </a:r>
            <a:r>
              <a:rPr lang="en-US" dirty="0" err="1" smtClean="0"/>
              <a:t>mengenalpasti</a:t>
            </a:r>
            <a:r>
              <a:rPr lang="en-US" dirty="0" smtClean="0"/>
              <a:t> </a:t>
            </a:r>
            <a:r>
              <a:rPr lang="en-US" dirty="0" err="1" smtClean="0"/>
              <a:t>kelemahan</a:t>
            </a:r>
            <a:r>
              <a:rPr lang="en-US" dirty="0" smtClean="0"/>
              <a:t> </a:t>
            </a:r>
            <a:r>
              <a:rPr lang="en-US" dirty="0" err="1" smtClean="0"/>
              <a:t>pengurusan</a:t>
            </a:r>
            <a:r>
              <a:rPr lang="en-US" dirty="0" smtClean="0"/>
              <a:t> </a:t>
            </a:r>
            <a:r>
              <a:rPr lang="en-US" dirty="0" err="1" smtClean="0"/>
              <a:t>kewangan</a:t>
            </a:r>
            <a:r>
              <a:rPr lang="en-US" dirty="0" smtClean="0"/>
              <a:t> </a:t>
            </a:r>
            <a:r>
              <a:rPr lang="en-US" dirty="0" err="1" smtClean="0"/>
              <a:t>dan</a:t>
            </a:r>
            <a:r>
              <a:rPr lang="en-US" dirty="0" smtClean="0"/>
              <a:t> </a:t>
            </a:r>
            <a:r>
              <a:rPr lang="en-US" dirty="0" err="1" smtClean="0"/>
              <a:t>akaun</a:t>
            </a:r>
            <a:r>
              <a:rPr lang="en-US" dirty="0" smtClean="0"/>
              <a:t> </a:t>
            </a:r>
            <a:r>
              <a:rPr lang="en-US" dirty="0" err="1" smtClean="0"/>
              <a:t>serta</a:t>
            </a:r>
            <a:r>
              <a:rPr lang="en-US" dirty="0" smtClean="0"/>
              <a:t> </a:t>
            </a:r>
            <a:r>
              <a:rPr lang="en-US" dirty="0" err="1" smtClean="0"/>
              <a:t>langkah</a:t>
            </a:r>
            <a:r>
              <a:rPr lang="en-US" dirty="0" smtClean="0"/>
              <a:t> </a:t>
            </a:r>
            <a:r>
              <a:rPr lang="en-US" dirty="0" err="1" smtClean="0"/>
              <a:t>penambahbaikan</a:t>
            </a:r>
            <a:r>
              <a:rPr lang="en-US" dirty="0" smtClean="0"/>
              <a:t>.</a:t>
            </a:r>
          </a:p>
          <a:p>
            <a:pPr>
              <a:buFont typeface="Wingdings" panose="05000000000000000000" pitchFamily="2" charset="2"/>
              <a:buChar char="q"/>
            </a:pPr>
            <a:r>
              <a:rPr lang="en-US" dirty="0" err="1" smtClean="0"/>
              <a:t>Mesyuarat</a:t>
            </a:r>
            <a:r>
              <a:rPr lang="en-US" dirty="0" smtClean="0"/>
              <a:t> 3 </a:t>
            </a:r>
            <a:r>
              <a:rPr lang="en-US" dirty="0" err="1" smtClean="0"/>
              <a:t>bulan</a:t>
            </a:r>
            <a:r>
              <a:rPr lang="en-US" dirty="0" smtClean="0"/>
              <a:t> </a:t>
            </a:r>
            <a:r>
              <a:rPr lang="en-US" dirty="0" err="1" smtClean="0"/>
              <a:t>sekali</a:t>
            </a:r>
            <a:r>
              <a:rPr lang="en-US" dirty="0" smtClean="0"/>
              <a:t>; agenda </a:t>
            </a:r>
            <a:r>
              <a:rPr lang="en-US" dirty="0" err="1" smtClean="0"/>
              <a:t>termasuk</a:t>
            </a:r>
            <a:r>
              <a:rPr lang="en-US" dirty="0" smtClean="0"/>
              <a:t> </a:t>
            </a:r>
            <a:r>
              <a:rPr lang="en-US" dirty="0" err="1" smtClean="0"/>
              <a:t>laporan</a:t>
            </a:r>
            <a:r>
              <a:rPr lang="en-US" dirty="0" smtClean="0"/>
              <a:t> </a:t>
            </a:r>
            <a:r>
              <a:rPr lang="en-US" dirty="0" err="1" smtClean="0"/>
              <a:t>pengurusan</a:t>
            </a:r>
            <a:r>
              <a:rPr lang="en-US" dirty="0" smtClean="0"/>
              <a:t> </a:t>
            </a:r>
            <a:r>
              <a:rPr lang="en-US" dirty="0" err="1" smtClean="0"/>
              <a:t>bajet</a:t>
            </a:r>
            <a:r>
              <a:rPr lang="en-US" dirty="0" smtClean="0"/>
              <a:t>; </a:t>
            </a:r>
            <a:r>
              <a:rPr lang="en-US" dirty="0" err="1" smtClean="0"/>
              <a:t>perakaunan</a:t>
            </a:r>
            <a:r>
              <a:rPr lang="en-US" dirty="0" smtClean="0"/>
              <a:t>; </a:t>
            </a:r>
            <a:r>
              <a:rPr lang="en-US" dirty="0" err="1" smtClean="0"/>
              <a:t>pengurusan</a:t>
            </a:r>
            <a:r>
              <a:rPr lang="en-US" dirty="0" smtClean="0"/>
              <a:t> </a:t>
            </a:r>
            <a:r>
              <a:rPr lang="en-US" dirty="0" err="1" smtClean="0"/>
              <a:t>perolehan</a:t>
            </a:r>
            <a:r>
              <a:rPr lang="en-US" dirty="0" smtClean="0"/>
              <a:t>; </a:t>
            </a:r>
            <a:r>
              <a:rPr lang="en-US" dirty="0" err="1" smtClean="0"/>
              <a:t>aset</a:t>
            </a:r>
            <a:r>
              <a:rPr lang="en-US" dirty="0" smtClean="0"/>
              <a:t> &amp; </a:t>
            </a:r>
            <a:r>
              <a:rPr lang="en-US" dirty="0" err="1" smtClean="0"/>
              <a:t>stor</a:t>
            </a:r>
            <a:r>
              <a:rPr lang="en-US" dirty="0" smtClean="0"/>
              <a:t>; </a:t>
            </a:r>
            <a:r>
              <a:rPr lang="en-US" dirty="0" err="1" smtClean="0"/>
              <a:t>teguran</a:t>
            </a:r>
            <a:r>
              <a:rPr lang="en-US" dirty="0" smtClean="0"/>
              <a:t> audit.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20</a:t>
            </a:fld>
            <a:endParaRPr lang="en-MY"/>
          </a:p>
        </p:txBody>
      </p:sp>
    </p:spTree>
    <p:extLst>
      <p:ext uri="{BB962C8B-B14F-4D97-AF65-F5344CB8AC3E}">
        <p14:creationId xmlns:p14="http://schemas.microsoft.com/office/powerpoint/2010/main" val="11351250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p:txBody>
          <a:bodyPr/>
          <a:lstStyle/>
          <a:p>
            <a:pPr marL="571500" indent="-457200">
              <a:buFont typeface="+mj-lt"/>
              <a:buAutoNum type="arabicPeriod" startAt="4"/>
            </a:pPr>
            <a:r>
              <a:rPr lang="en-US" b="1" dirty="0" smtClean="0"/>
              <a:t>PENGANUGERAHAN</a:t>
            </a:r>
          </a:p>
          <a:p>
            <a:pPr>
              <a:buFont typeface="Wingdings" panose="05000000000000000000" pitchFamily="2" charset="2"/>
              <a:buChar char="q"/>
            </a:pPr>
            <a:r>
              <a:rPr lang="en-US" dirty="0" err="1" smtClean="0"/>
              <a:t>Anugerah</a:t>
            </a:r>
            <a:r>
              <a:rPr lang="en-US" dirty="0" smtClean="0"/>
              <a:t> </a:t>
            </a:r>
            <a:r>
              <a:rPr lang="en-US" dirty="0" err="1" smtClean="0"/>
              <a:t>Inovasi</a:t>
            </a:r>
            <a:r>
              <a:rPr lang="en-US" dirty="0" smtClean="0"/>
              <a:t> </a:t>
            </a:r>
            <a:r>
              <a:rPr lang="en-US" dirty="0" err="1" smtClean="0"/>
              <a:t>Perdana</a:t>
            </a:r>
            <a:r>
              <a:rPr lang="en-US" dirty="0" smtClean="0"/>
              <a:t> </a:t>
            </a:r>
            <a:r>
              <a:rPr lang="en-US" dirty="0" err="1" smtClean="0"/>
              <a:t>Menteri</a:t>
            </a:r>
            <a:r>
              <a:rPr lang="en-US" dirty="0" smtClean="0"/>
              <a:t> (AIPM) </a:t>
            </a:r>
            <a:r>
              <a:rPr lang="en-US" dirty="0" err="1" smtClean="0"/>
              <a:t>merupakan</a:t>
            </a:r>
            <a:r>
              <a:rPr lang="en-US" dirty="0" smtClean="0"/>
              <a:t> </a:t>
            </a:r>
            <a:r>
              <a:rPr lang="en-US" dirty="0" err="1" smtClean="0"/>
              <a:t>anugerah</a:t>
            </a:r>
            <a:r>
              <a:rPr lang="en-US" dirty="0" smtClean="0"/>
              <a:t> </a:t>
            </a:r>
            <a:r>
              <a:rPr lang="en-US" dirty="0" err="1" smtClean="0"/>
              <a:t>tertinggi</a:t>
            </a:r>
            <a:r>
              <a:rPr lang="en-US" dirty="0" smtClean="0"/>
              <a:t> </a:t>
            </a:r>
            <a:r>
              <a:rPr lang="en-US" dirty="0" err="1" smtClean="0"/>
              <a:t>perkhidmatan</a:t>
            </a:r>
            <a:r>
              <a:rPr lang="en-US" dirty="0" smtClean="0"/>
              <a:t> </a:t>
            </a:r>
            <a:r>
              <a:rPr lang="en-US" dirty="0" err="1" smtClean="0"/>
              <a:t>awam</a:t>
            </a:r>
            <a:r>
              <a:rPr lang="en-US" dirty="0" smtClean="0"/>
              <a:t> </a:t>
            </a:r>
            <a:r>
              <a:rPr lang="en-US" dirty="0" err="1" smtClean="0"/>
              <a:t>kepada</a:t>
            </a:r>
            <a:r>
              <a:rPr lang="en-US" dirty="0" smtClean="0"/>
              <a:t> </a:t>
            </a:r>
            <a:r>
              <a:rPr lang="en-US" dirty="0" err="1" smtClean="0"/>
              <a:t>agensi-agensi</a:t>
            </a:r>
            <a:r>
              <a:rPr lang="en-US" dirty="0" smtClean="0"/>
              <a:t> </a:t>
            </a:r>
            <a:r>
              <a:rPr lang="en-US" dirty="0" err="1" smtClean="0"/>
              <a:t>kerajaan</a:t>
            </a:r>
            <a:r>
              <a:rPr lang="en-US" dirty="0" smtClean="0"/>
              <a:t> yang </a:t>
            </a:r>
            <a:r>
              <a:rPr lang="en-US" dirty="0" err="1" smtClean="0"/>
              <a:t>berjaya</a:t>
            </a:r>
            <a:r>
              <a:rPr lang="en-US" dirty="0" smtClean="0"/>
              <a:t> </a:t>
            </a:r>
            <a:r>
              <a:rPr lang="en-US" dirty="0" err="1" smtClean="0"/>
              <a:t>berdasarkan</a:t>
            </a:r>
            <a:r>
              <a:rPr lang="en-US" dirty="0" smtClean="0"/>
              <a:t> </a:t>
            </a:r>
            <a:r>
              <a:rPr lang="en-US" dirty="0" err="1" smtClean="0"/>
              <a:t>keberhasilan</a:t>
            </a:r>
            <a:r>
              <a:rPr lang="en-US" dirty="0" smtClean="0"/>
              <a:t>, outcome &amp; </a:t>
            </a:r>
            <a:r>
              <a:rPr lang="en-US" dirty="0" err="1" smtClean="0"/>
              <a:t>impak</a:t>
            </a:r>
            <a:r>
              <a:rPr lang="en-US" dirty="0" smtClean="0"/>
              <a:t> </a:t>
            </a:r>
            <a:r>
              <a:rPr lang="en-US" dirty="0" err="1" smtClean="0"/>
              <a:t>sesabuah</a:t>
            </a:r>
            <a:r>
              <a:rPr lang="en-US" dirty="0" smtClean="0"/>
              <a:t> </a:t>
            </a:r>
            <a:r>
              <a:rPr lang="en-US" dirty="0" err="1" smtClean="0"/>
              <a:t>inovasi</a:t>
            </a:r>
            <a:r>
              <a:rPr lang="en-US" dirty="0" smtClean="0"/>
              <a:t> </a:t>
            </a:r>
            <a:r>
              <a:rPr lang="en-US" dirty="0" err="1" smtClean="0"/>
              <a:t>secara</a:t>
            </a:r>
            <a:r>
              <a:rPr lang="en-US" dirty="0" smtClean="0"/>
              <a:t> </a:t>
            </a:r>
            <a:r>
              <a:rPr lang="en-US" dirty="0" err="1" smtClean="0"/>
              <a:t>inovatif</a:t>
            </a:r>
            <a:r>
              <a:rPr lang="en-US" dirty="0" smtClean="0"/>
              <a:t>, </a:t>
            </a:r>
            <a:r>
              <a:rPr lang="en-US" dirty="0" err="1" smtClean="0"/>
              <a:t>releven</a:t>
            </a:r>
            <a:r>
              <a:rPr lang="en-US" dirty="0" smtClean="0"/>
              <a:t>, </a:t>
            </a:r>
            <a:r>
              <a:rPr lang="en-US" dirty="0" err="1" smtClean="0"/>
              <a:t>signifikan</a:t>
            </a:r>
            <a:r>
              <a:rPr lang="en-US" dirty="0" smtClean="0"/>
              <a:t> &amp; </a:t>
            </a:r>
            <a:r>
              <a:rPr lang="en-US" dirty="0" err="1" smtClean="0"/>
              <a:t>keberkesanan</a:t>
            </a:r>
            <a:r>
              <a:rPr lang="en-US" dirty="0" smtClean="0"/>
              <a:t> (RM1JUTA).</a:t>
            </a:r>
          </a:p>
          <a:p>
            <a:pPr>
              <a:buFont typeface="Wingdings" panose="05000000000000000000" pitchFamily="2" charset="2"/>
              <a:buChar char="q"/>
            </a:pPr>
            <a:r>
              <a:rPr lang="en-US" dirty="0" err="1" smtClean="0"/>
              <a:t>Anugerah</a:t>
            </a:r>
            <a:r>
              <a:rPr lang="en-US" dirty="0" smtClean="0"/>
              <a:t> </a:t>
            </a:r>
            <a:r>
              <a:rPr lang="en-US" dirty="0" err="1" smtClean="0"/>
              <a:t>Inovasi</a:t>
            </a:r>
            <a:r>
              <a:rPr lang="en-US" dirty="0" smtClean="0"/>
              <a:t> </a:t>
            </a:r>
            <a:r>
              <a:rPr lang="en-US" dirty="0" err="1" smtClean="0"/>
              <a:t>Sektor</a:t>
            </a:r>
            <a:r>
              <a:rPr lang="en-US" dirty="0" smtClean="0"/>
              <a:t> </a:t>
            </a:r>
            <a:r>
              <a:rPr lang="en-US" dirty="0" err="1" smtClean="0"/>
              <a:t>Awam</a:t>
            </a:r>
            <a:r>
              <a:rPr lang="en-US" dirty="0" smtClean="0"/>
              <a:t> (AISA) </a:t>
            </a:r>
            <a:r>
              <a:rPr lang="en-US" dirty="0" err="1" smtClean="0"/>
              <a:t>terbahagi</a:t>
            </a:r>
            <a:r>
              <a:rPr lang="en-US" dirty="0" smtClean="0"/>
              <a:t> </a:t>
            </a:r>
            <a:r>
              <a:rPr lang="en-US" dirty="0" err="1" smtClean="0"/>
              <a:t>kepada</a:t>
            </a:r>
            <a:r>
              <a:rPr lang="en-US" dirty="0" smtClean="0"/>
              <a:t> </a:t>
            </a:r>
            <a:r>
              <a:rPr lang="en-US" dirty="0" err="1" smtClean="0"/>
              <a:t>empat</a:t>
            </a:r>
            <a:r>
              <a:rPr lang="en-US" dirty="0" smtClean="0"/>
              <a:t> (4) </a:t>
            </a:r>
            <a:r>
              <a:rPr lang="en-US" dirty="0" err="1" smtClean="0"/>
              <a:t>kategori</a:t>
            </a:r>
            <a:r>
              <a:rPr lang="en-US" dirty="0" smtClean="0"/>
              <a:t> </a:t>
            </a:r>
            <a:r>
              <a:rPr lang="en-US" dirty="0" err="1" smtClean="0"/>
              <a:t>iaitu</a:t>
            </a:r>
            <a:r>
              <a:rPr lang="en-US" dirty="0" smtClean="0"/>
              <a:t> AIPK; AICT, AIPDT </a:t>
            </a:r>
            <a:r>
              <a:rPr lang="en-US" dirty="0" err="1" smtClean="0"/>
              <a:t>dan</a:t>
            </a:r>
            <a:r>
              <a:rPr lang="en-US" dirty="0" smtClean="0"/>
              <a:t> AIPBT(RM300.00).</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21</a:t>
            </a:fld>
            <a:endParaRPr lang="en-MY"/>
          </a:p>
        </p:txBody>
      </p:sp>
    </p:spTree>
    <p:extLst>
      <p:ext uri="{BB962C8B-B14F-4D97-AF65-F5344CB8AC3E}">
        <p14:creationId xmlns:p14="http://schemas.microsoft.com/office/powerpoint/2010/main" val="95990515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a:xfrm>
            <a:off x="457200" y="1595933"/>
            <a:ext cx="8229600" cy="4929411"/>
          </a:xfrm>
        </p:spPr>
        <p:txBody>
          <a:bodyPr>
            <a:normAutofit lnSpcReduction="10000"/>
          </a:bodyPr>
          <a:lstStyle/>
          <a:p>
            <a:pPr marL="571500" indent="-457200">
              <a:buFont typeface="+mj-lt"/>
              <a:buAutoNum type="arabicPeriod" startAt="5"/>
            </a:pPr>
            <a:r>
              <a:rPr lang="en-US" b="1" dirty="0" smtClean="0"/>
              <a:t>LAPORAN KETUA AUDIT NEGARA</a:t>
            </a:r>
          </a:p>
          <a:p>
            <a:pPr>
              <a:buFont typeface="Wingdings" panose="05000000000000000000" pitchFamily="2" charset="2"/>
              <a:buChar char="q"/>
            </a:pPr>
            <a:r>
              <a:rPr lang="en-US" dirty="0" err="1" smtClean="0"/>
              <a:t>Perkara</a:t>
            </a:r>
            <a:r>
              <a:rPr lang="en-US" dirty="0" smtClean="0"/>
              <a:t> 106 </a:t>
            </a:r>
            <a:r>
              <a:rPr lang="en-US" dirty="0" err="1" smtClean="0"/>
              <a:t>dan</a:t>
            </a:r>
            <a:r>
              <a:rPr lang="en-US" dirty="0" smtClean="0"/>
              <a:t> 107 </a:t>
            </a:r>
            <a:r>
              <a:rPr lang="en-US" dirty="0" err="1" smtClean="0"/>
              <a:t>Perlembagaan</a:t>
            </a:r>
            <a:r>
              <a:rPr lang="en-US" dirty="0" smtClean="0"/>
              <a:t> Persekutuan </a:t>
            </a:r>
            <a:r>
              <a:rPr lang="en-US" dirty="0" err="1" smtClean="0"/>
              <a:t>dan</a:t>
            </a:r>
            <a:r>
              <a:rPr lang="en-US" dirty="0" smtClean="0"/>
              <a:t> </a:t>
            </a:r>
            <a:r>
              <a:rPr lang="en-US" dirty="0" err="1" smtClean="0"/>
              <a:t>Akta</a:t>
            </a:r>
            <a:r>
              <a:rPr lang="en-US" dirty="0" smtClean="0"/>
              <a:t> Audit 1957 </a:t>
            </a:r>
            <a:r>
              <a:rPr lang="en-US" dirty="0" err="1" smtClean="0"/>
              <a:t>menghendaki</a:t>
            </a:r>
            <a:r>
              <a:rPr lang="en-US" dirty="0" smtClean="0"/>
              <a:t> </a:t>
            </a:r>
            <a:r>
              <a:rPr lang="en-US" dirty="0" err="1" smtClean="0"/>
              <a:t>Ketua</a:t>
            </a:r>
            <a:r>
              <a:rPr lang="en-US" dirty="0" smtClean="0"/>
              <a:t> Audit Negara </a:t>
            </a:r>
            <a:r>
              <a:rPr lang="en-US" dirty="0" err="1" smtClean="0"/>
              <a:t>mengaudit</a:t>
            </a:r>
            <a:r>
              <a:rPr lang="en-US" dirty="0" smtClean="0"/>
              <a:t> </a:t>
            </a:r>
            <a:r>
              <a:rPr lang="en-US" dirty="0" err="1" smtClean="0"/>
              <a:t>penyata</a:t>
            </a:r>
            <a:r>
              <a:rPr lang="en-US" dirty="0" smtClean="0"/>
              <a:t> </a:t>
            </a:r>
            <a:r>
              <a:rPr lang="en-US" dirty="0" err="1" smtClean="0"/>
              <a:t>kewangan</a:t>
            </a:r>
            <a:r>
              <a:rPr lang="en-US" dirty="0" smtClean="0"/>
              <a:t>, </a:t>
            </a:r>
            <a:r>
              <a:rPr lang="en-US" dirty="0" err="1" smtClean="0"/>
              <a:t>pengurusan</a:t>
            </a:r>
            <a:r>
              <a:rPr lang="en-US" dirty="0" smtClean="0"/>
              <a:t> </a:t>
            </a:r>
            <a:r>
              <a:rPr lang="en-US" dirty="0" err="1" smtClean="0"/>
              <a:t>kewangan</a:t>
            </a:r>
            <a:r>
              <a:rPr lang="en-US" dirty="0" smtClean="0"/>
              <a:t>, </a:t>
            </a:r>
            <a:r>
              <a:rPr lang="en-US" dirty="0" err="1" smtClean="0"/>
              <a:t>aktiviti</a:t>
            </a:r>
            <a:r>
              <a:rPr lang="en-US" dirty="0" smtClean="0"/>
              <a:t> </a:t>
            </a:r>
            <a:r>
              <a:rPr lang="en-US" dirty="0" err="1" smtClean="0"/>
              <a:t>kementerian</a:t>
            </a:r>
            <a:r>
              <a:rPr lang="en-US" dirty="0" smtClean="0"/>
              <a:t>/ </a:t>
            </a:r>
            <a:r>
              <a:rPr lang="en-US" dirty="0" err="1" smtClean="0"/>
              <a:t>jabatan</a:t>
            </a:r>
            <a:r>
              <a:rPr lang="en-US" dirty="0" smtClean="0"/>
              <a:t> </a:t>
            </a:r>
            <a:r>
              <a:rPr lang="en-US" dirty="0" err="1" smtClean="0"/>
              <a:t>serta</a:t>
            </a:r>
            <a:r>
              <a:rPr lang="en-US" dirty="0" smtClean="0"/>
              <a:t> </a:t>
            </a:r>
            <a:r>
              <a:rPr lang="en-US" dirty="0" err="1" smtClean="0"/>
              <a:t>pengurusan</a:t>
            </a:r>
            <a:r>
              <a:rPr lang="en-US" dirty="0" smtClean="0"/>
              <a:t> </a:t>
            </a:r>
            <a:r>
              <a:rPr lang="en-US" dirty="0" err="1" smtClean="0"/>
              <a:t>syarikat</a:t>
            </a:r>
            <a:r>
              <a:rPr lang="en-US" dirty="0" smtClean="0"/>
              <a:t> </a:t>
            </a:r>
            <a:r>
              <a:rPr lang="en-US" dirty="0" err="1" smtClean="0"/>
              <a:t>kerajaan</a:t>
            </a:r>
            <a:r>
              <a:rPr lang="en-US" dirty="0" smtClean="0"/>
              <a:t>…</a:t>
            </a:r>
          </a:p>
          <a:p>
            <a:pPr>
              <a:buFont typeface="Wingdings" panose="05000000000000000000" pitchFamily="2" charset="2"/>
              <a:buChar char="q"/>
            </a:pPr>
            <a:r>
              <a:rPr lang="en-US" dirty="0" err="1" smtClean="0"/>
              <a:t>Jabatan</a:t>
            </a:r>
            <a:r>
              <a:rPr lang="en-US" dirty="0" smtClean="0"/>
              <a:t> Audit Negara </a:t>
            </a:r>
            <a:r>
              <a:rPr lang="en-US" dirty="0" err="1" smtClean="0"/>
              <a:t>menjalankan</a:t>
            </a:r>
            <a:r>
              <a:rPr lang="en-US" dirty="0" smtClean="0"/>
              <a:t> </a:t>
            </a:r>
            <a:r>
              <a:rPr lang="en-US" dirty="0" err="1" smtClean="0"/>
              <a:t>empat</a:t>
            </a:r>
            <a:r>
              <a:rPr lang="en-US" dirty="0" smtClean="0"/>
              <a:t> (4) </a:t>
            </a:r>
            <a:r>
              <a:rPr lang="en-US" dirty="0" err="1" smtClean="0"/>
              <a:t>jenis</a:t>
            </a:r>
            <a:r>
              <a:rPr lang="en-US" dirty="0" smtClean="0"/>
              <a:t> </a:t>
            </a:r>
            <a:r>
              <a:rPr lang="en-US" dirty="0" err="1" smtClean="0"/>
              <a:t>pengauditan</a:t>
            </a:r>
            <a:r>
              <a:rPr lang="en-US" dirty="0" smtClean="0"/>
              <a:t> </a:t>
            </a:r>
            <a:r>
              <a:rPr lang="en-US" dirty="0" err="1" smtClean="0"/>
              <a:t>iaitu</a:t>
            </a:r>
            <a:r>
              <a:rPr lang="en-US" dirty="0" smtClean="0"/>
              <a:t> (</a:t>
            </a:r>
            <a:r>
              <a:rPr lang="en-US" dirty="0" err="1" smtClean="0"/>
              <a:t>i</a:t>
            </a:r>
            <a:r>
              <a:rPr lang="en-US" dirty="0" smtClean="0"/>
              <a:t>)</a:t>
            </a:r>
            <a:r>
              <a:rPr lang="en-US" dirty="0" err="1" smtClean="0"/>
              <a:t>penyata</a:t>
            </a:r>
            <a:r>
              <a:rPr lang="en-US" dirty="0" smtClean="0"/>
              <a:t> </a:t>
            </a:r>
            <a:r>
              <a:rPr lang="en-US" dirty="0" err="1" smtClean="0"/>
              <a:t>kewangan</a:t>
            </a:r>
            <a:r>
              <a:rPr lang="en-US" dirty="0" smtClean="0"/>
              <a:t>; (ii)</a:t>
            </a:r>
            <a:r>
              <a:rPr lang="en-US" dirty="0" err="1" smtClean="0"/>
              <a:t>pematuhan</a:t>
            </a:r>
            <a:r>
              <a:rPr lang="en-US" dirty="0" smtClean="0"/>
              <a:t>; (iii) </a:t>
            </a:r>
            <a:r>
              <a:rPr lang="en-US" dirty="0" err="1" smtClean="0"/>
              <a:t>prestasi</a:t>
            </a:r>
            <a:r>
              <a:rPr lang="en-US" dirty="0" smtClean="0"/>
              <a:t>; </a:t>
            </a:r>
            <a:r>
              <a:rPr lang="en-US" dirty="0" err="1" smtClean="0"/>
              <a:t>dan</a:t>
            </a:r>
            <a:r>
              <a:rPr lang="en-US" dirty="0" smtClean="0"/>
              <a:t> (iv)</a:t>
            </a:r>
            <a:r>
              <a:rPr lang="en-US" dirty="0" err="1" smtClean="0"/>
              <a:t>pengurusan</a:t>
            </a:r>
            <a:r>
              <a:rPr lang="en-US" dirty="0" smtClean="0"/>
              <a:t> </a:t>
            </a:r>
            <a:r>
              <a:rPr lang="en-US" dirty="0" err="1" smtClean="0"/>
              <a:t>syarikat</a:t>
            </a:r>
            <a:r>
              <a:rPr lang="en-US" dirty="0" smtClean="0"/>
              <a:t> </a:t>
            </a:r>
            <a:r>
              <a:rPr lang="en-US" dirty="0" err="1" smtClean="0"/>
              <a:t>kerajaan</a:t>
            </a:r>
            <a:r>
              <a:rPr lang="en-US" dirty="0" smtClean="0"/>
              <a:t>.</a:t>
            </a:r>
          </a:p>
          <a:p>
            <a:pPr>
              <a:buFont typeface="Wingdings" panose="05000000000000000000" pitchFamily="2" charset="2"/>
              <a:buChar char="q"/>
            </a:pPr>
            <a:r>
              <a:rPr lang="en-US" b="1" i="1" dirty="0" err="1" smtClean="0"/>
              <a:t>Contoh</a:t>
            </a:r>
            <a:r>
              <a:rPr lang="en-US" b="1" i="1" dirty="0" smtClean="0"/>
              <a:t>: </a:t>
            </a:r>
            <a:r>
              <a:rPr lang="en-US" dirty="0" err="1" smtClean="0"/>
              <a:t>Laporan</a:t>
            </a:r>
            <a:r>
              <a:rPr lang="en-US" dirty="0" smtClean="0"/>
              <a:t> Audit 2014 </a:t>
            </a:r>
            <a:r>
              <a:rPr lang="en-US" dirty="0" err="1" smtClean="0"/>
              <a:t>melaporkan</a:t>
            </a:r>
            <a:r>
              <a:rPr lang="en-US" dirty="0" smtClean="0"/>
              <a:t> </a:t>
            </a:r>
            <a:r>
              <a:rPr lang="en-US" dirty="0" err="1" smtClean="0"/>
              <a:t>bayaran</a:t>
            </a:r>
            <a:r>
              <a:rPr lang="en-US" dirty="0" smtClean="0"/>
              <a:t> </a:t>
            </a:r>
            <a:r>
              <a:rPr lang="en-US" dirty="0" err="1" smtClean="0"/>
              <a:t>lebih</a:t>
            </a:r>
            <a:r>
              <a:rPr lang="en-US" dirty="0" smtClean="0"/>
              <a:t> </a:t>
            </a:r>
            <a:r>
              <a:rPr lang="en-US" dirty="0" err="1" smtClean="0"/>
              <a:t>sekali</a:t>
            </a:r>
            <a:r>
              <a:rPr lang="en-US" dirty="0" smtClean="0"/>
              <a:t> </a:t>
            </a:r>
            <a:r>
              <a:rPr lang="en-US" dirty="0" err="1" smtClean="0"/>
              <a:t>telah</a:t>
            </a:r>
            <a:r>
              <a:rPr lang="en-US" dirty="0" smtClean="0"/>
              <a:t> </a:t>
            </a:r>
            <a:r>
              <a:rPr lang="en-US" dirty="0" err="1" smtClean="0"/>
              <a:t>dilakukan</a:t>
            </a:r>
            <a:r>
              <a:rPr lang="en-US" dirty="0" smtClean="0"/>
              <a:t> </a:t>
            </a:r>
            <a:r>
              <a:rPr lang="en-US" dirty="0" err="1" smtClean="0"/>
              <a:t>kepada</a:t>
            </a:r>
            <a:r>
              <a:rPr lang="en-US" dirty="0" smtClean="0"/>
              <a:t> </a:t>
            </a:r>
            <a:r>
              <a:rPr lang="en-US" dirty="0" err="1" smtClean="0"/>
              <a:t>penerima</a:t>
            </a:r>
            <a:r>
              <a:rPr lang="en-US" dirty="0" smtClean="0"/>
              <a:t> BRIM (2012 RM1.11 </a:t>
            </a:r>
            <a:r>
              <a:rPr lang="en-US" dirty="0" err="1" smtClean="0"/>
              <a:t>juta</a:t>
            </a:r>
            <a:r>
              <a:rPr lang="en-US" dirty="0" smtClean="0"/>
              <a:t>: 2013 RM 1.14 </a:t>
            </a:r>
            <a:r>
              <a:rPr lang="en-US" dirty="0" err="1" smtClean="0"/>
              <a:t>juta</a:t>
            </a:r>
            <a:r>
              <a:rPr lang="en-US" dirty="0" smtClean="0"/>
              <a:t>; </a:t>
            </a:r>
            <a:r>
              <a:rPr lang="en-US" dirty="0" err="1" smtClean="0"/>
              <a:t>dan</a:t>
            </a:r>
            <a:r>
              <a:rPr lang="en-US" dirty="0" smtClean="0"/>
              <a:t> 2014 RM 1.09 </a:t>
            </a:r>
            <a:r>
              <a:rPr lang="en-US" dirty="0" err="1" smtClean="0"/>
              <a:t>juta</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22</a:t>
            </a:fld>
            <a:endParaRPr lang="en-MY"/>
          </a:p>
        </p:txBody>
      </p:sp>
    </p:spTree>
    <p:extLst>
      <p:ext uri="{BB962C8B-B14F-4D97-AF65-F5344CB8AC3E}">
        <p14:creationId xmlns:p14="http://schemas.microsoft.com/office/powerpoint/2010/main" val="3369702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a:xfrm>
            <a:off x="457200" y="1628800"/>
            <a:ext cx="8229600" cy="5112568"/>
          </a:xfrm>
        </p:spPr>
        <p:txBody>
          <a:bodyPr>
            <a:normAutofit lnSpcReduction="10000"/>
          </a:bodyPr>
          <a:lstStyle/>
          <a:p>
            <a:pPr marL="571500" indent="-457200">
              <a:buFont typeface="+mj-lt"/>
              <a:buAutoNum type="arabicPeriod" startAt="6"/>
            </a:pPr>
            <a:r>
              <a:rPr lang="en-US" b="1" dirty="0" smtClean="0"/>
              <a:t>ADUAN/MAKLUMBALAS ORANG RAMAI</a:t>
            </a:r>
          </a:p>
          <a:p>
            <a:pPr>
              <a:buFont typeface="Wingdings" panose="05000000000000000000" pitchFamily="2" charset="2"/>
              <a:buChar char="q"/>
            </a:pPr>
            <a:r>
              <a:rPr lang="en-US" dirty="0" err="1" smtClean="0"/>
              <a:t>Sistem</a:t>
            </a:r>
            <a:r>
              <a:rPr lang="en-US" dirty="0" smtClean="0"/>
              <a:t> </a:t>
            </a:r>
            <a:r>
              <a:rPr lang="en-US" dirty="0" err="1" smtClean="0"/>
              <a:t>Pengurusan</a:t>
            </a:r>
            <a:r>
              <a:rPr lang="en-US" dirty="0" smtClean="0"/>
              <a:t> </a:t>
            </a:r>
            <a:r>
              <a:rPr lang="en-US" dirty="0" err="1" smtClean="0"/>
              <a:t>Aduan</a:t>
            </a:r>
            <a:r>
              <a:rPr lang="en-US" dirty="0" smtClean="0"/>
              <a:t> </a:t>
            </a:r>
            <a:r>
              <a:rPr lang="en-US" dirty="0" err="1" smtClean="0"/>
              <a:t>Awam</a:t>
            </a:r>
            <a:r>
              <a:rPr lang="en-US" dirty="0" smtClean="0"/>
              <a:t> (SISPAA) </a:t>
            </a:r>
            <a:r>
              <a:rPr lang="en-US" dirty="0" err="1" smtClean="0"/>
              <a:t>untuk</a:t>
            </a:r>
            <a:r>
              <a:rPr lang="en-US" dirty="0" smtClean="0"/>
              <a:t> </a:t>
            </a:r>
            <a:r>
              <a:rPr lang="en-US" dirty="0" err="1" smtClean="0"/>
              <a:t>memudah</a:t>
            </a:r>
            <a:r>
              <a:rPr lang="en-US" dirty="0" smtClean="0"/>
              <a:t> proses </a:t>
            </a:r>
            <a:r>
              <a:rPr lang="en-US" dirty="0" err="1" smtClean="0"/>
              <a:t>maklumbalas</a:t>
            </a:r>
            <a:r>
              <a:rPr lang="en-US" dirty="0" smtClean="0"/>
              <a:t> </a:t>
            </a:r>
            <a:r>
              <a:rPr lang="en-US" dirty="0" err="1" smtClean="0"/>
              <a:t>dengan</a:t>
            </a:r>
            <a:r>
              <a:rPr lang="en-US" dirty="0" smtClean="0"/>
              <a:t> </a:t>
            </a:r>
            <a:r>
              <a:rPr lang="en-US" dirty="0" err="1" smtClean="0"/>
              <a:t>kemudahan</a:t>
            </a:r>
            <a:r>
              <a:rPr lang="en-US" dirty="0" smtClean="0"/>
              <a:t> </a:t>
            </a:r>
            <a:r>
              <a:rPr lang="en-US" dirty="0" err="1" smtClean="0"/>
              <a:t>aduan</a:t>
            </a:r>
            <a:r>
              <a:rPr lang="en-US" dirty="0" smtClean="0"/>
              <a:t> </a:t>
            </a:r>
            <a:r>
              <a:rPr lang="en-US" dirty="0" err="1" smtClean="0"/>
              <a:t>baru</a:t>
            </a:r>
            <a:r>
              <a:rPr lang="en-US" dirty="0" smtClean="0"/>
              <a:t> </a:t>
            </a:r>
            <a:r>
              <a:rPr lang="en-US" dirty="0" err="1" smtClean="0"/>
              <a:t>dan</a:t>
            </a:r>
            <a:r>
              <a:rPr lang="en-US" dirty="0" smtClean="0"/>
              <a:t> </a:t>
            </a:r>
            <a:r>
              <a:rPr lang="en-US" dirty="0" err="1" smtClean="0"/>
              <a:t>semak</a:t>
            </a:r>
            <a:r>
              <a:rPr lang="en-US" dirty="0" smtClean="0"/>
              <a:t> </a:t>
            </a:r>
            <a:r>
              <a:rPr lang="en-US" dirty="0" err="1" smtClean="0"/>
              <a:t>maklumbalas</a:t>
            </a:r>
            <a:r>
              <a:rPr lang="en-US" dirty="0" smtClean="0"/>
              <a:t>.</a:t>
            </a:r>
          </a:p>
          <a:p>
            <a:pPr>
              <a:buFont typeface="Wingdings" panose="05000000000000000000" pitchFamily="2" charset="2"/>
              <a:buChar char="q"/>
            </a:pPr>
            <a:r>
              <a:rPr lang="en-US" dirty="0" smtClean="0"/>
              <a:t>IMOCC (03-80008000) </a:t>
            </a:r>
            <a:r>
              <a:rPr lang="en-US" dirty="0" err="1" smtClean="0"/>
              <a:t>satu</a:t>
            </a:r>
            <a:r>
              <a:rPr lang="en-US" dirty="0" smtClean="0"/>
              <a:t> </a:t>
            </a:r>
            <a:r>
              <a:rPr lang="en-US" dirty="0" err="1" smtClean="0"/>
              <a:t>talian</a:t>
            </a:r>
            <a:r>
              <a:rPr lang="en-US" dirty="0" smtClean="0"/>
              <a:t> yang </a:t>
            </a:r>
            <a:r>
              <a:rPr lang="en-US" dirty="0" err="1" smtClean="0"/>
              <a:t>menyediakan</a:t>
            </a:r>
            <a:r>
              <a:rPr lang="en-US" dirty="0" smtClean="0"/>
              <a:t> </a:t>
            </a:r>
            <a:r>
              <a:rPr lang="en-US" dirty="0" err="1" smtClean="0"/>
              <a:t>kemudahan</a:t>
            </a:r>
            <a:r>
              <a:rPr lang="en-US" dirty="0" smtClean="0"/>
              <a:t> (</a:t>
            </a:r>
            <a:r>
              <a:rPr lang="en-US" dirty="0" err="1" smtClean="0"/>
              <a:t>i</a:t>
            </a:r>
            <a:r>
              <a:rPr lang="en-US" dirty="0" smtClean="0"/>
              <a:t>)</a:t>
            </a:r>
            <a:r>
              <a:rPr lang="en-US" dirty="0" err="1" smtClean="0"/>
              <a:t>pertanyaan</a:t>
            </a:r>
            <a:r>
              <a:rPr lang="en-US" dirty="0" smtClean="0"/>
              <a:t>; (ii) </a:t>
            </a:r>
            <a:r>
              <a:rPr lang="en-US" dirty="0" err="1" smtClean="0"/>
              <a:t>cadangan</a:t>
            </a:r>
            <a:r>
              <a:rPr lang="en-US" dirty="0" smtClean="0"/>
              <a:t>; </a:t>
            </a:r>
            <a:r>
              <a:rPr lang="en-US" dirty="0" err="1" smtClean="0"/>
              <a:t>dan</a:t>
            </a:r>
            <a:r>
              <a:rPr lang="en-US" dirty="0" smtClean="0"/>
              <a:t> (iii) </a:t>
            </a:r>
            <a:r>
              <a:rPr lang="en-US" dirty="0" err="1" smtClean="0"/>
              <a:t>aduan</a:t>
            </a:r>
            <a:r>
              <a:rPr lang="en-US" dirty="0" smtClean="0"/>
              <a:t> </a:t>
            </a:r>
            <a:r>
              <a:rPr lang="en-US" dirty="0" err="1" smtClean="0"/>
              <a:t>bagi</a:t>
            </a:r>
            <a:r>
              <a:rPr lang="en-US" dirty="0" smtClean="0"/>
              <a:t> </a:t>
            </a:r>
            <a:r>
              <a:rPr lang="en-US" dirty="0" err="1" smtClean="0"/>
              <a:t>semua</a:t>
            </a:r>
            <a:r>
              <a:rPr lang="en-US" dirty="0" smtClean="0"/>
              <a:t> </a:t>
            </a:r>
            <a:r>
              <a:rPr lang="en-US" dirty="0" err="1" smtClean="0"/>
              <a:t>agensi</a:t>
            </a:r>
            <a:r>
              <a:rPr lang="en-US" dirty="0" smtClean="0"/>
              <a:t> </a:t>
            </a:r>
            <a:r>
              <a:rPr lang="en-US" dirty="0" err="1" smtClean="0"/>
              <a:t>kerajaan</a:t>
            </a:r>
            <a:r>
              <a:rPr lang="en-US" dirty="0" smtClean="0"/>
              <a:t>.</a:t>
            </a:r>
          </a:p>
          <a:p>
            <a:pPr>
              <a:buFont typeface="Wingdings" panose="05000000000000000000" pitchFamily="2" charset="2"/>
              <a:buChar char="q"/>
            </a:pPr>
            <a:r>
              <a:rPr lang="en-US" dirty="0" err="1" smtClean="0"/>
              <a:t>Maklumbalas</a:t>
            </a:r>
            <a:r>
              <a:rPr lang="en-US" dirty="0" smtClean="0"/>
              <a:t> </a:t>
            </a:r>
            <a:r>
              <a:rPr lang="en-US" dirty="0" err="1" smtClean="0"/>
              <a:t>Kepuasan</a:t>
            </a:r>
            <a:r>
              <a:rPr lang="en-US" dirty="0" smtClean="0"/>
              <a:t> </a:t>
            </a:r>
            <a:r>
              <a:rPr lang="en-US" dirty="0" err="1" smtClean="0"/>
              <a:t>Pelanggan</a:t>
            </a:r>
            <a:r>
              <a:rPr lang="en-US" dirty="0" smtClean="0"/>
              <a:t>; e-</a:t>
            </a:r>
            <a:r>
              <a:rPr lang="en-US" dirty="0" err="1" smtClean="0"/>
              <a:t>Maklumbalas</a:t>
            </a:r>
            <a:r>
              <a:rPr lang="en-US" dirty="0" smtClean="0"/>
              <a:t>, </a:t>
            </a:r>
            <a:r>
              <a:rPr lang="en-US" dirty="0" err="1" smtClean="0"/>
              <a:t>Kaunter</a:t>
            </a:r>
            <a:r>
              <a:rPr lang="en-US" dirty="0" smtClean="0"/>
              <a:t> </a:t>
            </a:r>
            <a:r>
              <a:rPr lang="en-US" dirty="0" err="1" smtClean="0"/>
              <a:t>Aduan</a:t>
            </a:r>
            <a:r>
              <a:rPr lang="en-US" dirty="0" smtClean="0"/>
              <a:t> </a:t>
            </a:r>
            <a:r>
              <a:rPr lang="en-US" dirty="0" err="1" smtClean="0"/>
              <a:t>Bergerak</a:t>
            </a:r>
            <a:r>
              <a:rPr lang="en-US" dirty="0" smtClean="0"/>
              <a:t>; </a:t>
            </a:r>
            <a:r>
              <a:rPr lang="en-US" dirty="0" err="1" smtClean="0"/>
              <a:t>dll</a:t>
            </a:r>
            <a:r>
              <a:rPr lang="en-US" dirty="0" smtClean="0"/>
              <a:t> </a:t>
            </a:r>
            <a:r>
              <a:rPr lang="en-US" dirty="0" err="1" smtClean="0"/>
              <a:t>kaedah</a:t>
            </a:r>
            <a:r>
              <a:rPr lang="en-US" dirty="0" smtClean="0"/>
              <a:t> </a:t>
            </a:r>
            <a:r>
              <a:rPr lang="en-US" dirty="0" err="1" smtClean="0"/>
              <a:t>maklumbalas</a:t>
            </a:r>
            <a:r>
              <a:rPr lang="en-US" dirty="0" smtClean="0"/>
              <a:t>.</a:t>
            </a:r>
          </a:p>
          <a:p>
            <a:pPr>
              <a:buFont typeface="Wingdings" panose="05000000000000000000" pitchFamily="2" charset="2"/>
              <a:buChar char="q"/>
            </a:pPr>
            <a:r>
              <a:rPr lang="en-US" b="1" dirty="0" err="1" smtClean="0"/>
              <a:t>Contoh</a:t>
            </a:r>
            <a:r>
              <a:rPr lang="en-US" dirty="0" smtClean="0"/>
              <a:t>: </a:t>
            </a:r>
            <a:r>
              <a:rPr lang="en-US" dirty="0" err="1" smtClean="0"/>
              <a:t>Jumlah</a:t>
            </a:r>
            <a:r>
              <a:rPr lang="en-US" dirty="0" smtClean="0"/>
              <a:t> </a:t>
            </a:r>
            <a:r>
              <a:rPr lang="en-US" dirty="0" err="1" smtClean="0"/>
              <a:t>aduan</a:t>
            </a:r>
            <a:r>
              <a:rPr lang="en-US" dirty="0" smtClean="0"/>
              <a:t> </a:t>
            </a:r>
            <a:r>
              <a:rPr lang="en-US" dirty="0" err="1" smtClean="0"/>
              <a:t>melalui</a:t>
            </a:r>
            <a:r>
              <a:rPr lang="en-US" dirty="0" smtClean="0"/>
              <a:t> portal BPA (2011=10,687; 2012=10,739; 2013-9060; </a:t>
            </a:r>
            <a:r>
              <a:rPr lang="en-US" dirty="0" err="1" smtClean="0"/>
              <a:t>dan</a:t>
            </a:r>
            <a:r>
              <a:rPr lang="en-US" dirty="0" smtClean="0"/>
              <a:t> 2014=6337)</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23</a:t>
            </a:fld>
            <a:endParaRPr lang="en-MY"/>
          </a:p>
        </p:txBody>
      </p:sp>
    </p:spTree>
    <p:extLst>
      <p:ext uri="{BB962C8B-B14F-4D97-AF65-F5344CB8AC3E}">
        <p14:creationId xmlns:p14="http://schemas.microsoft.com/office/powerpoint/2010/main" val="32812729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startAt="7"/>
            </a:pPr>
            <a:r>
              <a:rPr lang="en-US" b="1" dirty="0" smtClean="0"/>
              <a:t>EKOSISTEM KONDUSIF SEKTOR AWAM (EKSA)</a:t>
            </a:r>
          </a:p>
          <a:p>
            <a:pPr>
              <a:buFont typeface="Wingdings" panose="05000000000000000000" pitchFamily="2" charset="2"/>
              <a:buChar char="q"/>
            </a:pPr>
            <a:r>
              <a:rPr lang="en-US" dirty="0" err="1" smtClean="0"/>
              <a:t>Bertujuan</a:t>
            </a:r>
            <a:r>
              <a:rPr lang="en-US" dirty="0" smtClean="0"/>
              <a:t> </a:t>
            </a:r>
            <a:r>
              <a:rPr lang="en-US" dirty="0" err="1" smtClean="0"/>
              <a:t>mengukuhkan</a:t>
            </a:r>
            <a:r>
              <a:rPr lang="en-US" dirty="0" smtClean="0"/>
              <a:t> </a:t>
            </a:r>
            <a:r>
              <a:rPr lang="en-US" dirty="0" err="1" smtClean="0"/>
              <a:t>budaya</a:t>
            </a:r>
            <a:r>
              <a:rPr lang="en-US" dirty="0" smtClean="0"/>
              <a:t> </a:t>
            </a:r>
            <a:r>
              <a:rPr lang="en-US" dirty="0" err="1" smtClean="0"/>
              <a:t>organisasi</a:t>
            </a:r>
            <a:r>
              <a:rPr lang="en-US" dirty="0" smtClean="0"/>
              <a:t> </a:t>
            </a:r>
            <a:r>
              <a:rPr lang="en-US" dirty="0" err="1" smtClean="0"/>
              <a:t>berprestasi</a:t>
            </a:r>
            <a:r>
              <a:rPr lang="en-US" dirty="0" smtClean="0"/>
              <a:t> </a:t>
            </a:r>
            <a:r>
              <a:rPr lang="en-US" dirty="0" err="1" smtClean="0"/>
              <a:t>tinggi</a:t>
            </a:r>
            <a:r>
              <a:rPr lang="en-US" dirty="0" smtClean="0"/>
              <a:t> </a:t>
            </a:r>
            <a:r>
              <a:rPr lang="en-US" dirty="0" err="1" smtClean="0"/>
              <a:t>melalui</a:t>
            </a:r>
            <a:r>
              <a:rPr lang="en-US" dirty="0" smtClean="0"/>
              <a:t> </a:t>
            </a:r>
            <a:r>
              <a:rPr lang="en-US" dirty="0" err="1" smtClean="0"/>
              <a:t>penyediaan</a:t>
            </a:r>
            <a:r>
              <a:rPr lang="en-US" dirty="0" smtClean="0"/>
              <a:t> </a:t>
            </a:r>
            <a:r>
              <a:rPr lang="en-US" dirty="0" err="1" smtClean="0"/>
              <a:t>persekitaran</a:t>
            </a:r>
            <a:r>
              <a:rPr lang="en-US" dirty="0" smtClean="0"/>
              <a:t> </a:t>
            </a:r>
            <a:r>
              <a:rPr lang="en-US" dirty="0" err="1" smtClean="0"/>
              <a:t>kerja</a:t>
            </a:r>
            <a:r>
              <a:rPr lang="en-US" dirty="0" smtClean="0"/>
              <a:t> yang </a:t>
            </a:r>
            <a:r>
              <a:rPr lang="en-US" dirty="0" err="1" smtClean="0"/>
              <a:t>kondusif</a:t>
            </a:r>
            <a:r>
              <a:rPr lang="en-US" dirty="0" smtClean="0"/>
              <a:t>,  </a:t>
            </a:r>
            <a:r>
              <a:rPr lang="en-US" dirty="0" err="1" smtClean="0"/>
              <a:t>budaya</a:t>
            </a:r>
            <a:r>
              <a:rPr lang="en-US" dirty="0" smtClean="0"/>
              <a:t> </a:t>
            </a:r>
            <a:r>
              <a:rPr lang="en-US" dirty="0" err="1" smtClean="0"/>
              <a:t>kerja</a:t>
            </a:r>
            <a:r>
              <a:rPr lang="en-US" dirty="0" smtClean="0"/>
              <a:t> </a:t>
            </a:r>
            <a:r>
              <a:rPr lang="en-US" dirty="0" err="1" smtClean="0"/>
              <a:t>serta</a:t>
            </a:r>
            <a:r>
              <a:rPr lang="en-US" dirty="0" smtClean="0"/>
              <a:t> </a:t>
            </a:r>
            <a:r>
              <a:rPr lang="en-US" dirty="0" err="1" smtClean="0"/>
              <a:t>nilai</a:t>
            </a:r>
            <a:r>
              <a:rPr lang="en-US" dirty="0" smtClean="0"/>
              <a:t> </a:t>
            </a:r>
            <a:r>
              <a:rPr lang="en-US" dirty="0" err="1" smtClean="0"/>
              <a:t>positif</a:t>
            </a:r>
            <a:r>
              <a:rPr lang="en-US" dirty="0" smtClean="0"/>
              <a:t> yang </a:t>
            </a:r>
            <a:r>
              <a:rPr lang="en-US" dirty="0" err="1" smtClean="0"/>
              <a:t>menjadi</a:t>
            </a:r>
            <a:r>
              <a:rPr lang="en-US" dirty="0" smtClean="0"/>
              <a:t> </a:t>
            </a:r>
            <a:r>
              <a:rPr lang="en-US" dirty="0" err="1" smtClean="0"/>
              <a:t>amalan</a:t>
            </a:r>
            <a:r>
              <a:rPr lang="en-US" dirty="0" smtClean="0"/>
              <a:t> </a:t>
            </a:r>
            <a:r>
              <a:rPr lang="en-US" dirty="0" err="1" smtClean="0"/>
              <a:t>seluruh</a:t>
            </a:r>
            <a:r>
              <a:rPr lang="en-US" dirty="0" smtClean="0"/>
              <a:t> </a:t>
            </a:r>
            <a:r>
              <a:rPr lang="en-US" dirty="0" err="1" smtClean="0"/>
              <a:t>warga</a:t>
            </a:r>
            <a:r>
              <a:rPr lang="en-US" dirty="0" smtClean="0"/>
              <a:t>.</a:t>
            </a:r>
          </a:p>
          <a:p>
            <a:pPr>
              <a:buFont typeface="Wingdings" panose="05000000000000000000" pitchFamily="2" charset="2"/>
              <a:buChar char="q"/>
            </a:pPr>
            <a:r>
              <a:rPr lang="en-US" dirty="0" err="1" smtClean="0"/>
              <a:t>Mempertingkatkan</a:t>
            </a:r>
            <a:r>
              <a:rPr lang="en-US" dirty="0" smtClean="0"/>
              <a:t> </a:t>
            </a:r>
            <a:r>
              <a:rPr lang="en-US" dirty="0" err="1" smtClean="0"/>
              <a:t>produktiviti</a:t>
            </a:r>
            <a:r>
              <a:rPr lang="en-US" dirty="0" smtClean="0"/>
              <a:t>, </a:t>
            </a:r>
            <a:r>
              <a:rPr lang="en-US" dirty="0" err="1" smtClean="0"/>
              <a:t>mengurangkan</a:t>
            </a:r>
            <a:r>
              <a:rPr lang="en-US" dirty="0" smtClean="0"/>
              <a:t> </a:t>
            </a:r>
            <a:r>
              <a:rPr lang="en-US" dirty="0" err="1" smtClean="0"/>
              <a:t>kos</a:t>
            </a:r>
            <a:r>
              <a:rPr lang="en-US" dirty="0" smtClean="0"/>
              <a:t>, </a:t>
            </a:r>
            <a:r>
              <a:rPr lang="en-US" dirty="0" err="1" smtClean="0"/>
              <a:t>menepati</a:t>
            </a:r>
            <a:r>
              <a:rPr lang="en-US" dirty="0" smtClean="0"/>
              <a:t> masa, </a:t>
            </a:r>
            <a:r>
              <a:rPr lang="en-US" dirty="0" err="1" smtClean="0"/>
              <a:t>dan</a:t>
            </a:r>
            <a:r>
              <a:rPr lang="en-US" dirty="0" smtClean="0"/>
              <a:t> </a:t>
            </a:r>
            <a:r>
              <a:rPr lang="en-US" dirty="0" err="1" smtClean="0"/>
              <a:t>meningkatkan</a:t>
            </a:r>
            <a:r>
              <a:rPr lang="en-US" dirty="0" smtClean="0"/>
              <a:t> moral </a:t>
            </a:r>
            <a:r>
              <a:rPr lang="en-US" dirty="0" err="1" smtClean="0"/>
              <a:t>serta</a:t>
            </a:r>
            <a:r>
              <a:rPr lang="en-US" dirty="0" smtClean="0"/>
              <a:t> </a:t>
            </a:r>
            <a:r>
              <a:rPr lang="en-US" dirty="0" err="1" smtClean="0"/>
              <a:t>amalan</a:t>
            </a:r>
            <a:r>
              <a:rPr lang="en-US" dirty="0" smtClean="0"/>
              <a:t> </a:t>
            </a:r>
            <a:r>
              <a:rPr lang="en-US" dirty="0" err="1" smtClean="0"/>
              <a:t>hijau</a:t>
            </a:r>
            <a:r>
              <a:rPr lang="en-US" dirty="0" smtClean="0"/>
              <a:t>.</a:t>
            </a:r>
          </a:p>
          <a:p>
            <a:pPr>
              <a:buFont typeface="Wingdings" panose="05000000000000000000" pitchFamily="2" charset="2"/>
              <a:buChar char="q"/>
            </a:pPr>
            <a:r>
              <a:rPr lang="en-US" dirty="0" err="1" smtClean="0"/>
              <a:t>Meningkatkan</a:t>
            </a:r>
            <a:r>
              <a:rPr lang="en-US" dirty="0" smtClean="0"/>
              <a:t> </a:t>
            </a:r>
            <a:r>
              <a:rPr lang="en-US" dirty="0" err="1" smtClean="0"/>
              <a:t>imej</a:t>
            </a:r>
            <a:r>
              <a:rPr lang="en-US" dirty="0" smtClean="0"/>
              <a:t> </a:t>
            </a:r>
            <a:r>
              <a:rPr lang="en-US" dirty="0" err="1" smtClean="0"/>
              <a:t>korporat</a:t>
            </a:r>
            <a:r>
              <a:rPr lang="en-US" dirty="0" smtClean="0"/>
              <a:t>; </a:t>
            </a:r>
            <a:r>
              <a:rPr lang="en-US" dirty="0" err="1" smtClean="0"/>
              <a:t>kreativiti</a:t>
            </a:r>
            <a:r>
              <a:rPr lang="en-US" dirty="0" smtClean="0"/>
              <a:t> &amp; </a:t>
            </a:r>
            <a:r>
              <a:rPr lang="en-US" dirty="0" err="1" smtClean="0"/>
              <a:t>inovasi</a:t>
            </a:r>
            <a:r>
              <a:rPr lang="en-US" dirty="0" smtClean="0"/>
              <a:t>; </a:t>
            </a:r>
            <a:r>
              <a:rPr lang="en-US" dirty="0" err="1" smtClean="0"/>
              <a:t>pembudayaan</a:t>
            </a:r>
            <a:r>
              <a:rPr lang="en-US" dirty="0" smtClean="0"/>
              <a:t> </a:t>
            </a:r>
            <a:r>
              <a:rPr lang="en-US" i="1" dirty="0" smtClean="0"/>
              <a:t>go-green</a:t>
            </a:r>
            <a:r>
              <a:rPr lang="en-US" dirty="0" smtClean="0"/>
              <a:t>; </a:t>
            </a:r>
            <a:r>
              <a:rPr lang="en-US" dirty="0" err="1" smtClean="0"/>
              <a:t>persekitaran</a:t>
            </a:r>
            <a:r>
              <a:rPr lang="en-US" dirty="0" smtClean="0"/>
              <a:t> </a:t>
            </a:r>
            <a:r>
              <a:rPr lang="en-US" dirty="0" err="1" smtClean="0"/>
              <a:t>kondusif</a:t>
            </a:r>
            <a:r>
              <a:rPr lang="en-US" dirty="0" smtClean="0"/>
              <a:t>; </a:t>
            </a:r>
            <a:r>
              <a:rPr lang="en-US" dirty="0" err="1" smtClean="0"/>
              <a:t>dan</a:t>
            </a:r>
            <a:r>
              <a:rPr lang="en-US" dirty="0" smtClean="0"/>
              <a:t> </a:t>
            </a:r>
            <a:r>
              <a:rPr lang="en-US" dirty="0" err="1" smtClean="0"/>
              <a:t>memenuhi</a:t>
            </a:r>
            <a:r>
              <a:rPr lang="en-US" dirty="0" smtClean="0"/>
              <a:t> </a:t>
            </a:r>
            <a:r>
              <a:rPr lang="en-US" dirty="0" err="1" smtClean="0"/>
              <a:t>elemen</a:t>
            </a:r>
            <a:r>
              <a:rPr lang="en-US" dirty="0" smtClean="0"/>
              <a:t> </a:t>
            </a:r>
            <a:r>
              <a:rPr lang="en-US" dirty="0" err="1" smtClean="0"/>
              <a:t>pengauditan</a:t>
            </a:r>
            <a:r>
              <a:rPr lang="en-US" dirty="0" smtClean="0"/>
              <a:t> </a:t>
            </a:r>
            <a:r>
              <a:rPr lang="en-US" dirty="0" err="1" smtClean="0"/>
              <a:t>kepelbagaian</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24</a:t>
            </a:fld>
            <a:endParaRPr lang="en-MY"/>
          </a:p>
        </p:txBody>
      </p:sp>
    </p:spTree>
    <p:extLst>
      <p:ext uri="{BB962C8B-B14F-4D97-AF65-F5344CB8AC3E}">
        <p14:creationId xmlns:p14="http://schemas.microsoft.com/office/powerpoint/2010/main" val="18935812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p:txBody>
          <a:bodyPr>
            <a:normAutofit fontScale="92500" lnSpcReduction="10000"/>
          </a:bodyPr>
          <a:lstStyle/>
          <a:p>
            <a:pPr marL="571500" indent="-457200">
              <a:buFont typeface="+mj-lt"/>
              <a:buAutoNum type="arabicPeriod" startAt="8"/>
            </a:pPr>
            <a:r>
              <a:rPr lang="en-US" b="1" dirty="0" smtClean="0"/>
              <a:t>JAWATANKUASA KEUTUHAN TADBIR URUS (JKTU)</a:t>
            </a:r>
          </a:p>
          <a:p>
            <a:pPr>
              <a:buFont typeface="Wingdings" panose="05000000000000000000" pitchFamily="2" charset="2"/>
              <a:buChar char="q"/>
            </a:pPr>
            <a:r>
              <a:rPr lang="en-US" dirty="0" err="1" smtClean="0"/>
              <a:t>Arahan</a:t>
            </a:r>
            <a:r>
              <a:rPr lang="en-US" dirty="0" smtClean="0"/>
              <a:t> YAB </a:t>
            </a:r>
            <a:r>
              <a:rPr lang="en-US" dirty="0" err="1" smtClean="0"/>
              <a:t>Perdana</a:t>
            </a:r>
            <a:r>
              <a:rPr lang="en-US" dirty="0" smtClean="0"/>
              <a:t> </a:t>
            </a:r>
            <a:r>
              <a:rPr lang="en-US" dirty="0" err="1" smtClean="0"/>
              <a:t>Menteri</a:t>
            </a:r>
            <a:r>
              <a:rPr lang="en-US" dirty="0" smtClean="0"/>
              <a:t> No 1/2009 </a:t>
            </a:r>
            <a:r>
              <a:rPr lang="en-US" dirty="0" err="1" smtClean="0"/>
              <a:t>dibawah</a:t>
            </a:r>
            <a:r>
              <a:rPr lang="en-US" dirty="0" smtClean="0"/>
              <a:t> </a:t>
            </a:r>
            <a:r>
              <a:rPr lang="en-US" dirty="0" err="1" smtClean="0"/>
              <a:t>gerakan</a:t>
            </a:r>
            <a:r>
              <a:rPr lang="en-US" dirty="0" smtClean="0"/>
              <a:t> </a:t>
            </a:r>
            <a:r>
              <a:rPr lang="en-US" dirty="0" err="1" smtClean="0"/>
              <a:t>pemantapan</a:t>
            </a:r>
            <a:r>
              <a:rPr lang="en-US" dirty="0" smtClean="0"/>
              <a:t> </a:t>
            </a:r>
            <a:r>
              <a:rPr lang="en-US" dirty="0" err="1" smtClean="0"/>
              <a:t>keutuhan</a:t>
            </a:r>
            <a:r>
              <a:rPr lang="en-US" dirty="0" smtClean="0"/>
              <a:t> </a:t>
            </a:r>
            <a:r>
              <a:rPr lang="en-US" dirty="0" err="1" smtClean="0"/>
              <a:t>sistem</a:t>
            </a:r>
            <a:r>
              <a:rPr lang="en-US" dirty="0" smtClean="0"/>
              <a:t> </a:t>
            </a:r>
            <a:r>
              <a:rPr lang="en-US" dirty="0" err="1" smtClean="0"/>
              <a:t>pengurusan</a:t>
            </a:r>
            <a:r>
              <a:rPr lang="en-US" dirty="0" smtClean="0"/>
              <a:t> </a:t>
            </a:r>
            <a:r>
              <a:rPr lang="en-US" dirty="0" err="1" smtClean="0"/>
              <a:t>pentadbiran</a:t>
            </a:r>
            <a:r>
              <a:rPr lang="en-US" dirty="0" smtClean="0"/>
              <a:t> </a:t>
            </a:r>
            <a:r>
              <a:rPr lang="en-US" dirty="0" err="1" smtClean="0"/>
              <a:t>kerajaan</a:t>
            </a:r>
            <a:r>
              <a:rPr lang="en-US" dirty="0" smtClean="0"/>
              <a:t> </a:t>
            </a:r>
            <a:r>
              <a:rPr lang="en-US" dirty="0" err="1" smtClean="0"/>
              <a:t>untuk</a:t>
            </a:r>
            <a:r>
              <a:rPr lang="en-US" dirty="0" smtClean="0"/>
              <a:t> </a:t>
            </a:r>
            <a:r>
              <a:rPr lang="en-US" dirty="0" err="1" smtClean="0"/>
              <a:t>meningkat</a:t>
            </a:r>
            <a:r>
              <a:rPr lang="en-US" dirty="0" smtClean="0"/>
              <a:t> </a:t>
            </a:r>
            <a:r>
              <a:rPr lang="en-US" dirty="0" err="1" smtClean="0"/>
              <a:t>tahap</a:t>
            </a:r>
            <a:r>
              <a:rPr lang="en-US" dirty="0" smtClean="0"/>
              <a:t> </a:t>
            </a:r>
            <a:r>
              <a:rPr lang="en-US" dirty="0" err="1" smtClean="0"/>
              <a:t>kesedaran</a:t>
            </a:r>
            <a:r>
              <a:rPr lang="en-US" dirty="0" smtClean="0"/>
              <a:t> </a:t>
            </a:r>
            <a:r>
              <a:rPr lang="en-US" dirty="0" err="1" smtClean="0"/>
              <a:t>terhadap</a:t>
            </a:r>
            <a:r>
              <a:rPr lang="en-US" dirty="0" smtClean="0"/>
              <a:t> </a:t>
            </a:r>
            <a:r>
              <a:rPr lang="en-US" dirty="0" err="1" smtClean="0"/>
              <a:t>salahlaku</a:t>
            </a:r>
            <a:r>
              <a:rPr lang="en-US" dirty="0" smtClean="0"/>
              <a:t> </a:t>
            </a:r>
            <a:r>
              <a:rPr lang="en-US" dirty="0" err="1" smtClean="0"/>
              <a:t>rasuah</a:t>
            </a:r>
            <a:r>
              <a:rPr lang="en-US" dirty="0" smtClean="0"/>
              <a:t>.</a:t>
            </a:r>
          </a:p>
          <a:p>
            <a:pPr>
              <a:buFont typeface="Wingdings" panose="05000000000000000000" pitchFamily="2" charset="2"/>
              <a:buChar char="q"/>
            </a:pPr>
            <a:r>
              <a:rPr lang="en-US" dirty="0" err="1" smtClean="0"/>
              <a:t>Menangani</a:t>
            </a:r>
            <a:r>
              <a:rPr lang="en-US" dirty="0" smtClean="0"/>
              <a:t> </a:t>
            </a:r>
            <a:r>
              <a:rPr lang="en-US" dirty="0" err="1" smtClean="0"/>
              <a:t>isu</a:t>
            </a:r>
            <a:r>
              <a:rPr lang="en-US" dirty="0" smtClean="0"/>
              <a:t> &amp; </a:t>
            </a:r>
            <a:r>
              <a:rPr lang="en-US" dirty="0" err="1" smtClean="0"/>
              <a:t>masalah</a:t>
            </a:r>
            <a:r>
              <a:rPr lang="en-US" dirty="0" smtClean="0"/>
              <a:t> </a:t>
            </a:r>
            <a:r>
              <a:rPr lang="en-US" dirty="0" err="1" smtClean="0"/>
              <a:t>serta</a:t>
            </a:r>
            <a:r>
              <a:rPr lang="en-US" dirty="0" smtClean="0"/>
              <a:t> </a:t>
            </a:r>
            <a:r>
              <a:rPr lang="en-US" dirty="0" err="1" smtClean="0"/>
              <a:t>usaha</a:t>
            </a:r>
            <a:r>
              <a:rPr lang="en-US" dirty="0" smtClean="0"/>
              <a:t> </a:t>
            </a:r>
            <a:r>
              <a:rPr lang="en-US" dirty="0" err="1" smtClean="0"/>
              <a:t>penyelesaian</a:t>
            </a:r>
            <a:r>
              <a:rPr lang="en-US" dirty="0" smtClean="0"/>
              <a:t> </a:t>
            </a:r>
            <a:r>
              <a:rPr lang="en-US" dirty="0" err="1" smtClean="0"/>
              <a:t>dalam</a:t>
            </a:r>
            <a:r>
              <a:rPr lang="en-US" dirty="0" smtClean="0"/>
              <a:t> </a:t>
            </a:r>
            <a:r>
              <a:rPr lang="en-US" dirty="0" err="1" smtClean="0"/>
              <a:t>bidang</a:t>
            </a:r>
            <a:r>
              <a:rPr lang="en-US" dirty="0" smtClean="0"/>
              <a:t> (</a:t>
            </a:r>
            <a:r>
              <a:rPr lang="en-US" dirty="0" err="1" smtClean="0"/>
              <a:t>i</a:t>
            </a:r>
            <a:r>
              <a:rPr lang="en-US" dirty="0" smtClean="0"/>
              <a:t>) </a:t>
            </a:r>
            <a:r>
              <a:rPr lang="en-US" dirty="0" err="1" smtClean="0"/>
              <a:t>Dasar</a:t>
            </a:r>
            <a:r>
              <a:rPr lang="en-US" dirty="0" smtClean="0"/>
              <a:t> &amp; </a:t>
            </a:r>
            <a:r>
              <a:rPr lang="en-US" dirty="0" err="1" smtClean="0"/>
              <a:t>Perundangan</a:t>
            </a:r>
            <a:r>
              <a:rPr lang="en-US" dirty="0" smtClean="0"/>
              <a:t>; (ii) </a:t>
            </a:r>
            <a:r>
              <a:rPr lang="en-US" dirty="0" err="1" smtClean="0"/>
              <a:t>Sistem</a:t>
            </a:r>
            <a:r>
              <a:rPr lang="en-US" dirty="0" smtClean="0"/>
              <a:t> &amp; </a:t>
            </a:r>
            <a:r>
              <a:rPr lang="en-US" dirty="0" err="1" smtClean="0"/>
              <a:t>Prosedur</a:t>
            </a:r>
            <a:r>
              <a:rPr lang="en-US" dirty="0" smtClean="0"/>
              <a:t> </a:t>
            </a:r>
            <a:r>
              <a:rPr lang="en-US" dirty="0" err="1" smtClean="0"/>
              <a:t>Kerja</a:t>
            </a:r>
            <a:r>
              <a:rPr lang="en-US" dirty="0" smtClean="0"/>
              <a:t>; (iii) </a:t>
            </a:r>
            <a:r>
              <a:rPr lang="en-US" dirty="0" err="1" smtClean="0"/>
              <a:t>Nilai-nilai</a:t>
            </a:r>
            <a:r>
              <a:rPr lang="en-US" dirty="0" smtClean="0"/>
              <a:t> </a:t>
            </a:r>
            <a:r>
              <a:rPr lang="en-US" dirty="0" err="1" smtClean="0"/>
              <a:t>Murni</a:t>
            </a:r>
            <a:r>
              <a:rPr lang="en-US" dirty="0" smtClean="0"/>
              <a:t> </a:t>
            </a:r>
            <a:r>
              <a:rPr lang="en-US" dirty="0" err="1" smtClean="0"/>
              <a:t>dan</a:t>
            </a:r>
            <a:r>
              <a:rPr lang="en-US" dirty="0" smtClean="0"/>
              <a:t> </a:t>
            </a:r>
            <a:r>
              <a:rPr lang="en-US" dirty="0" err="1" smtClean="0"/>
              <a:t>Kod</a:t>
            </a:r>
            <a:r>
              <a:rPr lang="en-US" dirty="0" smtClean="0"/>
              <a:t> </a:t>
            </a:r>
            <a:r>
              <a:rPr lang="en-US" dirty="0" err="1" smtClean="0"/>
              <a:t>Etika</a:t>
            </a:r>
            <a:r>
              <a:rPr lang="en-US" dirty="0" smtClean="0"/>
              <a:t>; (iv) </a:t>
            </a:r>
            <a:r>
              <a:rPr lang="en-US" dirty="0" err="1" smtClean="0"/>
              <a:t>Pengurusan</a:t>
            </a:r>
            <a:r>
              <a:rPr lang="en-US" dirty="0" smtClean="0"/>
              <a:t> </a:t>
            </a:r>
            <a:r>
              <a:rPr lang="en-US" dirty="0" err="1" smtClean="0"/>
              <a:t>Pelanggan</a:t>
            </a:r>
            <a:r>
              <a:rPr lang="en-US" dirty="0" smtClean="0"/>
              <a:t>; (v) </a:t>
            </a:r>
            <a:r>
              <a:rPr lang="en-US" dirty="0" err="1" smtClean="0"/>
              <a:t>Kawalan</a:t>
            </a:r>
            <a:r>
              <a:rPr lang="en-US" dirty="0" smtClean="0"/>
              <a:t> </a:t>
            </a:r>
            <a:r>
              <a:rPr lang="en-US" dirty="0" err="1" smtClean="0"/>
              <a:t>Dalaman</a:t>
            </a:r>
            <a:r>
              <a:rPr lang="en-US" dirty="0" smtClean="0"/>
              <a:t>; (vi) </a:t>
            </a:r>
            <a:r>
              <a:rPr lang="en-US" dirty="0" err="1" smtClean="0"/>
              <a:t>Tindakan</a:t>
            </a:r>
            <a:r>
              <a:rPr lang="en-US" dirty="0" smtClean="0"/>
              <a:t> </a:t>
            </a:r>
            <a:r>
              <a:rPr lang="en-US" dirty="0" err="1" smtClean="0"/>
              <a:t>Pengesanan</a:t>
            </a:r>
            <a:r>
              <a:rPr lang="en-US" dirty="0" smtClean="0"/>
              <a:t>, </a:t>
            </a:r>
            <a:r>
              <a:rPr lang="en-US" dirty="0" err="1" smtClean="0"/>
              <a:t>Punitif</a:t>
            </a:r>
            <a:r>
              <a:rPr lang="en-US" dirty="0" smtClean="0"/>
              <a:t> &amp; </a:t>
            </a:r>
            <a:r>
              <a:rPr lang="en-US" dirty="0" err="1" smtClean="0"/>
              <a:t>Pembaikan</a:t>
            </a:r>
            <a:r>
              <a:rPr lang="en-US" dirty="0" smtClean="0"/>
              <a:t>; </a:t>
            </a:r>
            <a:r>
              <a:rPr lang="en-US" dirty="0" err="1" smtClean="0"/>
              <a:t>dan</a:t>
            </a:r>
            <a:r>
              <a:rPr lang="en-US" dirty="0" smtClean="0"/>
              <a:t> (vii) </a:t>
            </a:r>
            <a:r>
              <a:rPr lang="en-US" dirty="0" err="1" smtClean="0"/>
              <a:t>Pengiktirafan</a:t>
            </a:r>
            <a:r>
              <a:rPr lang="en-US" dirty="0" smtClean="0"/>
              <a:t> &amp; </a:t>
            </a:r>
            <a:r>
              <a:rPr lang="en-US" dirty="0" err="1" smtClean="0"/>
              <a:t>Penghargaan</a:t>
            </a:r>
            <a:endParaRPr lang="en-US" dirty="0" smtClean="0"/>
          </a:p>
          <a:p>
            <a:pPr>
              <a:buFont typeface="Wingdings" panose="05000000000000000000" pitchFamily="2" charset="2"/>
              <a:buChar char="q"/>
            </a:pPr>
            <a:r>
              <a:rPr lang="en-US" dirty="0" err="1" smtClean="0"/>
              <a:t>Sasaran</a:t>
            </a:r>
            <a:r>
              <a:rPr lang="en-US" dirty="0" smtClean="0"/>
              <a:t> </a:t>
            </a:r>
            <a:r>
              <a:rPr lang="en-US" dirty="0" err="1" smtClean="0"/>
              <a:t>meningkat</a:t>
            </a:r>
            <a:r>
              <a:rPr lang="en-US" dirty="0" smtClean="0"/>
              <a:t> </a:t>
            </a:r>
            <a:r>
              <a:rPr lang="en-US" dirty="0" err="1" smtClean="0"/>
              <a:t>kesedaran</a:t>
            </a:r>
            <a:r>
              <a:rPr lang="en-US" dirty="0" smtClean="0"/>
              <a:t> </a:t>
            </a:r>
            <a:r>
              <a:rPr lang="en-US" dirty="0" err="1" smtClean="0"/>
              <a:t>rasuah</a:t>
            </a:r>
            <a:r>
              <a:rPr lang="en-US" dirty="0" smtClean="0"/>
              <a:t> </a:t>
            </a:r>
            <a:r>
              <a:rPr lang="en-US" dirty="0" err="1" smtClean="0"/>
              <a:t>kepada</a:t>
            </a:r>
            <a:r>
              <a:rPr lang="en-US" dirty="0" smtClean="0"/>
              <a:t> 70% </a:t>
            </a:r>
            <a:r>
              <a:rPr lang="en-US" dirty="0" err="1" smtClean="0"/>
              <a:t>menjelang</a:t>
            </a:r>
            <a:r>
              <a:rPr lang="en-US" dirty="0" smtClean="0"/>
              <a:t> 2020 </a:t>
            </a:r>
            <a:r>
              <a:rPr lang="en-US" dirty="0" err="1" smtClean="0"/>
              <a:t>berbanding</a:t>
            </a:r>
            <a:r>
              <a:rPr lang="en-US" dirty="0" smtClean="0"/>
              <a:t> 50% </a:t>
            </a:r>
            <a:r>
              <a:rPr lang="en-US" dirty="0" err="1" smtClean="0"/>
              <a:t>sekarang</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25</a:t>
            </a:fld>
            <a:endParaRPr lang="en-MY"/>
          </a:p>
        </p:txBody>
      </p:sp>
    </p:spTree>
    <p:extLst>
      <p:ext uri="{BB962C8B-B14F-4D97-AF65-F5344CB8AC3E}">
        <p14:creationId xmlns:p14="http://schemas.microsoft.com/office/powerpoint/2010/main" val="32591287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PENGUKURAN</a:t>
            </a:r>
            <a:endParaRPr lang="en-MY" dirty="0"/>
          </a:p>
        </p:txBody>
      </p:sp>
      <p:sp>
        <p:nvSpPr>
          <p:cNvPr id="3" name="Content Placeholder 2"/>
          <p:cNvSpPr>
            <a:spLocks noGrp="1"/>
          </p:cNvSpPr>
          <p:nvPr>
            <p:ph idx="1"/>
          </p:nvPr>
        </p:nvSpPr>
        <p:spPr>
          <a:xfrm>
            <a:off x="457200" y="1628800"/>
            <a:ext cx="8229600" cy="4641379"/>
          </a:xfrm>
        </p:spPr>
        <p:txBody>
          <a:bodyPr>
            <a:normAutofit lnSpcReduction="10000"/>
          </a:bodyPr>
          <a:lstStyle/>
          <a:p>
            <a:pPr marL="571500" indent="-457200">
              <a:buFont typeface="+mj-lt"/>
              <a:buAutoNum type="arabicPeriod" startAt="9"/>
            </a:pPr>
            <a:r>
              <a:rPr lang="en-US" b="1" dirty="0" smtClean="0"/>
              <a:t>JAWATANKUASA INTEGRITI &amp; TADBIR URUS (JITU)</a:t>
            </a:r>
          </a:p>
          <a:p>
            <a:pPr>
              <a:buFont typeface="Wingdings" panose="05000000000000000000" pitchFamily="2" charset="2"/>
              <a:buChar char="v"/>
            </a:pPr>
            <a:r>
              <a:rPr lang="en-US" dirty="0" err="1" smtClean="0"/>
              <a:t>Arahan</a:t>
            </a:r>
            <a:r>
              <a:rPr lang="en-US" dirty="0" smtClean="0"/>
              <a:t> YAB </a:t>
            </a:r>
            <a:r>
              <a:rPr lang="en-US" dirty="0" err="1" smtClean="0"/>
              <a:t>Perdana</a:t>
            </a:r>
            <a:r>
              <a:rPr lang="en-US" dirty="0" smtClean="0"/>
              <a:t> </a:t>
            </a:r>
            <a:r>
              <a:rPr lang="en-US" dirty="0" err="1" smtClean="0"/>
              <a:t>Menteri</a:t>
            </a:r>
            <a:r>
              <a:rPr lang="en-US" dirty="0" smtClean="0"/>
              <a:t> No.1/2014.</a:t>
            </a:r>
          </a:p>
          <a:p>
            <a:pPr>
              <a:buFont typeface="Wingdings" panose="05000000000000000000" pitchFamily="2" charset="2"/>
              <a:buChar char="v"/>
            </a:pPr>
            <a:r>
              <a:rPr lang="en-US" dirty="0" err="1" smtClean="0"/>
              <a:t>Tujuan</a:t>
            </a:r>
            <a:r>
              <a:rPr lang="en-US" dirty="0" smtClean="0"/>
              <a:t>: </a:t>
            </a:r>
            <a:r>
              <a:rPr lang="en-US" dirty="0" err="1" smtClean="0"/>
              <a:t>supaya</a:t>
            </a:r>
            <a:r>
              <a:rPr lang="en-US" dirty="0" smtClean="0"/>
              <a:t> </a:t>
            </a:r>
            <a:r>
              <a:rPr lang="en-US" dirty="0" err="1" smtClean="0"/>
              <a:t>usaha</a:t>
            </a:r>
            <a:r>
              <a:rPr lang="en-US" dirty="0" smtClean="0"/>
              <a:t> </a:t>
            </a:r>
            <a:r>
              <a:rPr lang="en-US" dirty="0" err="1" smtClean="0"/>
              <a:t>pemantapan</a:t>
            </a:r>
            <a:r>
              <a:rPr lang="en-US" dirty="0" smtClean="0"/>
              <a:t> </a:t>
            </a:r>
            <a:r>
              <a:rPr lang="en-US" dirty="0" err="1" smtClean="0"/>
              <a:t>keutuhan</a:t>
            </a:r>
            <a:r>
              <a:rPr lang="en-US" dirty="0" smtClean="0"/>
              <a:t> </a:t>
            </a:r>
            <a:r>
              <a:rPr lang="en-US" dirty="0" err="1" smtClean="0"/>
              <a:t>sistem</a:t>
            </a:r>
            <a:r>
              <a:rPr lang="en-US" dirty="0" smtClean="0"/>
              <a:t> </a:t>
            </a:r>
            <a:r>
              <a:rPr lang="en-US" dirty="0" err="1" smtClean="0"/>
              <a:t>pengurusan</a:t>
            </a:r>
            <a:r>
              <a:rPr lang="en-US" dirty="0" smtClean="0"/>
              <a:t> </a:t>
            </a:r>
            <a:r>
              <a:rPr lang="en-US" dirty="0" err="1" smtClean="0"/>
              <a:t>pentadbiran</a:t>
            </a:r>
            <a:r>
              <a:rPr lang="en-US" dirty="0" smtClean="0"/>
              <a:t> </a:t>
            </a:r>
            <a:r>
              <a:rPr lang="en-US" dirty="0" err="1" smtClean="0"/>
              <a:t>kerajaan</a:t>
            </a:r>
            <a:r>
              <a:rPr lang="en-US" dirty="0" smtClean="0"/>
              <a:t> </a:t>
            </a:r>
            <a:r>
              <a:rPr lang="en-US" dirty="0" err="1" smtClean="0"/>
              <a:t>terus</a:t>
            </a:r>
            <a:r>
              <a:rPr lang="en-US" dirty="0" smtClean="0"/>
              <a:t> </a:t>
            </a:r>
            <a:r>
              <a:rPr lang="en-US" dirty="0" err="1" smtClean="0"/>
              <a:t>dipertingkatkan</a:t>
            </a:r>
            <a:r>
              <a:rPr lang="en-US" dirty="0" smtClean="0"/>
              <a:t> </a:t>
            </a:r>
            <a:r>
              <a:rPr lang="en-US" dirty="0" err="1" smtClean="0"/>
              <a:t>disemua</a:t>
            </a:r>
            <a:r>
              <a:rPr lang="en-US" dirty="0" smtClean="0"/>
              <a:t> </a:t>
            </a:r>
            <a:r>
              <a:rPr lang="en-US" dirty="0" err="1" smtClean="0"/>
              <a:t>kementerian</a:t>
            </a:r>
            <a:r>
              <a:rPr lang="en-US" dirty="0" smtClean="0"/>
              <a:t>/ </a:t>
            </a:r>
            <a:r>
              <a:rPr lang="en-US" dirty="0" err="1" smtClean="0"/>
              <a:t>kerajaan</a:t>
            </a:r>
            <a:r>
              <a:rPr lang="en-US" dirty="0" smtClean="0"/>
              <a:t> </a:t>
            </a:r>
            <a:r>
              <a:rPr lang="en-US" dirty="0" err="1" smtClean="0"/>
              <a:t>negeri</a:t>
            </a:r>
            <a:r>
              <a:rPr lang="en-US" dirty="0" smtClean="0"/>
              <a:t>/ </a:t>
            </a:r>
            <a:r>
              <a:rPr lang="en-US" dirty="0" err="1" smtClean="0"/>
              <a:t>jabatan</a:t>
            </a:r>
            <a:r>
              <a:rPr lang="en-US" dirty="0" smtClean="0"/>
              <a:t>/ </a:t>
            </a:r>
            <a:r>
              <a:rPr lang="en-US" dirty="0" err="1" smtClean="0"/>
              <a:t>agensi</a:t>
            </a:r>
            <a:r>
              <a:rPr lang="en-US" dirty="0" smtClean="0"/>
              <a:t>.</a:t>
            </a:r>
          </a:p>
          <a:p>
            <a:pPr>
              <a:buFont typeface="Wingdings" panose="05000000000000000000" pitchFamily="2" charset="2"/>
              <a:buChar char="v"/>
            </a:pPr>
            <a:r>
              <a:rPr lang="en-US" dirty="0" err="1" smtClean="0"/>
              <a:t>Tujuan</a:t>
            </a:r>
            <a:r>
              <a:rPr lang="en-US" dirty="0" smtClean="0"/>
              <a:t>: </a:t>
            </a:r>
            <a:r>
              <a:rPr lang="en-US" dirty="0" err="1" smtClean="0"/>
              <a:t>pentadbiran</a:t>
            </a:r>
            <a:r>
              <a:rPr lang="en-US" dirty="0" smtClean="0"/>
              <a:t> &amp; </a:t>
            </a:r>
            <a:r>
              <a:rPr lang="en-US" dirty="0" err="1" smtClean="0"/>
              <a:t>perkhidmatan</a:t>
            </a:r>
            <a:r>
              <a:rPr lang="en-US" dirty="0" smtClean="0"/>
              <a:t> </a:t>
            </a:r>
            <a:r>
              <a:rPr lang="en-US" dirty="0" err="1" smtClean="0"/>
              <a:t>cekap</a:t>
            </a:r>
            <a:r>
              <a:rPr lang="en-US" dirty="0" smtClean="0"/>
              <a:t>, </a:t>
            </a:r>
            <a:r>
              <a:rPr lang="en-US" dirty="0" err="1" smtClean="0"/>
              <a:t>berdisiplin</a:t>
            </a:r>
            <a:r>
              <a:rPr lang="en-US" dirty="0" smtClean="0"/>
              <a:t> </a:t>
            </a:r>
            <a:r>
              <a:rPr lang="en-US" dirty="0" err="1" smtClean="0"/>
              <a:t>serta</a:t>
            </a:r>
            <a:r>
              <a:rPr lang="en-US" dirty="0" smtClean="0"/>
              <a:t> </a:t>
            </a:r>
            <a:r>
              <a:rPr lang="en-US" dirty="0" err="1" smtClean="0"/>
              <a:t>berintegriti</a:t>
            </a:r>
            <a:r>
              <a:rPr lang="en-US" dirty="0" smtClean="0"/>
              <a:t> </a:t>
            </a:r>
            <a:r>
              <a:rPr lang="en-US" dirty="0" err="1" smtClean="0"/>
              <a:t>tinggi</a:t>
            </a:r>
            <a:r>
              <a:rPr lang="en-US" dirty="0" smtClean="0"/>
              <a:t> </a:t>
            </a:r>
            <a:r>
              <a:rPr lang="en-US" dirty="0" err="1" smtClean="0"/>
              <a:t>melalui</a:t>
            </a:r>
            <a:r>
              <a:rPr lang="en-US" dirty="0" smtClean="0"/>
              <a:t> </a:t>
            </a:r>
            <a:r>
              <a:rPr lang="en-US" dirty="0" err="1" smtClean="0"/>
              <a:t>budaya</a:t>
            </a:r>
            <a:r>
              <a:rPr lang="en-US" dirty="0" smtClean="0"/>
              <a:t> </a:t>
            </a:r>
            <a:r>
              <a:rPr lang="en-US" dirty="0" err="1" smtClean="0"/>
              <a:t>dan</a:t>
            </a:r>
            <a:r>
              <a:rPr lang="en-US" dirty="0" smtClean="0"/>
              <a:t> </a:t>
            </a:r>
            <a:r>
              <a:rPr lang="en-US" dirty="0" err="1" smtClean="0"/>
              <a:t>amalan</a:t>
            </a:r>
            <a:r>
              <a:rPr lang="en-US" dirty="0" smtClean="0"/>
              <a:t> </a:t>
            </a:r>
            <a:r>
              <a:rPr lang="en-US" dirty="0" err="1" smtClean="0"/>
              <a:t>nilai-nilai</a:t>
            </a:r>
            <a:r>
              <a:rPr lang="en-US" dirty="0" smtClean="0"/>
              <a:t> </a:t>
            </a:r>
            <a:r>
              <a:rPr lang="en-US" dirty="0" err="1" smtClean="0"/>
              <a:t>murni</a:t>
            </a:r>
            <a:r>
              <a:rPr lang="en-US" dirty="0" smtClean="0"/>
              <a:t> &amp; </a:t>
            </a:r>
            <a:r>
              <a:rPr lang="en-US" dirty="0" err="1" smtClean="0"/>
              <a:t>etika</a:t>
            </a:r>
            <a:r>
              <a:rPr lang="en-US" dirty="0" smtClean="0"/>
              <a:t>.</a:t>
            </a:r>
          </a:p>
          <a:p>
            <a:pPr>
              <a:buFont typeface="Wingdings" panose="05000000000000000000" pitchFamily="2" charset="2"/>
              <a:buChar char="v"/>
            </a:pPr>
            <a:r>
              <a:rPr lang="en-US" dirty="0" err="1" smtClean="0"/>
              <a:t>Tujuan</a:t>
            </a:r>
            <a:r>
              <a:rPr lang="en-US" dirty="0" smtClean="0"/>
              <a:t>: </a:t>
            </a:r>
            <a:r>
              <a:rPr lang="en-US" dirty="0" err="1" smtClean="0"/>
              <a:t>merancang</a:t>
            </a:r>
            <a:r>
              <a:rPr lang="en-US" dirty="0" smtClean="0"/>
              <a:t> &amp; </a:t>
            </a:r>
            <a:r>
              <a:rPr lang="en-US" dirty="0" err="1" smtClean="0"/>
              <a:t>melaksana</a:t>
            </a:r>
            <a:r>
              <a:rPr lang="en-US" dirty="0" smtClean="0"/>
              <a:t> </a:t>
            </a:r>
            <a:r>
              <a:rPr lang="en-US" dirty="0" err="1" smtClean="0"/>
              <a:t>tindakan</a:t>
            </a:r>
            <a:r>
              <a:rPr lang="en-US" dirty="0" smtClean="0"/>
              <a:t> </a:t>
            </a:r>
            <a:r>
              <a:rPr lang="en-US" dirty="0" err="1" smtClean="0"/>
              <a:t>pencegahan</a:t>
            </a:r>
            <a:r>
              <a:rPr lang="en-US" dirty="0" smtClean="0"/>
              <a:t> </a:t>
            </a:r>
            <a:r>
              <a:rPr lang="en-US" dirty="0" err="1" smtClean="0"/>
              <a:t>dan</a:t>
            </a:r>
            <a:r>
              <a:rPr lang="en-US" dirty="0" smtClean="0"/>
              <a:t> </a:t>
            </a:r>
            <a:r>
              <a:rPr lang="en-US" dirty="0" err="1" smtClean="0"/>
              <a:t>pemulihan</a:t>
            </a:r>
            <a:r>
              <a:rPr lang="en-US" dirty="0" smtClean="0"/>
              <a:t>.</a:t>
            </a:r>
          </a:p>
          <a:p>
            <a:pPr>
              <a:buFont typeface="Wingdings" panose="05000000000000000000" pitchFamily="2" charset="2"/>
              <a:buChar char="v"/>
            </a:pPr>
            <a:r>
              <a:rPr lang="en-US" dirty="0" err="1" smtClean="0"/>
              <a:t>Tujuan</a:t>
            </a:r>
            <a:r>
              <a:rPr lang="en-US" dirty="0" smtClean="0"/>
              <a:t>: </a:t>
            </a:r>
            <a:r>
              <a:rPr lang="en-US" dirty="0" err="1" smtClean="0"/>
              <a:t>mengenalpasti</a:t>
            </a:r>
            <a:r>
              <a:rPr lang="en-US" dirty="0" smtClean="0"/>
              <a:t> </a:t>
            </a:r>
            <a:r>
              <a:rPr lang="en-US" dirty="0" err="1" smtClean="0"/>
              <a:t>dan</a:t>
            </a:r>
            <a:r>
              <a:rPr lang="en-US" dirty="0" smtClean="0"/>
              <a:t> </a:t>
            </a:r>
            <a:r>
              <a:rPr lang="en-US" dirty="0" err="1" smtClean="0"/>
              <a:t>menyelesai</a:t>
            </a:r>
            <a:r>
              <a:rPr lang="en-US" dirty="0" smtClean="0"/>
              <a:t> </a:t>
            </a:r>
            <a:r>
              <a:rPr lang="en-US" dirty="0" err="1" smtClean="0"/>
              <a:t>isu</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26</a:t>
            </a:fld>
            <a:endParaRPr lang="en-MY"/>
          </a:p>
        </p:txBody>
      </p:sp>
    </p:spTree>
    <p:extLst>
      <p:ext uri="{BB962C8B-B14F-4D97-AF65-F5344CB8AC3E}">
        <p14:creationId xmlns:p14="http://schemas.microsoft.com/office/powerpoint/2010/main" val="28442137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JENIS-JENIS AKAUNTABILITI</a:t>
            </a:r>
            <a:endParaRPr lang="en-MY"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645923366"/>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27</a:t>
            </a:fld>
            <a:endParaRPr lang="en-MY"/>
          </a:p>
        </p:txBody>
      </p:sp>
      <p:pic>
        <p:nvPicPr>
          <p:cNvPr id="1026" name="Picture 2" descr="C:\Users\User\AppData\Local\Microsoft\Windows\INetCache\IE\NOCVV7OB\large-Number-1-66.6-3874[1].gi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27624" y="2242752"/>
            <a:ext cx="360000" cy="754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User\AppData\Local\Microsoft\Windows\INetCache\IE\DGXV022G\large-Number-3-33.3-3876[1].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27584" y="4869160"/>
            <a:ext cx="504056" cy="708199"/>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User\AppData\Local\Microsoft\Windows\INetCache\IE\DGXV022G\large-Number-2-166.6-3875[1].gi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15616" y="3573016"/>
            <a:ext cx="504056" cy="675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47682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a:t>
            </a:r>
            <a:r>
              <a:rPr lang="en-US" dirty="0" err="1" smtClean="0"/>
              <a:t>jenis-jenis</a:t>
            </a:r>
            <a:r>
              <a:rPr lang="en-US" dirty="0" smtClean="0"/>
              <a:t> </a:t>
            </a:r>
            <a:r>
              <a:rPr lang="en-US" dirty="0" err="1" smtClean="0"/>
              <a:t>akauntabiliti</a:t>
            </a:r>
            <a:endParaRPr lang="en-MY" dirty="0"/>
          </a:p>
        </p:txBody>
      </p:sp>
      <p:sp>
        <p:nvSpPr>
          <p:cNvPr id="3" name="Content Placeholder 2"/>
          <p:cNvSpPr>
            <a:spLocks noGrp="1"/>
          </p:cNvSpPr>
          <p:nvPr>
            <p:ph idx="1"/>
          </p:nvPr>
        </p:nvSpPr>
        <p:spPr/>
        <p:txBody>
          <a:bodyPr/>
          <a:lstStyle/>
          <a:p>
            <a:pPr marL="571500" indent="-457200">
              <a:buFont typeface="+mj-lt"/>
              <a:buAutoNum type="arabicPeriod"/>
            </a:pPr>
            <a:r>
              <a:rPr lang="en-US" b="1" dirty="0" smtClean="0"/>
              <a:t>PROGRAM</a:t>
            </a:r>
          </a:p>
          <a:p>
            <a:pPr>
              <a:buFont typeface="Wingdings" panose="05000000000000000000" pitchFamily="2" charset="2"/>
              <a:buChar char="v"/>
            </a:pPr>
            <a:r>
              <a:rPr lang="en-US" dirty="0" err="1" smtClean="0"/>
              <a:t>Akauaantabiliti</a:t>
            </a:r>
            <a:r>
              <a:rPr lang="en-US" dirty="0" smtClean="0"/>
              <a:t> </a:t>
            </a:r>
            <a:r>
              <a:rPr lang="en-US" dirty="0" err="1" smtClean="0"/>
              <a:t>dari</a:t>
            </a:r>
            <a:r>
              <a:rPr lang="en-US" dirty="0" smtClean="0"/>
              <a:t> </a:t>
            </a:r>
            <a:r>
              <a:rPr lang="en-US" dirty="0" err="1" smtClean="0"/>
              <a:t>segi</a:t>
            </a:r>
            <a:r>
              <a:rPr lang="en-US" dirty="0" smtClean="0"/>
              <a:t> </a:t>
            </a:r>
            <a:r>
              <a:rPr lang="en-US" dirty="0" err="1" smtClean="0"/>
              <a:t>pencapaian</a:t>
            </a:r>
            <a:r>
              <a:rPr lang="en-US" dirty="0" smtClean="0"/>
              <a:t> </a:t>
            </a:r>
            <a:r>
              <a:rPr lang="en-US" dirty="0" err="1" smtClean="0"/>
              <a:t>sesuatu</a:t>
            </a:r>
            <a:r>
              <a:rPr lang="en-US" dirty="0" smtClean="0"/>
              <a:t> program </a:t>
            </a:r>
            <a:r>
              <a:rPr lang="en-US" dirty="0" err="1" smtClean="0"/>
              <a:t>iaitu</a:t>
            </a:r>
            <a:r>
              <a:rPr lang="en-US" dirty="0" smtClean="0"/>
              <a:t> </a:t>
            </a:r>
            <a:r>
              <a:rPr lang="en-US" dirty="0" err="1" smtClean="0"/>
              <a:t>samada</a:t>
            </a:r>
            <a:r>
              <a:rPr lang="en-US" dirty="0" smtClean="0"/>
              <a:t> </a:t>
            </a:r>
            <a:r>
              <a:rPr lang="en-US" dirty="0" err="1" smtClean="0"/>
              <a:t>ianya</a:t>
            </a:r>
            <a:r>
              <a:rPr lang="en-US" dirty="0" smtClean="0"/>
              <a:t> </a:t>
            </a:r>
            <a:r>
              <a:rPr lang="en-US" dirty="0" err="1" smtClean="0"/>
              <a:t>mencapai</a:t>
            </a:r>
            <a:r>
              <a:rPr lang="en-US" dirty="0" smtClean="0"/>
              <a:t> </a:t>
            </a:r>
            <a:r>
              <a:rPr lang="en-US" dirty="0" err="1" smtClean="0"/>
              <a:t>objektif</a:t>
            </a:r>
            <a:r>
              <a:rPr lang="en-US" dirty="0" smtClean="0"/>
              <a:t> yang </a:t>
            </a:r>
            <a:r>
              <a:rPr lang="en-US" dirty="0" err="1" smtClean="0"/>
              <a:t>dirancang</a:t>
            </a:r>
            <a:r>
              <a:rPr lang="en-US" dirty="0" smtClean="0"/>
              <a:t> </a:t>
            </a:r>
            <a:r>
              <a:rPr lang="en-US" dirty="0" err="1" smtClean="0"/>
              <a:t>dan</a:t>
            </a:r>
            <a:r>
              <a:rPr lang="en-US" dirty="0" smtClean="0"/>
              <a:t> </a:t>
            </a:r>
            <a:r>
              <a:rPr lang="en-US" dirty="0" err="1" smtClean="0"/>
              <a:t>opsyen</a:t>
            </a:r>
            <a:r>
              <a:rPr lang="en-US" dirty="0" smtClean="0"/>
              <a:t> </a:t>
            </a:r>
            <a:r>
              <a:rPr lang="en-US" dirty="0" err="1" smtClean="0"/>
              <a:t>terbaik</a:t>
            </a:r>
            <a:r>
              <a:rPr lang="en-US" dirty="0" smtClean="0"/>
              <a:t> </a:t>
            </a:r>
            <a:r>
              <a:rPr lang="en-US" dirty="0" err="1" smtClean="0"/>
              <a:t>telah</a:t>
            </a:r>
            <a:r>
              <a:rPr lang="en-US" dirty="0" smtClean="0"/>
              <a:t> </a:t>
            </a:r>
            <a:r>
              <a:rPr lang="en-US" dirty="0" err="1" smtClean="0"/>
              <a:t>dipilih</a:t>
            </a:r>
            <a:r>
              <a:rPr lang="en-US" dirty="0" smtClean="0"/>
              <a:t> </a:t>
            </a:r>
            <a:r>
              <a:rPr lang="en-US" dirty="0" err="1" smtClean="0"/>
              <a:t>untuk</a:t>
            </a:r>
            <a:r>
              <a:rPr lang="en-US" dirty="0" smtClean="0"/>
              <a:t> </a:t>
            </a:r>
            <a:r>
              <a:rPr lang="en-US" dirty="0" err="1" smtClean="0"/>
              <a:t>mencapai</a:t>
            </a:r>
            <a:r>
              <a:rPr lang="en-US" dirty="0" smtClean="0"/>
              <a:t> </a:t>
            </a:r>
            <a:r>
              <a:rPr lang="en-US" dirty="0" err="1" smtClean="0"/>
              <a:t>objektif</a:t>
            </a:r>
            <a:r>
              <a:rPr lang="en-US" dirty="0" smtClean="0"/>
              <a:t> </a:t>
            </a:r>
            <a:r>
              <a:rPr lang="en-US" dirty="0" err="1" smtClean="0"/>
              <a:t>berkenaan</a:t>
            </a:r>
            <a:r>
              <a:rPr lang="en-US" dirty="0" smtClean="0"/>
              <a:t> </a:t>
            </a:r>
            <a:r>
              <a:rPr lang="en-US" dirty="0" err="1" smtClean="0"/>
              <a:t>dengan</a:t>
            </a:r>
            <a:r>
              <a:rPr lang="en-US" dirty="0" smtClean="0"/>
              <a:t> </a:t>
            </a:r>
            <a:r>
              <a:rPr lang="en-US" dirty="0" err="1" smtClean="0"/>
              <a:t>mengambil</a:t>
            </a:r>
            <a:r>
              <a:rPr lang="en-US" dirty="0" smtClean="0"/>
              <a:t> </a:t>
            </a:r>
            <a:r>
              <a:rPr lang="en-US" dirty="0" err="1" smtClean="0"/>
              <a:t>kira</a:t>
            </a:r>
            <a:r>
              <a:rPr lang="en-US" dirty="0" smtClean="0"/>
              <a:t> </a:t>
            </a:r>
            <a:r>
              <a:rPr lang="en-US" dirty="0" err="1" smtClean="0"/>
              <a:t>jumlah</a:t>
            </a:r>
            <a:r>
              <a:rPr lang="en-US" dirty="0" smtClean="0"/>
              <a:t> </a:t>
            </a:r>
            <a:r>
              <a:rPr lang="en-US" dirty="0" err="1" smtClean="0"/>
              <a:t>kos</a:t>
            </a:r>
            <a:r>
              <a:rPr lang="en-US" dirty="0" smtClean="0"/>
              <a:t> </a:t>
            </a:r>
            <a:r>
              <a:rPr lang="en-US" dirty="0" err="1" smtClean="0"/>
              <a:t>dan</a:t>
            </a:r>
            <a:r>
              <a:rPr lang="en-US" dirty="0" smtClean="0"/>
              <a:t> output/outcome/ </a:t>
            </a:r>
            <a:r>
              <a:rPr lang="en-US" dirty="0" err="1" smtClean="0"/>
              <a:t>impak</a:t>
            </a:r>
            <a:r>
              <a:rPr lang="en-US" dirty="0" smtClean="0"/>
              <a:t>.</a:t>
            </a:r>
          </a:p>
          <a:p>
            <a:pPr marL="114300" indent="0">
              <a:buNone/>
            </a:pPr>
            <a:endParaRPr lang="en-US" i="1" dirty="0" smtClean="0"/>
          </a:p>
          <a:p>
            <a:pPr marL="114300" indent="0">
              <a:buNone/>
            </a:pPr>
            <a:r>
              <a:rPr lang="en-US" i="1" dirty="0" err="1" smtClean="0"/>
              <a:t>Contoh</a:t>
            </a:r>
            <a:r>
              <a:rPr lang="en-US" i="1" dirty="0" smtClean="0"/>
              <a:t>:</a:t>
            </a:r>
          </a:p>
          <a:p>
            <a:pPr>
              <a:buFont typeface="Wingdings" panose="05000000000000000000" pitchFamily="2" charset="2"/>
              <a:buChar char="v"/>
            </a:pPr>
            <a:r>
              <a:rPr lang="en-US" dirty="0" err="1" smtClean="0"/>
              <a:t>Sasaran</a:t>
            </a:r>
            <a:r>
              <a:rPr lang="en-US" dirty="0" smtClean="0"/>
              <a:t> vs </a:t>
            </a:r>
            <a:r>
              <a:rPr lang="en-US" dirty="0" err="1" smtClean="0"/>
              <a:t>Pencapaian</a:t>
            </a:r>
            <a:r>
              <a:rPr lang="en-US" dirty="0" smtClean="0"/>
              <a:t> (output/outcome/</a:t>
            </a:r>
            <a:r>
              <a:rPr lang="en-US" dirty="0" err="1" smtClean="0"/>
              <a:t>impak</a:t>
            </a:r>
            <a:r>
              <a:rPr lang="en-US" dirty="0" smtClean="0"/>
              <a:t>)</a:t>
            </a:r>
            <a:endParaRPr lang="en-US"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28</a:t>
            </a:fld>
            <a:endParaRPr lang="en-MY"/>
          </a:p>
        </p:txBody>
      </p:sp>
    </p:spTree>
    <p:extLst>
      <p:ext uri="{BB962C8B-B14F-4D97-AF65-F5344CB8AC3E}">
        <p14:creationId xmlns:p14="http://schemas.microsoft.com/office/powerpoint/2010/main" val="28484910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JENIS-JENIS AKAUNTABILITI</a:t>
            </a:r>
            <a:endParaRPr lang="en-MY" dirty="0"/>
          </a:p>
        </p:txBody>
      </p:sp>
      <p:sp>
        <p:nvSpPr>
          <p:cNvPr id="3" name="Content Placeholder 2"/>
          <p:cNvSpPr>
            <a:spLocks noGrp="1"/>
          </p:cNvSpPr>
          <p:nvPr>
            <p:ph idx="1"/>
          </p:nvPr>
        </p:nvSpPr>
        <p:spPr/>
        <p:txBody>
          <a:bodyPr/>
          <a:lstStyle/>
          <a:p>
            <a:pPr marL="571500" indent="-457200">
              <a:buFont typeface="+mj-lt"/>
              <a:buAutoNum type="arabicPeriod" startAt="2"/>
            </a:pPr>
            <a:r>
              <a:rPr lang="en-US" b="1" dirty="0" smtClean="0"/>
              <a:t>PENGURUSAN</a:t>
            </a:r>
          </a:p>
          <a:p>
            <a:pPr>
              <a:buFont typeface="Wingdings" panose="05000000000000000000" pitchFamily="2" charset="2"/>
              <a:buChar char="v"/>
            </a:pPr>
            <a:r>
              <a:rPr lang="en-US" dirty="0" err="1" smtClean="0"/>
              <a:t>Kecekapan</a:t>
            </a:r>
            <a:r>
              <a:rPr lang="en-US" dirty="0" smtClean="0"/>
              <a:t> </a:t>
            </a:r>
            <a:r>
              <a:rPr lang="en-US" dirty="0" err="1" smtClean="0"/>
              <a:t>dan</a:t>
            </a:r>
            <a:r>
              <a:rPr lang="en-US" dirty="0" smtClean="0"/>
              <a:t> </a:t>
            </a:r>
            <a:r>
              <a:rPr lang="en-US" dirty="0" err="1" smtClean="0"/>
              <a:t>keberkesanan</a:t>
            </a:r>
            <a:r>
              <a:rPr lang="en-US" dirty="0" smtClean="0"/>
              <a:t> </a:t>
            </a:r>
            <a:r>
              <a:rPr lang="en-US" dirty="0" err="1" smtClean="0"/>
              <a:t>pengurusan</a:t>
            </a:r>
            <a:r>
              <a:rPr lang="en-US" dirty="0" smtClean="0"/>
              <a:t> </a:t>
            </a:r>
            <a:r>
              <a:rPr lang="en-US" dirty="0" err="1" smtClean="0"/>
              <a:t>menggunakan</a:t>
            </a:r>
            <a:r>
              <a:rPr lang="en-US" dirty="0" smtClean="0"/>
              <a:t> </a:t>
            </a:r>
            <a:r>
              <a:rPr lang="en-US" dirty="0" err="1" smtClean="0"/>
              <a:t>sumber</a:t>
            </a:r>
            <a:r>
              <a:rPr lang="en-US" dirty="0" smtClean="0"/>
              <a:t> </a:t>
            </a:r>
            <a:r>
              <a:rPr lang="en-US" dirty="0" err="1" smtClean="0"/>
              <a:t>seperti</a:t>
            </a:r>
            <a:r>
              <a:rPr lang="en-US" dirty="0" smtClean="0"/>
              <a:t> </a:t>
            </a:r>
            <a:r>
              <a:rPr lang="en-US" dirty="0" err="1" smtClean="0"/>
              <a:t>wang</a:t>
            </a:r>
            <a:r>
              <a:rPr lang="en-US" dirty="0" smtClean="0"/>
              <a:t> </a:t>
            </a:r>
            <a:r>
              <a:rPr lang="en-US" dirty="0" err="1" smtClean="0"/>
              <a:t>awam</a:t>
            </a:r>
            <a:r>
              <a:rPr lang="en-US" dirty="0" smtClean="0"/>
              <a:t>, </a:t>
            </a:r>
            <a:r>
              <a:rPr lang="en-US" dirty="0" err="1" smtClean="0"/>
              <a:t>tenaga</a:t>
            </a:r>
            <a:r>
              <a:rPr lang="en-US" dirty="0" smtClean="0"/>
              <a:t> </a:t>
            </a:r>
            <a:r>
              <a:rPr lang="en-US" dirty="0" err="1" smtClean="0"/>
              <a:t>kerja</a:t>
            </a:r>
            <a:r>
              <a:rPr lang="en-US" dirty="0" smtClean="0"/>
              <a:t> </a:t>
            </a:r>
            <a:r>
              <a:rPr lang="en-US" dirty="0" err="1" smtClean="0"/>
              <a:t>dan</a:t>
            </a:r>
            <a:r>
              <a:rPr lang="en-US" dirty="0" smtClean="0"/>
              <a:t> </a:t>
            </a:r>
            <a:r>
              <a:rPr lang="en-US" dirty="0" err="1" smtClean="0"/>
              <a:t>peralatan</a:t>
            </a:r>
            <a:r>
              <a:rPr lang="en-US" dirty="0" smtClean="0"/>
              <a:t> </a:t>
            </a:r>
            <a:r>
              <a:rPr lang="en-US" dirty="0" err="1" smtClean="0"/>
              <a:t>bagi</a:t>
            </a:r>
            <a:r>
              <a:rPr lang="en-US" dirty="0" smtClean="0"/>
              <a:t>  </a:t>
            </a:r>
            <a:r>
              <a:rPr lang="en-US" dirty="0" err="1" smtClean="0"/>
              <a:t>mencapai</a:t>
            </a:r>
            <a:r>
              <a:rPr lang="en-US" dirty="0" smtClean="0"/>
              <a:t> </a:t>
            </a:r>
            <a:r>
              <a:rPr lang="en-US" dirty="0" err="1" smtClean="0"/>
              <a:t>objektif</a:t>
            </a:r>
            <a:r>
              <a:rPr lang="en-US" dirty="0" smtClean="0"/>
              <a:t> yang </a:t>
            </a:r>
            <a:r>
              <a:rPr lang="en-US" dirty="0" err="1" smtClean="0"/>
              <a:t>ditetapkan</a:t>
            </a:r>
            <a:r>
              <a:rPr lang="en-US" dirty="0" smtClean="0"/>
              <a:t>.</a:t>
            </a:r>
          </a:p>
          <a:p>
            <a:pPr>
              <a:buFont typeface="Wingdings" panose="05000000000000000000" pitchFamily="2" charset="2"/>
              <a:buChar char="v"/>
            </a:pPr>
            <a:endParaRPr lang="en-US" dirty="0" smtClean="0"/>
          </a:p>
          <a:p>
            <a:pPr marL="114300" indent="0">
              <a:buNone/>
            </a:pPr>
            <a:r>
              <a:rPr lang="en-US" i="1" dirty="0" err="1" smtClean="0"/>
              <a:t>Contoh</a:t>
            </a:r>
            <a:r>
              <a:rPr lang="en-US" dirty="0" smtClean="0"/>
              <a:t>:</a:t>
            </a:r>
          </a:p>
          <a:p>
            <a:pPr>
              <a:buFont typeface="Wingdings" panose="05000000000000000000" pitchFamily="2" charset="2"/>
              <a:buChar char="v"/>
            </a:pPr>
            <a:r>
              <a:rPr lang="en-US" dirty="0" err="1" smtClean="0"/>
              <a:t>Nilai</a:t>
            </a:r>
            <a:r>
              <a:rPr lang="en-US" dirty="0" smtClean="0"/>
              <a:t> </a:t>
            </a:r>
            <a:r>
              <a:rPr lang="en-US" dirty="0" err="1" smtClean="0"/>
              <a:t>untuk</a:t>
            </a:r>
            <a:r>
              <a:rPr lang="en-US" dirty="0" smtClean="0"/>
              <a:t> </a:t>
            </a:r>
            <a:r>
              <a:rPr lang="en-US" dirty="0" err="1" smtClean="0"/>
              <a:t>wang</a:t>
            </a:r>
            <a:r>
              <a:rPr lang="en-US" dirty="0" smtClean="0"/>
              <a:t> (</a:t>
            </a:r>
            <a:r>
              <a:rPr lang="en-US" dirty="0" err="1" smtClean="0"/>
              <a:t>tiada</a:t>
            </a:r>
            <a:r>
              <a:rPr lang="en-US" dirty="0" smtClean="0"/>
              <a:t> </a:t>
            </a:r>
            <a:r>
              <a:rPr lang="en-US" dirty="0" err="1" smtClean="0"/>
              <a:t>pembaziran</a:t>
            </a:r>
            <a:r>
              <a:rPr lang="en-US" dirty="0" smtClean="0"/>
              <a:t>)</a:t>
            </a:r>
          </a:p>
          <a:p>
            <a:pPr>
              <a:buFont typeface="Wingdings" panose="05000000000000000000" pitchFamily="2" charset="2"/>
              <a:buChar char="v"/>
            </a:pPr>
            <a:r>
              <a:rPr lang="en-US" dirty="0" err="1" smtClean="0"/>
              <a:t>Kecekapan</a:t>
            </a:r>
            <a:r>
              <a:rPr lang="en-US" dirty="0" smtClean="0"/>
              <a:t> (input/output ratio)</a:t>
            </a:r>
          </a:p>
          <a:p>
            <a:pPr>
              <a:buFont typeface="Wingdings" panose="05000000000000000000" pitchFamily="2" charset="2"/>
              <a:buChar char="v"/>
            </a:pPr>
            <a:r>
              <a:rPr lang="en-US" dirty="0" err="1" smtClean="0"/>
              <a:t>Keberkesanan</a:t>
            </a:r>
            <a:r>
              <a:rPr lang="en-US" dirty="0" smtClean="0"/>
              <a:t> (</a:t>
            </a:r>
            <a:r>
              <a:rPr lang="en-US" dirty="0" err="1" smtClean="0"/>
              <a:t>impak</a:t>
            </a:r>
            <a:r>
              <a:rPr lang="en-US" dirty="0" smtClean="0"/>
              <a:t>)</a:t>
            </a:r>
            <a:endParaRPr lang="en-US"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29</a:t>
            </a:fld>
            <a:endParaRPr lang="en-MY"/>
          </a:p>
        </p:txBody>
      </p:sp>
    </p:spTree>
    <p:extLst>
      <p:ext uri="{BB962C8B-B14F-4D97-AF65-F5344CB8AC3E}">
        <p14:creationId xmlns:p14="http://schemas.microsoft.com/office/powerpoint/2010/main" val="24381678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PENGENALAN &amp; KONSEP AKAUNTABILITI</a:t>
            </a:r>
            <a:endParaRPr lang="en-MY"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a:pPr>
            <a:r>
              <a:rPr lang="en-US" dirty="0" smtClean="0"/>
              <a:t>OVERVIEW</a:t>
            </a:r>
          </a:p>
          <a:p>
            <a:pPr marL="571500" indent="-457200">
              <a:buFont typeface="+mj-lt"/>
              <a:buAutoNum type="arabicPeriod"/>
            </a:pPr>
            <a:r>
              <a:rPr lang="en-US" dirty="0" smtClean="0"/>
              <a:t>DEFINISI</a:t>
            </a:r>
          </a:p>
          <a:p>
            <a:pPr marL="571500" indent="-457200">
              <a:buFont typeface="+mj-lt"/>
              <a:buAutoNum type="arabicPeriod"/>
            </a:pPr>
            <a:r>
              <a:rPr lang="en-US" dirty="0" smtClean="0"/>
              <a:t>PRA-SYARAT MENCAPAI  AKAUNTABILITI</a:t>
            </a:r>
          </a:p>
          <a:p>
            <a:pPr marL="571500" indent="-457200">
              <a:buFont typeface="+mj-lt"/>
              <a:buAutoNum type="arabicPeriod"/>
            </a:pPr>
            <a:r>
              <a:rPr lang="en-US" dirty="0" smtClean="0"/>
              <a:t>OBJEKTIF AKAUNTABILITI</a:t>
            </a:r>
          </a:p>
          <a:p>
            <a:pPr marL="571500" indent="-457200">
              <a:buFont typeface="+mj-lt"/>
              <a:buAutoNum type="arabicPeriod"/>
            </a:pPr>
            <a:r>
              <a:rPr lang="en-US" dirty="0" smtClean="0"/>
              <a:t>AKAUNTABILITI &amp; KECEMERLANGAN ORGANISASI</a:t>
            </a:r>
          </a:p>
          <a:p>
            <a:pPr marL="571500" indent="-457200">
              <a:buFont typeface="+mj-lt"/>
              <a:buAutoNum type="arabicPeriod"/>
            </a:pPr>
            <a:r>
              <a:rPr lang="en-US" dirty="0" smtClean="0"/>
              <a:t>PENGUKURAN</a:t>
            </a:r>
          </a:p>
          <a:p>
            <a:pPr marL="571500" indent="-457200">
              <a:buFont typeface="+mj-lt"/>
              <a:buAutoNum type="arabicPeriod"/>
            </a:pPr>
            <a:r>
              <a:rPr lang="en-US" dirty="0" smtClean="0"/>
              <a:t>JENIS-JENIS AKAUNTABILITI</a:t>
            </a:r>
          </a:p>
          <a:p>
            <a:pPr marL="571500" indent="-457200">
              <a:buFont typeface="+mj-lt"/>
              <a:buAutoNum type="arabicPeriod"/>
            </a:pPr>
            <a:r>
              <a:rPr lang="en-US" dirty="0" smtClean="0"/>
              <a:t>KOMPONEN PENGURUSAN KEWANGAN KERAJAAN</a:t>
            </a:r>
          </a:p>
          <a:p>
            <a:pPr marL="571500" indent="-457200">
              <a:buFont typeface="+mj-lt"/>
              <a:buAutoNum type="arabicPeriod"/>
            </a:pPr>
            <a:r>
              <a:rPr lang="en-US" dirty="0" smtClean="0"/>
              <a:t>KEPENTINGAN AKAUNTABILITI</a:t>
            </a:r>
          </a:p>
          <a:p>
            <a:pPr marL="571500" indent="-457200">
              <a:buFont typeface="+mj-lt"/>
              <a:buAutoNum type="arabicPeriod"/>
            </a:pPr>
            <a:r>
              <a:rPr lang="en-US" dirty="0" smtClean="0"/>
              <a:t>PENUTUP</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a:t>
            </a:fld>
            <a:endParaRPr lang="en-MY"/>
          </a:p>
        </p:txBody>
      </p:sp>
    </p:spTree>
    <p:extLst>
      <p:ext uri="{BB962C8B-B14F-4D97-AF65-F5344CB8AC3E}">
        <p14:creationId xmlns:p14="http://schemas.microsoft.com/office/powerpoint/2010/main" val="18245403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7. </a:t>
            </a:r>
            <a:r>
              <a:rPr lang="en-US" dirty="0" err="1" smtClean="0"/>
              <a:t>jenis-jenis</a:t>
            </a:r>
            <a:r>
              <a:rPr lang="en-US" dirty="0" smtClean="0"/>
              <a:t> </a:t>
            </a:r>
            <a:r>
              <a:rPr lang="en-US" dirty="0" err="1" smtClean="0"/>
              <a:t>akauntabiliti</a:t>
            </a:r>
            <a:endParaRPr lang="en-MY" dirty="0"/>
          </a:p>
        </p:txBody>
      </p:sp>
      <p:sp>
        <p:nvSpPr>
          <p:cNvPr id="3" name="Content Placeholder 2"/>
          <p:cNvSpPr>
            <a:spLocks noGrp="1"/>
          </p:cNvSpPr>
          <p:nvPr>
            <p:ph idx="1"/>
          </p:nvPr>
        </p:nvSpPr>
        <p:spPr/>
        <p:txBody>
          <a:bodyPr/>
          <a:lstStyle/>
          <a:p>
            <a:pPr marL="571500" indent="-457200">
              <a:buFont typeface="+mj-lt"/>
              <a:buAutoNum type="arabicPeriod" startAt="3"/>
            </a:pPr>
            <a:r>
              <a:rPr lang="en-US" b="1" dirty="0" smtClean="0"/>
              <a:t>FISKAL/KEWANGAN</a:t>
            </a:r>
          </a:p>
          <a:p>
            <a:pPr>
              <a:buFont typeface="Wingdings" panose="05000000000000000000" pitchFamily="2" charset="2"/>
              <a:buChar char="v"/>
            </a:pPr>
            <a:r>
              <a:rPr lang="en-US" dirty="0" err="1" smtClean="0"/>
              <a:t>Akauntabiliti</a:t>
            </a:r>
            <a:r>
              <a:rPr lang="en-US" dirty="0" smtClean="0"/>
              <a:t> </a:t>
            </a:r>
            <a:r>
              <a:rPr lang="en-US" dirty="0" err="1" smtClean="0"/>
              <a:t>dari</a:t>
            </a:r>
            <a:r>
              <a:rPr lang="en-US" dirty="0" smtClean="0"/>
              <a:t> </a:t>
            </a:r>
            <a:r>
              <a:rPr lang="en-US" dirty="0" err="1" smtClean="0"/>
              <a:t>segi</a:t>
            </a:r>
            <a:r>
              <a:rPr lang="en-US" dirty="0" smtClean="0"/>
              <a:t> </a:t>
            </a:r>
            <a:r>
              <a:rPr lang="en-US" dirty="0" err="1" smtClean="0"/>
              <a:t>integriti</a:t>
            </a:r>
            <a:r>
              <a:rPr lang="en-US" dirty="0" smtClean="0"/>
              <a:t> </a:t>
            </a:r>
            <a:r>
              <a:rPr lang="en-US" dirty="0" err="1" smtClean="0"/>
              <a:t>maklumat</a:t>
            </a:r>
            <a:r>
              <a:rPr lang="en-US" dirty="0" smtClean="0"/>
              <a:t> </a:t>
            </a:r>
            <a:r>
              <a:rPr lang="en-US" dirty="0" err="1" smtClean="0"/>
              <a:t>kewangan</a:t>
            </a:r>
            <a:r>
              <a:rPr lang="en-US" dirty="0" smtClean="0"/>
              <a:t> &amp; </a:t>
            </a:r>
            <a:r>
              <a:rPr lang="en-US" dirty="0" err="1" smtClean="0"/>
              <a:t>perakaunan</a:t>
            </a:r>
            <a:r>
              <a:rPr lang="en-US" dirty="0" smtClean="0"/>
              <a:t> (disclosure), </a:t>
            </a:r>
            <a:r>
              <a:rPr lang="en-US" dirty="0" err="1" smtClean="0"/>
              <a:t>penyelengaraan</a:t>
            </a:r>
            <a:r>
              <a:rPr lang="en-US" dirty="0" smtClean="0"/>
              <a:t> </a:t>
            </a:r>
            <a:r>
              <a:rPr lang="en-US" dirty="0" err="1" smtClean="0"/>
              <a:t>rekod-rekod</a:t>
            </a:r>
            <a:r>
              <a:rPr lang="en-US" dirty="0" smtClean="0"/>
              <a:t> </a:t>
            </a:r>
            <a:r>
              <a:rPr lang="en-US" dirty="0" err="1" smtClean="0"/>
              <a:t>serta</a:t>
            </a:r>
            <a:r>
              <a:rPr lang="en-US" dirty="0" smtClean="0"/>
              <a:t> </a:t>
            </a:r>
            <a:r>
              <a:rPr lang="en-US" dirty="0" err="1" smtClean="0"/>
              <a:t>pematuhan</a:t>
            </a:r>
            <a:r>
              <a:rPr lang="en-US" dirty="0" smtClean="0"/>
              <a:t> </a:t>
            </a:r>
            <a:r>
              <a:rPr lang="en-US" dirty="0" err="1" smtClean="0"/>
              <a:t>kepada</a:t>
            </a:r>
            <a:r>
              <a:rPr lang="en-US" dirty="0" smtClean="0"/>
              <a:t> </a:t>
            </a:r>
            <a:r>
              <a:rPr lang="en-US" dirty="0" err="1" smtClean="0"/>
              <a:t>undang-undang</a:t>
            </a:r>
            <a:r>
              <a:rPr lang="en-US" dirty="0" smtClean="0"/>
              <a:t> </a:t>
            </a:r>
            <a:r>
              <a:rPr lang="en-US" dirty="0" err="1" smtClean="0"/>
              <a:t>dan</a:t>
            </a:r>
            <a:r>
              <a:rPr lang="en-US" dirty="0" smtClean="0"/>
              <a:t> </a:t>
            </a:r>
            <a:r>
              <a:rPr lang="en-US" dirty="0" err="1" smtClean="0"/>
              <a:t>peraturan</a:t>
            </a:r>
            <a:r>
              <a:rPr lang="en-US" dirty="0" smtClean="0"/>
              <a:t>.</a:t>
            </a:r>
          </a:p>
          <a:p>
            <a:pPr marL="114300" indent="0">
              <a:buNone/>
            </a:pPr>
            <a:endParaRPr lang="en-US" i="1" dirty="0" smtClean="0"/>
          </a:p>
          <a:p>
            <a:pPr marL="114300" indent="0">
              <a:buNone/>
            </a:pPr>
            <a:r>
              <a:rPr lang="en-US" i="1" dirty="0" err="1" smtClean="0"/>
              <a:t>Contoh</a:t>
            </a:r>
            <a:r>
              <a:rPr lang="en-US" dirty="0" smtClean="0"/>
              <a:t>:</a:t>
            </a:r>
          </a:p>
          <a:p>
            <a:pPr>
              <a:buFont typeface="Wingdings" panose="05000000000000000000" pitchFamily="2" charset="2"/>
              <a:buChar char="v"/>
            </a:pPr>
            <a:r>
              <a:rPr lang="en-US" dirty="0" err="1" smtClean="0"/>
              <a:t>Akta</a:t>
            </a:r>
            <a:r>
              <a:rPr lang="en-US" dirty="0" smtClean="0"/>
              <a:t> Acara </a:t>
            </a:r>
            <a:r>
              <a:rPr lang="en-US" dirty="0" err="1" smtClean="0"/>
              <a:t>Kewangan</a:t>
            </a:r>
            <a:r>
              <a:rPr lang="en-US" dirty="0" smtClean="0"/>
              <a:t> 1957 (</a:t>
            </a:r>
            <a:r>
              <a:rPr lang="en-US" dirty="0" err="1" smtClean="0"/>
              <a:t>dipinda</a:t>
            </a:r>
            <a:r>
              <a:rPr lang="en-US" dirty="0" smtClean="0"/>
              <a:t> 1972) </a:t>
            </a:r>
            <a:r>
              <a:rPr lang="en-US" dirty="0" err="1" smtClean="0"/>
              <a:t>Seksyen</a:t>
            </a:r>
            <a:r>
              <a:rPr lang="en-US" dirty="0" smtClean="0"/>
              <a:t> 15 (A) 1… </a:t>
            </a:r>
            <a:r>
              <a:rPr lang="en-US" dirty="0" err="1" smtClean="0"/>
              <a:t>Pegawai</a:t>
            </a:r>
            <a:r>
              <a:rPr lang="en-US" dirty="0" smtClean="0"/>
              <a:t> </a:t>
            </a:r>
            <a:r>
              <a:rPr lang="en-US" dirty="0" err="1" smtClean="0"/>
              <a:t>Pengawal</a:t>
            </a:r>
            <a:r>
              <a:rPr lang="en-US" dirty="0" smtClean="0"/>
              <a:t>/</a:t>
            </a:r>
            <a:r>
              <a:rPr lang="en-US" dirty="0" err="1" smtClean="0"/>
              <a:t>Ketua</a:t>
            </a:r>
            <a:r>
              <a:rPr lang="en-US" dirty="0" smtClean="0"/>
              <a:t> </a:t>
            </a:r>
            <a:r>
              <a:rPr lang="en-US" dirty="0" err="1" smtClean="0"/>
              <a:t>Pegawai</a:t>
            </a:r>
            <a:r>
              <a:rPr lang="en-US" dirty="0" smtClean="0"/>
              <a:t> </a:t>
            </a:r>
            <a:r>
              <a:rPr lang="en-US" dirty="0" err="1" smtClean="0"/>
              <a:t>Perakaunan</a:t>
            </a:r>
            <a:r>
              <a:rPr lang="en-US" dirty="0" smtClean="0"/>
              <a:t> </a:t>
            </a:r>
            <a:r>
              <a:rPr lang="en-US" dirty="0" err="1" smtClean="0"/>
              <a:t>agensi</a:t>
            </a:r>
            <a:r>
              <a:rPr lang="en-US" dirty="0" smtClean="0"/>
              <a:t>… </a:t>
            </a:r>
            <a:r>
              <a:rPr lang="en-US" dirty="0" err="1" smtClean="0"/>
              <a:t>jujur</a:t>
            </a:r>
            <a:r>
              <a:rPr lang="en-US" dirty="0" smtClean="0"/>
              <a:t>, </a:t>
            </a:r>
            <a:r>
              <a:rPr lang="en-US" dirty="0" err="1" smtClean="0"/>
              <a:t>berintegriti</a:t>
            </a:r>
            <a:r>
              <a:rPr lang="en-US" dirty="0" smtClean="0"/>
              <a:t>, </a:t>
            </a:r>
            <a:r>
              <a:rPr lang="en-US" dirty="0" err="1" smtClean="0"/>
              <a:t>teratur</a:t>
            </a:r>
            <a:r>
              <a:rPr lang="en-US" dirty="0" smtClean="0"/>
              <a:t>…</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30</a:t>
            </a:fld>
            <a:endParaRPr lang="en-MY"/>
          </a:p>
        </p:txBody>
      </p:sp>
    </p:spTree>
    <p:extLst>
      <p:ext uri="{BB962C8B-B14F-4D97-AF65-F5344CB8AC3E}">
        <p14:creationId xmlns:p14="http://schemas.microsoft.com/office/powerpoint/2010/main" val="32158238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8. KOMPONEN PENGURUSAN KEWANGAN KERAJAAN</a:t>
            </a:r>
            <a:endParaRPr lang="en-MY" dirty="0"/>
          </a:p>
        </p:txBody>
      </p:sp>
      <p:sp>
        <p:nvSpPr>
          <p:cNvPr id="5" name="Oval 4"/>
          <p:cNvSpPr/>
          <p:nvPr/>
        </p:nvSpPr>
        <p:spPr>
          <a:xfrm>
            <a:off x="3203848" y="4869160"/>
            <a:ext cx="2744688" cy="1800200"/>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KAWALAN (LAPORAN)</a:t>
            </a:r>
            <a:endParaRPr lang="en-MY" dirty="0"/>
          </a:p>
        </p:txBody>
      </p:sp>
      <p:sp>
        <p:nvSpPr>
          <p:cNvPr id="6" name="Oval 5"/>
          <p:cNvSpPr/>
          <p:nvPr/>
        </p:nvSpPr>
        <p:spPr>
          <a:xfrm>
            <a:off x="6084168" y="3589784"/>
            <a:ext cx="2808312" cy="2071464"/>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PENYELARASAN (BAJET)</a:t>
            </a:r>
            <a:endParaRPr lang="en-MY" dirty="0"/>
          </a:p>
        </p:txBody>
      </p:sp>
      <p:sp>
        <p:nvSpPr>
          <p:cNvPr id="7" name="Oval 6"/>
          <p:cNvSpPr/>
          <p:nvPr/>
        </p:nvSpPr>
        <p:spPr>
          <a:xfrm>
            <a:off x="3563888" y="1484784"/>
            <a:ext cx="3024336" cy="1800200"/>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PELAKSANAAN (MEMENUHI DASAR)</a:t>
            </a:r>
            <a:endParaRPr lang="en-MY" dirty="0"/>
          </a:p>
        </p:txBody>
      </p:sp>
      <p:sp>
        <p:nvSpPr>
          <p:cNvPr id="8" name="Oval 7"/>
          <p:cNvSpPr/>
          <p:nvPr/>
        </p:nvSpPr>
        <p:spPr>
          <a:xfrm>
            <a:off x="395536" y="3140968"/>
            <a:ext cx="3312368" cy="1944216"/>
          </a:xfrm>
          <a:prstGeom prst="ellipse">
            <a:avLst/>
          </a:prstGeom>
          <a:ln>
            <a:noFill/>
          </a:ln>
          <a:effectLst>
            <a:glow rad="101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0">
            <a:schemeClr val="accent2"/>
          </a:lnRef>
          <a:fillRef idx="1003">
            <a:schemeClr val="dk1"/>
          </a:fillRef>
          <a:effectRef idx="3">
            <a:schemeClr val="accent2"/>
          </a:effectRef>
          <a:fontRef idx="minor">
            <a:schemeClr val="lt1"/>
          </a:fontRef>
        </p:style>
        <p:txBody>
          <a:bodyPr rtlCol="0" anchor="ctr"/>
          <a:lstStyle/>
          <a:p>
            <a:pPr algn="ctr"/>
            <a:r>
              <a:rPr lang="en-US" dirty="0" smtClean="0"/>
              <a:t>PRANCANGAN (OBJEKTIF/ MATLAMAT/ SASARAN)</a:t>
            </a:r>
            <a:endParaRPr lang="en-MY" dirty="0"/>
          </a:p>
        </p:txBody>
      </p:sp>
      <p:sp>
        <p:nvSpPr>
          <p:cNvPr id="27" name="32-Point Star 26"/>
          <p:cNvSpPr/>
          <p:nvPr/>
        </p:nvSpPr>
        <p:spPr>
          <a:xfrm>
            <a:off x="3203848" y="3284984"/>
            <a:ext cx="3384376" cy="1800200"/>
          </a:xfrm>
          <a:prstGeom prst="star32">
            <a:avLst/>
          </a:prstGeom>
          <a:ln w="34925">
            <a:noFill/>
          </a:ln>
          <a:effectLst>
            <a:glow rad="228600">
              <a:schemeClr val="accent2">
                <a:satMod val="175000"/>
                <a:alpha val="40000"/>
              </a:schemeClr>
            </a:glow>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003">
            <a:schemeClr val="dk1"/>
          </a:fillRef>
          <a:effectRef idx="0">
            <a:schemeClr val="accent1"/>
          </a:effectRef>
          <a:fontRef idx="minor">
            <a:schemeClr val="lt1"/>
          </a:fontRef>
        </p:style>
        <p:txBody>
          <a:bodyPr rtlCol="0" anchor="ctr"/>
          <a:lstStyle/>
          <a:p>
            <a:pPr algn="ctr"/>
            <a:r>
              <a:rPr lang="en-US" dirty="0" smtClean="0"/>
              <a:t>KOMPONEN</a:t>
            </a:r>
            <a:endParaRPr lang="en-MY" dirty="0"/>
          </a:p>
        </p:txBody>
      </p:sp>
      <p:sp>
        <p:nvSpPr>
          <p:cNvPr id="28" name="Footer Placeholder 27"/>
          <p:cNvSpPr>
            <a:spLocks noGrp="1"/>
          </p:cNvSpPr>
          <p:nvPr>
            <p:ph type="ftr" sz="quarter" idx="11"/>
          </p:nvPr>
        </p:nvSpPr>
        <p:spPr/>
        <p:txBody>
          <a:bodyPr/>
          <a:lstStyle/>
          <a:p>
            <a:r>
              <a:rPr lang="en-MY" smtClean="0"/>
              <a:t>MKKT/2016/IPN</a:t>
            </a:r>
            <a:endParaRPr lang="en-MY"/>
          </a:p>
        </p:txBody>
      </p:sp>
      <p:sp>
        <p:nvSpPr>
          <p:cNvPr id="29" name="Slide Number Placeholder 28"/>
          <p:cNvSpPr>
            <a:spLocks noGrp="1"/>
          </p:cNvSpPr>
          <p:nvPr>
            <p:ph type="sldNum" sz="quarter" idx="12"/>
          </p:nvPr>
        </p:nvSpPr>
        <p:spPr/>
        <p:txBody>
          <a:bodyPr/>
          <a:lstStyle/>
          <a:p>
            <a:fld id="{227065AF-C691-4571-9E4C-8685140FC1E2}" type="slidenum">
              <a:rPr lang="en-MY" smtClean="0"/>
              <a:t>31</a:t>
            </a:fld>
            <a:endParaRPr lang="en-MY"/>
          </a:p>
        </p:txBody>
      </p:sp>
    </p:spTree>
    <p:extLst>
      <p:ext uri="{BB962C8B-B14F-4D97-AF65-F5344CB8AC3E}">
        <p14:creationId xmlns:p14="http://schemas.microsoft.com/office/powerpoint/2010/main" val="19181971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KEPENTINGAN AKAUNTABILITI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32</a:t>
            </a:fld>
            <a:endParaRPr lang="en-MY"/>
          </a:p>
        </p:txBody>
      </p:sp>
      <p:graphicFrame>
        <p:nvGraphicFramePr>
          <p:cNvPr id="6" name="Content Placeholder 6"/>
          <p:cNvGraphicFramePr>
            <a:graphicFrameLocks noGrp="1"/>
          </p:cNvGraphicFramePr>
          <p:nvPr>
            <p:ph idx="1"/>
            <p:extLst>
              <p:ext uri="{D42A27DB-BD31-4B8C-83A1-F6EECF244321}">
                <p14:modId xmlns:p14="http://schemas.microsoft.com/office/powerpoint/2010/main" val="3100503617"/>
              </p:ext>
            </p:extLst>
          </p:nvPr>
        </p:nvGraphicFramePr>
        <p:xfrm>
          <a:off x="457200" y="1752600"/>
          <a:ext cx="8229600" cy="4373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665408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KEPENTINGAN AKAUNTABILITI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33</a:t>
            </a:fld>
            <a:endParaRPr lang="en-MY"/>
          </a:p>
        </p:txBody>
      </p:sp>
      <p:grpSp>
        <p:nvGrpSpPr>
          <p:cNvPr id="6" name="Group 5"/>
          <p:cNvGrpSpPr/>
          <p:nvPr/>
        </p:nvGrpSpPr>
        <p:grpSpPr>
          <a:xfrm>
            <a:off x="1259632" y="1581742"/>
            <a:ext cx="4528673" cy="1415210"/>
            <a:chOff x="1215340" y="961052"/>
            <a:chExt cx="4528673" cy="1415210"/>
          </a:xfrm>
          <a:scene3d>
            <a:camera prst="orthographicFront">
              <a:rot lat="0" lon="0" rev="0"/>
            </a:camera>
            <a:lightRig rig="contrasting" dir="t">
              <a:rot lat="0" lon="0" rev="1500000"/>
            </a:lightRig>
          </a:scene3d>
        </p:grpSpPr>
        <p:sp>
          <p:nvSpPr>
            <p:cNvPr id="13" name="Rectangle 12"/>
            <p:cNvSpPr/>
            <p:nvPr/>
          </p:nvSpPr>
          <p:spPr>
            <a:xfrm>
              <a:off x="1215340" y="961052"/>
              <a:ext cx="4528673" cy="1415210"/>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sp>
        <p:sp>
          <p:nvSpPr>
            <p:cNvPr id="14" name="Rectangle 13"/>
            <p:cNvSpPr/>
            <p:nvPr/>
          </p:nvSpPr>
          <p:spPr>
            <a:xfrm>
              <a:off x="1215340" y="961052"/>
              <a:ext cx="4528673" cy="1415210"/>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txBody>
            <a:bodyPr spcFirstLastPara="0" vert="horz" wrap="square" lIns="958569"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JAMINAN PENGURUSAN WANG AWAM YANG CEKAP DAN BERKESAN</a:t>
              </a:r>
              <a:endParaRPr lang="ms-MY" sz="1800" b="1" kern="1200" dirty="0"/>
            </a:p>
          </p:txBody>
        </p:sp>
      </p:grpSp>
      <p:grpSp>
        <p:nvGrpSpPr>
          <p:cNvPr id="7" name="Group 6"/>
          <p:cNvGrpSpPr/>
          <p:nvPr/>
        </p:nvGrpSpPr>
        <p:grpSpPr>
          <a:xfrm>
            <a:off x="2555776" y="3122249"/>
            <a:ext cx="4528673" cy="1602895"/>
            <a:chOff x="2232237" y="2160126"/>
            <a:chExt cx="4528673" cy="1602895"/>
          </a:xfrm>
          <a:scene3d>
            <a:camera prst="orthographicFront">
              <a:rot lat="0" lon="0" rev="0"/>
            </a:camera>
            <a:lightRig rig="contrasting" dir="t">
              <a:rot lat="0" lon="0" rev="1500000"/>
            </a:lightRig>
          </a:scene3d>
        </p:grpSpPr>
        <p:sp>
          <p:nvSpPr>
            <p:cNvPr id="11" name="Rectangle 10"/>
            <p:cNvSpPr/>
            <p:nvPr/>
          </p:nvSpPr>
          <p:spPr>
            <a:xfrm>
              <a:off x="2232237" y="2160126"/>
              <a:ext cx="4528673" cy="1602895"/>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sp>
        <p:sp>
          <p:nvSpPr>
            <p:cNvPr id="12" name="Rectangle 11"/>
            <p:cNvSpPr/>
            <p:nvPr/>
          </p:nvSpPr>
          <p:spPr>
            <a:xfrm>
              <a:off x="2232237" y="2160126"/>
              <a:ext cx="4528673" cy="1602895"/>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txBody>
            <a:bodyPr spcFirstLastPara="0" vert="horz" wrap="square" lIns="958569"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TANGGUNGJAWAB PENJAWAT AWAM (PERBELANJAAN, KUTIPAN HASIL,NILAI UNTUK WANG &amp; PENYELENGARAAN ASET/STOR)</a:t>
              </a:r>
              <a:endParaRPr lang="ms-MY" sz="1800" b="1" kern="1200" dirty="0"/>
            </a:p>
          </p:txBody>
        </p:sp>
      </p:grpSp>
      <p:grpSp>
        <p:nvGrpSpPr>
          <p:cNvPr id="8" name="Group 7"/>
          <p:cNvGrpSpPr/>
          <p:nvPr/>
        </p:nvGrpSpPr>
        <p:grpSpPr>
          <a:xfrm>
            <a:off x="3859751" y="4822102"/>
            <a:ext cx="4528673" cy="1415210"/>
            <a:chOff x="2232237" y="4129404"/>
            <a:chExt cx="4528673" cy="1415210"/>
          </a:xfrm>
          <a:scene3d>
            <a:camera prst="orthographicFront">
              <a:rot lat="0" lon="0" rev="0"/>
            </a:camera>
            <a:lightRig rig="contrasting" dir="t">
              <a:rot lat="0" lon="0" rev="1500000"/>
            </a:lightRig>
          </a:scene3d>
        </p:grpSpPr>
        <p:sp>
          <p:nvSpPr>
            <p:cNvPr id="9" name="Rectangle 8"/>
            <p:cNvSpPr/>
            <p:nvPr/>
          </p:nvSpPr>
          <p:spPr>
            <a:xfrm>
              <a:off x="2232237" y="4129404"/>
              <a:ext cx="4528673" cy="1415210"/>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sp>
        <p:sp>
          <p:nvSpPr>
            <p:cNvPr id="10" name="Rectangle 9"/>
            <p:cNvSpPr/>
            <p:nvPr/>
          </p:nvSpPr>
          <p:spPr>
            <a:xfrm>
              <a:off x="2232237" y="4129404"/>
              <a:ext cx="4528673" cy="1415210"/>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txBody>
            <a:bodyPr spcFirstLastPara="0" vert="horz" wrap="square" lIns="958569"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KESAN NEGATIF (HASIL MEROSOT, PEMBAZIRAN, KELEWATAN, ASET/STOR TIDAK DISENGGARA, PELUANG RASUAH,</a:t>
              </a:r>
              <a:endParaRPr lang="ms-MY" sz="1800" b="1" kern="1200" dirty="0"/>
            </a:p>
          </p:txBody>
        </p:sp>
      </p:grpSp>
      <p:pic>
        <p:nvPicPr>
          <p:cNvPr id="15" name="Picture 2" descr="C:\Program Files (x86)\Microsoft Office\MEDIA\CAGCAT10\j0222015.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399" y="1484784"/>
            <a:ext cx="1780337" cy="178673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3" descr="C:\Users\khamde\AppData\Local\Microsoft\Windows\Temporary Internet Files\Content.IE5\INZ9Y2DZ\MC900297147[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9672" y="3429000"/>
            <a:ext cx="1810512" cy="1299362"/>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4" descr="C:\Users\khamde\AppData\Local\Microsoft\Windows\Temporary Internet Files\Content.IE5\QF068GIB\MC900299067[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7864" y="4930550"/>
            <a:ext cx="1224136" cy="1306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540557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KEPENTINGAN AKAUNTABILITI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34</a:t>
            </a:fld>
            <a:endParaRPr lang="en-MY"/>
          </a:p>
        </p:txBody>
      </p:sp>
      <p:grpSp>
        <p:nvGrpSpPr>
          <p:cNvPr id="6" name="Group 5"/>
          <p:cNvGrpSpPr/>
          <p:nvPr/>
        </p:nvGrpSpPr>
        <p:grpSpPr>
          <a:xfrm>
            <a:off x="2856352" y="1697589"/>
            <a:ext cx="3888485" cy="1215151"/>
            <a:chOff x="2471166" y="307990"/>
            <a:chExt cx="3888485" cy="1215151"/>
          </a:xfrm>
          <a:scene3d>
            <a:camera prst="orthographicFront">
              <a:rot lat="0" lon="0" rev="0"/>
            </a:camera>
            <a:lightRig rig="contrasting" dir="t">
              <a:rot lat="0" lon="0" rev="1500000"/>
            </a:lightRig>
          </a:scene3d>
        </p:grpSpPr>
        <p:sp>
          <p:nvSpPr>
            <p:cNvPr id="13" name="Rectangle 12"/>
            <p:cNvSpPr/>
            <p:nvPr/>
          </p:nvSpPr>
          <p:spPr>
            <a:xfrm>
              <a:off x="2471166" y="307990"/>
              <a:ext cx="3888485" cy="1215151"/>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sp>
        <p:sp>
          <p:nvSpPr>
            <p:cNvPr id="14" name="Rectangle 13"/>
            <p:cNvSpPr/>
            <p:nvPr/>
          </p:nvSpPr>
          <p:spPr>
            <a:xfrm>
              <a:off x="2471166" y="307990"/>
              <a:ext cx="3888485" cy="1215151"/>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txBody>
            <a:bodyPr spcFirstLastPara="0" vert="horz" wrap="square" lIns="823063"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BENTENG PENCEGAHAN PENYELEWENGAN</a:t>
              </a:r>
              <a:endParaRPr lang="ms-MY" sz="1800" b="1" kern="1200" dirty="0"/>
            </a:p>
          </p:txBody>
        </p:sp>
      </p:grpSp>
      <p:grpSp>
        <p:nvGrpSpPr>
          <p:cNvPr id="7" name="Group 6"/>
          <p:cNvGrpSpPr/>
          <p:nvPr/>
        </p:nvGrpSpPr>
        <p:grpSpPr>
          <a:xfrm>
            <a:off x="1552552" y="3051808"/>
            <a:ext cx="6038896" cy="1583756"/>
            <a:chOff x="1167366" y="1662209"/>
            <a:chExt cx="6038896" cy="1583756"/>
          </a:xfrm>
          <a:scene3d>
            <a:camera prst="orthographicFront">
              <a:rot lat="0" lon="0" rev="0"/>
            </a:camera>
            <a:lightRig rig="contrasting" dir="t">
              <a:rot lat="0" lon="0" rev="1500000"/>
            </a:lightRig>
          </a:scene3d>
        </p:grpSpPr>
        <p:sp>
          <p:nvSpPr>
            <p:cNvPr id="11" name="Rectangle 10"/>
            <p:cNvSpPr/>
            <p:nvPr/>
          </p:nvSpPr>
          <p:spPr>
            <a:xfrm>
              <a:off x="1167366" y="1662209"/>
              <a:ext cx="6038896" cy="1583756"/>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sp>
        <p:sp>
          <p:nvSpPr>
            <p:cNvPr id="12" name="Rectangle 11"/>
            <p:cNvSpPr/>
            <p:nvPr/>
          </p:nvSpPr>
          <p:spPr>
            <a:xfrm>
              <a:off x="1167366" y="1662209"/>
              <a:ext cx="6038896" cy="1583756"/>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txBody>
            <a:bodyPr spcFirstLastPara="0" vert="horz" wrap="square" lIns="823063"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ROBERT KLITGAARD (Claremont Graduate University CA):</a:t>
              </a:r>
            </a:p>
            <a:p>
              <a:pPr lvl="0" algn="l" defTabSz="800100">
                <a:lnSpc>
                  <a:spcPct val="90000"/>
                </a:lnSpc>
                <a:spcBef>
                  <a:spcPct val="0"/>
                </a:spcBef>
                <a:spcAft>
                  <a:spcPct val="35000"/>
                </a:spcAft>
              </a:pPr>
              <a:r>
                <a:rPr lang="en-US" sz="1800" b="1" kern="1200" dirty="0" smtClean="0"/>
                <a:t>Corruption=</a:t>
              </a:r>
              <a:r>
                <a:rPr lang="en-US" sz="1800" b="1" kern="1200" dirty="0" err="1" smtClean="0"/>
                <a:t>Monopoly+Discretion-Accountability</a:t>
              </a:r>
              <a:endParaRPr lang="en-US" sz="1800" b="1" kern="1200" dirty="0" smtClean="0"/>
            </a:p>
            <a:p>
              <a:pPr lvl="0" algn="l" defTabSz="800100">
                <a:lnSpc>
                  <a:spcPct val="90000"/>
                </a:lnSpc>
                <a:spcBef>
                  <a:spcPct val="0"/>
                </a:spcBef>
                <a:spcAft>
                  <a:spcPct val="35000"/>
                </a:spcAft>
              </a:pPr>
              <a:r>
                <a:rPr lang="en-US" sz="1800" b="1" i="1" kern="1200" dirty="0" smtClean="0">
                  <a:solidFill>
                    <a:srgbClr val="002060"/>
                  </a:solidFill>
                  <a:latin typeface="Trebuchet MS" pitchFamily="34" charset="0"/>
                </a:rPr>
                <a:t>(Target Corrupt Structure)</a:t>
              </a:r>
              <a:endParaRPr lang="ms-MY" sz="1800" b="1" i="1" kern="1200" dirty="0">
                <a:solidFill>
                  <a:srgbClr val="002060"/>
                </a:solidFill>
                <a:latin typeface="Trebuchet MS" pitchFamily="34" charset="0"/>
              </a:endParaRPr>
            </a:p>
          </p:txBody>
        </p:sp>
      </p:grpSp>
      <p:grpSp>
        <p:nvGrpSpPr>
          <p:cNvPr id="8" name="Group 7"/>
          <p:cNvGrpSpPr/>
          <p:nvPr/>
        </p:nvGrpSpPr>
        <p:grpSpPr>
          <a:xfrm>
            <a:off x="2837748" y="4950153"/>
            <a:ext cx="3888485" cy="1215151"/>
            <a:chOff x="2452562" y="3560554"/>
            <a:chExt cx="3888485" cy="1215151"/>
          </a:xfrm>
          <a:scene3d>
            <a:camera prst="orthographicFront">
              <a:rot lat="0" lon="0" rev="0"/>
            </a:camera>
            <a:lightRig rig="contrasting" dir="t">
              <a:rot lat="0" lon="0" rev="1500000"/>
            </a:lightRig>
          </a:scene3d>
        </p:grpSpPr>
        <p:sp>
          <p:nvSpPr>
            <p:cNvPr id="9" name="Rectangle 8"/>
            <p:cNvSpPr/>
            <p:nvPr/>
          </p:nvSpPr>
          <p:spPr>
            <a:xfrm>
              <a:off x="2452562" y="3560554"/>
              <a:ext cx="3888485" cy="1215151"/>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sp>
        <p:sp>
          <p:nvSpPr>
            <p:cNvPr id="10" name="Rectangle 9"/>
            <p:cNvSpPr/>
            <p:nvPr/>
          </p:nvSpPr>
          <p:spPr>
            <a:xfrm>
              <a:off x="2452562" y="3560554"/>
              <a:ext cx="3888485" cy="1215151"/>
            </a:xfrm>
            <a:prstGeom prst="rect">
              <a:avLst/>
            </a:prstGeom>
            <a:ln>
              <a:noFill/>
            </a:ln>
            <a:effectLst>
              <a:outerShdw blurRad="149987" dist="250190" dir="8460000" algn="ctr">
                <a:srgbClr val="000000">
                  <a:alpha val="28000"/>
                </a:srgbClr>
              </a:outerShdw>
            </a:effectLst>
            <a:sp3d prstMaterial="metal">
              <a:bevelT w="88900" h="88900"/>
            </a:sp3d>
          </p:spPr>
          <p:style>
            <a:lnRef idx="1">
              <a:schemeClr val="accent3"/>
            </a:lnRef>
            <a:fillRef idx="2">
              <a:schemeClr val="accent3"/>
            </a:fillRef>
            <a:effectRef idx="1">
              <a:schemeClr val="accent3"/>
            </a:effectRef>
            <a:fontRef idx="minor">
              <a:schemeClr val="dk1"/>
            </a:fontRef>
          </p:style>
          <p:txBody>
            <a:bodyPr spcFirstLastPara="0" vert="horz" wrap="square" lIns="823063" tIns="68580" rIns="68580" bIns="68580" numCol="1" spcCol="1270" anchor="ctr" anchorCtr="0">
              <a:noAutofit/>
            </a:bodyPr>
            <a:lstStyle/>
            <a:p>
              <a:pPr lvl="0" algn="l" defTabSz="800100">
                <a:lnSpc>
                  <a:spcPct val="90000"/>
                </a:lnSpc>
                <a:spcBef>
                  <a:spcPct val="0"/>
                </a:spcBef>
                <a:spcAft>
                  <a:spcPct val="35000"/>
                </a:spcAft>
              </a:pPr>
              <a:r>
                <a:rPr lang="en-US" sz="1800" b="1" kern="1200" dirty="0" smtClean="0"/>
                <a:t>OBLIGASI PENJAWAT AWAM:</a:t>
              </a:r>
            </a:p>
            <a:p>
              <a:pPr lvl="0" algn="l" defTabSz="800100">
                <a:lnSpc>
                  <a:spcPct val="90000"/>
                </a:lnSpc>
                <a:spcBef>
                  <a:spcPct val="0"/>
                </a:spcBef>
                <a:spcAft>
                  <a:spcPct val="35000"/>
                </a:spcAft>
              </a:pPr>
              <a:r>
                <a:rPr lang="en-US" sz="1800" b="1" kern="1200" dirty="0" smtClean="0"/>
                <a:t>AMANAH</a:t>
              </a:r>
              <a:endParaRPr lang="ms-MY" sz="1800" b="1" kern="1200" dirty="0"/>
            </a:p>
          </p:txBody>
        </p:sp>
      </p:grpSp>
      <p:pic>
        <p:nvPicPr>
          <p:cNvPr id="1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1760" y="1700808"/>
            <a:ext cx="944209" cy="1313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212976"/>
            <a:ext cx="1563603" cy="13681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3" descr="C:\Users\khamde\AppData\Local\Microsoft\Windows\Temporary Internet Files\Content.IE5\B49FH9HJ\MC900436081[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91680" y="4869160"/>
            <a:ext cx="1841500" cy="1203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84343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9. KEPENTINGAN AKAUNTABILITI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35</a:t>
            </a:fld>
            <a:endParaRPr lang="en-MY"/>
          </a:p>
        </p:txBody>
      </p:sp>
      <p:sp>
        <p:nvSpPr>
          <p:cNvPr id="6" name="Flowchart: Multidocument 5"/>
          <p:cNvSpPr/>
          <p:nvPr/>
        </p:nvSpPr>
        <p:spPr>
          <a:xfrm>
            <a:off x="3347864" y="3573016"/>
            <a:ext cx="2088232" cy="1512168"/>
          </a:xfrm>
          <a:prstGeom prst="flowChartMultidocument">
            <a:avLst/>
          </a:prstGeom>
          <a:ln/>
        </p:spPr>
        <p:style>
          <a:lnRef idx="3">
            <a:schemeClr val="lt1"/>
          </a:lnRef>
          <a:fillRef idx="1">
            <a:schemeClr val="dk1"/>
          </a:fillRef>
          <a:effectRef idx="1">
            <a:schemeClr val="dk1"/>
          </a:effectRef>
          <a:fontRef idx="minor">
            <a:schemeClr val="lt1"/>
          </a:fontRef>
        </p:style>
        <p:txBody>
          <a:bodyPr rtlCol="0" anchor="ctr"/>
          <a:lstStyle/>
          <a:p>
            <a:pPr algn="ctr"/>
            <a:r>
              <a:rPr lang="en-US" dirty="0" smtClean="0"/>
              <a:t>MENANGANI PERSEPSI</a:t>
            </a:r>
            <a:endParaRPr lang="en-MY" dirty="0"/>
          </a:p>
        </p:txBody>
      </p:sp>
      <p:sp>
        <p:nvSpPr>
          <p:cNvPr id="7" name="Flowchart: Punched Tape 6"/>
          <p:cNvSpPr/>
          <p:nvPr/>
        </p:nvSpPr>
        <p:spPr>
          <a:xfrm>
            <a:off x="1115616" y="1772816"/>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Suka</a:t>
            </a:r>
            <a:r>
              <a:rPr lang="en-US" dirty="0" smtClean="0"/>
              <a:t> </a:t>
            </a:r>
            <a:r>
              <a:rPr lang="en-US" dirty="0" err="1" smtClean="0"/>
              <a:t>Ponteng</a:t>
            </a:r>
            <a:endParaRPr lang="en-MY" dirty="0"/>
          </a:p>
        </p:txBody>
      </p:sp>
      <p:sp>
        <p:nvSpPr>
          <p:cNvPr id="8" name="Flowchart: Punched Tape 7"/>
          <p:cNvSpPr/>
          <p:nvPr/>
        </p:nvSpPr>
        <p:spPr>
          <a:xfrm>
            <a:off x="611560" y="2708920"/>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Datang</a:t>
            </a:r>
            <a:r>
              <a:rPr lang="en-US" dirty="0" smtClean="0"/>
              <a:t> </a:t>
            </a:r>
            <a:r>
              <a:rPr lang="en-US" dirty="0" err="1" smtClean="0"/>
              <a:t>Lewat</a:t>
            </a:r>
            <a:endParaRPr lang="en-MY" dirty="0"/>
          </a:p>
        </p:txBody>
      </p:sp>
      <p:sp>
        <p:nvSpPr>
          <p:cNvPr id="9" name="Flowchart: Punched Tape 8"/>
          <p:cNvSpPr/>
          <p:nvPr/>
        </p:nvSpPr>
        <p:spPr>
          <a:xfrm>
            <a:off x="1403648" y="3645024"/>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Missing</a:t>
            </a:r>
            <a:endParaRPr lang="en-MY" dirty="0"/>
          </a:p>
        </p:txBody>
      </p:sp>
      <p:sp>
        <p:nvSpPr>
          <p:cNvPr id="10" name="Flowchart: Punched Tape 9"/>
          <p:cNvSpPr/>
          <p:nvPr/>
        </p:nvSpPr>
        <p:spPr>
          <a:xfrm>
            <a:off x="971600" y="4581128"/>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MC </a:t>
            </a:r>
            <a:r>
              <a:rPr lang="en-US" dirty="0" err="1" smtClean="0"/>
              <a:t>Palsu</a:t>
            </a:r>
            <a:endParaRPr lang="en-MY" dirty="0"/>
          </a:p>
        </p:txBody>
      </p:sp>
      <p:sp>
        <p:nvSpPr>
          <p:cNvPr id="11" name="Flowchart: Punched Tape 10"/>
          <p:cNvSpPr/>
          <p:nvPr/>
        </p:nvSpPr>
        <p:spPr>
          <a:xfrm>
            <a:off x="611560" y="5661248"/>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Berpeleseran</a:t>
            </a:r>
            <a:endParaRPr lang="en-MY" dirty="0"/>
          </a:p>
        </p:txBody>
      </p:sp>
      <p:sp>
        <p:nvSpPr>
          <p:cNvPr id="12" name="Flowchart: Punched Tape 11"/>
          <p:cNvSpPr/>
          <p:nvPr/>
        </p:nvSpPr>
        <p:spPr>
          <a:xfrm>
            <a:off x="2411760" y="2564904"/>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Tidak</a:t>
            </a:r>
            <a:r>
              <a:rPr lang="en-US" dirty="0" smtClean="0"/>
              <a:t> </a:t>
            </a:r>
            <a:r>
              <a:rPr lang="en-US" dirty="0" err="1" smtClean="0"/>
              <a:t>Sopan</a:t>
            </a:r>
            <a:endParaRPr lang="en-MY" dirty="0"/>
          </a:p>
        </p:txBody>
      </p:sp>
      <p:sp>
        <p:nvSpPr>
          <p:cNvPr id="13" name="Flowchart: Punched Tape 12"/>
          <p:cNvSpPr/>
          <p:nvPr/>
        </p:nvSpPr>
        <p:spPr>
          <a:xfrm>
            <a:off x="2411760" y="5373216"/>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Gaji</a:t>
            </a:r>
            <a:r>
              <a:rPr lang="en-US" dirty="0" smtClean="0"/>
              <a:t> </a:t>
            </a:r>
            <a:r>
              <a:rPr lang="en-US" dirty="0" err="1" smtClean="0"/>
              <a:t>Buta</a:t>
            </a:r>
            <a:endParaRPr lang="en-MY" dirty="0"/>
          </a:p>
        </p:txBody>
      </p:sp>
      <p:sp>
        <p:nvSpPr>
          <p:cNvPr id="14" name="Flowchart: Punched Tape 13"/>
          <p:cNvSpPr/>
          <p:nvPr/>
        </p:nvSpPr>
        <p:spPr>
          <a:xfrm>
            <a:off x="4211960" y="1925216"/>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Curi</a:t>
            </a:r>
            <a:r>
              <a:rPr lang="en-US" dirty="0" smtClean="0"/>
              <a:t> </a:t>
            </a:r>
            <a:r>
              <a:rPr lang="en-US" dirty="0" err="1" smtClean="0"/>
              <a:t>Tulang</a:t>
            </a:r>
            <a:endParaRPr lang="en-MY" dirty="0"/>
          </a:p>
        </p:txBody>
      </p:sp>
      <p:sp>
        <p:nvSpPr>
          <p:cNvPr id="15" name="Flowchart: Punched Tape 14"/>
          <p:cNvSpPr/>
          <p:nvPr/>
        </p:nvSpPr>
        <p:spPr>
          <a:xfrm>
            <a:off x="4572000" y="4869160"/>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Birokratik</a:t>
            </a:r>
            <a:endParaRPr lang="en-MY" dirty="0"/>
          </a:p>
        </p:txBody>
      </p:sp>
      <p:sp>
        <p:nvSpPr>
          <p:cNvPr id="16" name="Flowchart: Punched Tape 15"/>
          <p:cNvSpPr/>
          <p:nvPr/>
        </p:nvSpPr>
        <p:spPr>
          <a:xfrm>
            <a:off x="5508104" y="3356992"/>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Suka</a:t>
            </a:r>
            <a:r>
              <a:rPr lang="en-US" dirty="0" smtClean="0"/>
              <a:t> </a:t>
            </a:r>
            <a:r>
              <a:rPr lang="en-US" dirty="0" err="1" smtClean="0"/>
              <a:t>Mengular</a:t>
            </a:r>
            <a:endParaRPr lang="en-MY" dirty="0"/>
          </a:p>
        </p:txBody>
      </p:sp>
      <p:sp>
        <p:nvSpPr>
          <p:cNvPr id="17" name="Flowchart: Punched Tape 16"/>
          <p:cNvSpPr/>
          <p:nvPr/>
        </p:nvSpPr>
        <p:spPr>
          <a:xfrm>
            <a:off x="6300192" y="2132856"/>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Lambat</a:t>
            </a:r>
            <a:endParaRPr lang="en-MY" dirty="0"/>
          </a:p>
        </p:txBody>
      </p:sp>
      <p:sp>
        <p:nvSpPr>
          <p:cNvPr id="18" name="Flowchart: Punched Tape 17"/>
          <p:cNvSpPr/>
          <p:nvPr/>
        </p:nvSpPr>
        <p:spPr>
          <a:xfrm>
            <a:off x="6804248" y="4293096"/>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Tidak</a:t>
            </a:r>
            <a:r>
              <a:rPr lang="en-US" dirty="0" smtClean="0"/>
              <a:t> </a:t>
            </a:r>
            <a:r>
              <a:rPr lang="en-US" dirty="0" err="1" smtClean="0"/>
              <a:t>Mesra</a:t>
            </a:r>
            <a:endParaRPr lang="en-MY" dirty="0"/>
          </a:p>
        </p:txBody>
      </p:sp>
      <p:sp>
        <p:nvSpPr>
          <p:cNvPr id="19" name="Flowchart: Punched Tape 18"/>
          <p:cNvSpPr/>
          <p:nvPr/>
        </p:nvSpPr>
        <p:spPr>
          <a:xfrm>
            <a:off x="7236296" y="3068960"/>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RASUAH</a:t>
            </a:r>
            <a:endParaRPr lang="en-MY" dirty="0"/>
          </a:p>
        </p:txBody>
      </p:sp>
      <p:sp>
        <p:nvSpPr>
          <p:cNvPr id="20" name="Flowchart: Punched Tape 19"/>
          <p:cNvSpPr/>
          <p:nvPr/>
        </p:nvSpPr>
        <p:spPr>
          <a:xfrm>
            <a:off x="6372200" y="5373216"/>
            <a:ext cx="1656184" cy="1008112"/>
          </a:xfrm>
          <a:prstGeom prst="flowChartPunchedTape">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err="1" smtClean="0"/>
              <a:t>Cakap</a:t>
            </a:r>
            <a:r>
              <a:rPr lang="en-US" dirty="0" smtClean="0"/>
              <a:t> Lain </a:t>
            </a:r>
            <a:r>
              <a:rPr lang="en-US" dirty="0" err="1" smtClean="0"/>
              <a:t>Buat</a:t>
            </a:r>
            <a:r>
              <a:rPr lang="en-US" dirty="0" smtClean="0"/>
              <a:t> Lain</a:t>
            </a:r>
            <a:endParaRPr lang="en-MY" dirty="0"/>
          </a:p>
        </p:txBody>
      </p:sp>
    </p:spTree>
    <p:extLst>
      <p:ext uri="{BB962C8B-B14F-4D97-AF65-F5344CB8AC3E}">
        <p14:creationId xmlns:p14="http://schemas.microsoft.com/office/powerpoint/2010/main" val="232769807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9. </a:t>
            </a:r>
            <a:r>
              <a:rPr lang="en-US" dirty="0" err="1" smtClean="0"/>
              <a:t>Kepentingan</a:t>
            </a:r>
            <a:r>
              <a:rPr lang="en-US" dirty="0" smtClean="0"/>
              <a:t> </a:t>
            </a:r>
            <a:r>
              <a:rPr lang="en-US" dirty="0" err="1" smtClean="0"/>
              <a:t>akauntabiliti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36</a:t>
            </a:fld>
            <a:endParaRPr lang="en-MY"/>
          </a:p>
        </p:txBody>
      </p:sp>
      <p:sp>
        <p:nvSpPr>
          <p:cNvPr id="6" name="Oval 5"/>
          <p:cNvSpPr/>
          <p:nvPr/>
        </p:nvSpPr>
        <p:spPr>
          <a:xfrm>
            <a:off x="3239852" y="3212976"/>
            <a:ext cx="1908212" cy="2016224"/>
          </a:xfrm>
          <a:prstGeom prst="ellipse">
            <a:avLst/>
          </a:prstGeom>
          <a:solidFill>
            <a:srgbClr val="002060"/>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NILAI BERSAMA</a:t>
            </a:r>
            <a:endParaRPr lang="en-MY" dirty="0"/>
          </a:p>
        </p:txBody>
      </p:sp>
      <p:sp>
        <p:nvSpPr>
          <p:cNvPr id="9" name="Oval 8"/>
          <p:cNvSpPr/>
          <p:nvPr/>
        </p:nvSpPr>
        <p:spPr>
          <a:xfrm>
            <a:off x="2195736" y="1782479"/>
            <a:ext cx="1800200" cy="1728192"/>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STRUKTUR</a:t>
            </a:r>
            <a:endParaRPr lang="en-MY" dirty="0"/>
          </a:p>
        </p:txBody>
      </p:sp>
      <p:sp>
        <p:nvSpPr>
          <p:cNvPr id="10" name="Oval 9"/>
          <p:cNvSpPr/>
          <p:nvPr/>
        </p:nvSpPr>
        <p:spPr>
          <a:xfrm>
            <a:off x="323528" y="2780928"/>
            <a:ext cx="2232248" cy="2376264"/>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KEMAHIRAN</a:t>
            </a:r>
            <a:endParaRPr lang="en-MY" dirty="0"/>
          </a:p>
        </p:txBody>
      </p:sp>
      <p:sp>
        <p:nvSpPr>
          <p:cNvPr id="11" name="Oval 10"/>
          <p:cNvSpPr/>
          <p:nvPr/>
        </p:nvSpPr>
        <p:spPr>
          <a:xfrm>
            <a:off x="1691680" y="4869160"/>
            <a:ext cx="1800200" cy="1728192"/>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STRATEGI</a:t>
            </a:r>
            <a:endParaRPr lang="en-MY" dirty="0"/>
          </a:p>
        </p:txBody>
      </p:sp>
      <p:sp>
        <p:nvSpPr>
          <p:cNvPr id="12" name="Oval 11"/>
          <p:cNvSpPr/>
          <p:nvPr/>
        </p:nvSpPr>
        <p:spPr>
          <a:xfrm>
            <a:off x="4860032" y="4653136"/>
            <a:ext cx="1584176" cy="1584176"/>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STAFF</a:t>
            </a:r>
            <a:endParaRPr lang="en-MY" dirty="0"/>
          </a:p>
        </p:txBody>
      </p:sp>
      <p:sp>
        <p:nvSpPr>
          <p:cNvPr id="13" name="Oval 12"/>
          <p:cNvSpPr/>
          <p:nvPr/>
        </p:nvSpPr>
        <p:spPr>
          <a:xfrm>
            <a:off x="6156176" y="2780928"/>
            <a:ext cx="1584176" cy="1584176"/>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SISTEM</a:t>
            </a:r>
            <a:endParaRPr lang="en-MY" dirty="0"/>
          </a:p>
        </p:txBody>
      </p:sp>
      <p:sp>
        <p:nvSpPr>
          <p:cNvPr id="14" name="Oval 13"/>
          <p:cNvSpPr/>
          <p:nvPr/>
        </p:nvSpPr>
        <p:spPr>
          <a:xfrm>
            <a:off x="4478288" y="1628800"/>
            <a:ext cx="1584176" cy="1584176"/>
          </a:xfrm>
          <a:prstGeom prst="ellipse">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rtlCol="0" anchor="ctr"/>
          <a:lstStyle/>
          <a:p>
            <a:pPr algn="ctr"/>
            <a:r>
              <a:rPr lang="en-US" dirty="0" smtClean="0"/>
              <a:t>GAYA</a:t>
            </a:r>
            <a:endParaRPr lang="en-MY" dirty="0"/>
          </a:p>
        </p:txBody>
      </p:sp>
      <p:sp>
        <p:nvSpPr>
          <p:cNvPr id="15" name="TextBox 14"/>
          <p:cNvSpPr txBox="1"/>
          <p:nvPr/>
        </p:nvSpPr>
        <p:spPr>
          <a:xfrm>
            <a:off x="7056276" y="5733256"/>
            <a:ext cx="1332148" cy="276999"/>
          </a:xfrm>
          <a:prstGeom prst="rect">
            <a:avLst/>
          </a:prstGeom>
          <a:noFill/>
        </p:spPr>
        <p:txBody>
          <a:bodyPr wrap="square" rtlCol="0">
            <a:spAutoFit/>
          </a:bodyPr>
          <a:lstStyle/>
          <a:p>
            <a:r>
              <a:rPr lang="en-US" sz="1200" dirty="0" smtClean="0"/>
              <a:t>7S </a:t>
            </a:r>
            <a:r>
              <a:rPr lang="en-US" sz="1200" dirty="0" err="1" smtClean="0"/>
              <a:t>McKensey</a:t>
            </a:r>
            <a:endParaRPr lang="en-MY" sz="1200" dirty="0"/>
          </a:p>
        </p:txBody>
      </p:sp>
    </p:spTree>
    <p:extLst>
      <p:ext uri="{BB962C8B-B14F-4D97-AF65-F5344CB8AC3E}">
        <p14:creationId xmlns:p14="http://schemas.microsoft.com/office/powerpoint/2010/main" val="10220804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 </a:t>
            </a:r>
            <a:r>
              <a:rPr lang="en-US" dirty="0" err="1" smtClean="0"/>
              <a:t>penutup</a:t>
            </a:r>
            <a:endParaRPr lang="en-MY" dirty="0"/>
          </a:p>
        </p:txBody>
      </p:sp>
      <p:sp>
        <p:nvSpPr>
          <p:cNvPr id="3" name="Content Placeholder 2"/>
          <p:cNvSpPr>
            <a:spLocks noGrp="1"/>
          </p:cNvSpPr>
          <p:nvPr>
            <p:ph idx="1"/>
          </p:nvPr>
        </p:nvSpPr>
        <p:spPr>
          <a:xfrm>
            <a:off x="457200" y="1628800"/>
            <a:ext cx="8229600" cy="4968552"/>
          </a:xfrm>
        </p:spPr>
        <p:txBody>
          <a:bodyPr>
            <a:normAutofit lnSpcReduction="10000"/>
          </a:bodyPr>
          <a:lstStyle/>
          <a:p>
            <a:pPr marL="114300" indent="0">
              <a:buNone/>
            </a:pPr>
            <a:r>
              <a:rPr lang="en-US" b="1" dirty="0" smtClean="0"/>
              <a:t>AKAUNTABILITI</a:t>
            </a:r>
            <a:r>
              <a:rPr lang="en-US" dirty="0" smtClean="0"/>
              <a:t>:</a:t>
            </a:r>
          </a:p>
          <a:p>
            <a:pPr marL="114300" indent="0">
              <a:buNone/>
            </a:pPr>
            <a:r>
              <a:rPr lang="en-US" dirty="0" err="1" smtClean="0"/>
              <a:t>Menjalankan</a:t>
            </a:r>
            <a:r>
              <a:rPr lang="en-US" dirty="0" smtClean="0"/>
              <a:t> </a:t>
            </a:r>
            <a:r>
              <a:rPr lang="en-US" dirty="0" err="1" smtClean="0"/>
              <a:t>tugas</a:t>
            </a:r>
            <a:r>
              <a:rPr lang="en-US" dirty="0" smtClean="0"/>
              <a:t> yang </a:t>
            </a:r>
            <a:r>
              <a:rPr lang="en-US" dirty="0" err="1" smtClean="0"/>
              <a:t>dipertanggungjawabkan</a:t>
            </a:r>
            <a:r>
              <a:rPr lang="en-US" dirty="0" smtClean="0"/>
              <a:t> </a:t>
            </a:r>
            <a:r>
              <a:rPr lang="en-US" dirty="0" err="1" smtClean="0"/>
              <a:t>mengikut</a:t>
            </a:r>
            <a:r>
              <a:rPr lang="en-US" dirty="0" smtClean="0"/>
              <a:t> </a:t>
            </a:r>
            <a:r>
              <a:rPr lang="en-US" dirty="0" err="1" smtClean="0"/>
              <a:t>undang-undang</a:t>
            </a:r>
            <a:r>
              <a:rPr lang="en-US" dirty="0" smtClean="0"/>
              <a:t>, </a:t>
            </a:r>
            <a:r>
              <a:rPr lang="en-US" dirty="0" err="1" smtClean="0"/>
              <a:t>prosedur</a:t>
            </a:r>
            <a:r>
              <a:rPr lang="en-US" dirty="0" smtClean="0"/>
              <a:t> </a:t>
            </a:r>
            <a:r>
              <a:rPr lang="en-US" dirty="0" err="1" smtClean="0"/>
              <a:t>dan</a:t>
            </a:r>
            <a:r>
              <a:rPr lang="en-US" dirty="0" smtClean="0"/>
              <a:t> </a:t>
            </a:r>
            <a:r>
              <a:rPr lang="en-US" dirty="0" err="1" smtClean="0"/>
              <a:t>arahan</a:t>
            </a:r>
            <a:r>
              <a:rPr lang="en-US" dirty="0" smtClean="0"/>
              <a:t> </a:t>
            </a:r>
            <a:r>
              <a:rPr lang="en-US" dirty="0" err="1" smtClean="0"/>
              <a:t>untuk</a:t>
            </a:r>
            <a:r>
              <a:rPr lang="en-US" dirty="0" smtClean="0"/>
              <a:t> </a:t>
            </a:r>
            <a:r>
              <a:rPr lang="en-US" dirty="0" err="1" smtClean="0"/>
              <a:t>memastikan</a:t>
            </a:r>
            <a:r>
              <a:rPr lang="en-US" dirty="0" smtClean="0"/>
              <a:t> </a:t>
            </a:r>
            <a:r>
              <a:rPr lang="en-US" dirty="0" err="1" smtClean="0"/>
              <a:t>objektif</a:t>
            </a:r>
            <a:r>
              <a:rPr lang="en-US" dirty="0" smtClean="0"/>
              <a:t> di </a:t>
            </a:r>
            <a:r>
              <a:rPr lang="en-US" dirty="0" err="1" smtClean="0"/>
              <a:t>capai</a:t>
            </a:r>
            <a:r>
              <a:rPr lang="en-US" dirty="0" smtClean="0"/>
              <a:t> </a:t>
            </a:r>
            <a:r>
              <a:rPr lang="en-US" dirty="0" err="1" smtClean="0"/>
              <a:t>dan</a:t>
            </a:r>
            <a:r>
              <a:rPr lang="en-US" dirty="0" smtClean="0"/>
              <a:t> </a:t>
            </a:r>
            <a:r>
              <a:rPr lang="en-US" dirty="0" err="1" smtClean="0"/>
              <a:t>tidak</a:t>
            </a:r>
            <a:r>
              <a:rPr lang="en-US" dirty="0" smtClean="0"/>
              <a:t> </a:t>
            </a:r>
            <a:r>
              <a:rPr lang="en-US" dirty="0" err="1" smtClean="0"/>
              <a:t>berlaku</a:t>
            </a:r>
            <a:r>
              <a:rPr lang="en-US" dirty="0" smtClean="0"/>
              <a:t> </a:t>
            </a:r>
            <a:r>
              <a:rPr lang="en-US" dirty="0" err="1" smtClean="0"/>
              <a:t>pembaziran</a:t>
            </a:r>
            <a:r>
              <a:rPr lang="en-US" dirty="0" smtClean="0"/>
              <a:t>.</a:t>
            </a:r>
          </a:p>
          <a:p>
            <a:pPr marL="114300" indent="0">
              <a:buNone/>
            </a:pPr>
            <a:endParaRPr lang="en-US" dirty="0" smtClean="0"/>
          </a:p>
          <a:p>
            <a:pPr marL="114300" indent="0">
              <a:buNone/>
            </a:pPr>
            <a:r>
              <a:rPr lang="en-US" b="1" dirty="0" smtClean="0"/>
              <a:t>INTEGRITI:</a:t>
            </a:r>
          </a:p>
          <a:p>
            <a:pPr marL="114300" indent="0">
              <a:buNone/>
            </a:pPr>
            <a:r>
              <a:rPr lang="en-US" dirty="0" err="1" smtClean="0"/>
              <a:t>Dikaitkan</a:t>
            </a:r>
            <a:r>
              <a:rPr lang="en-US" dirty="0" smtClean="0"/>
              <a:t> </a:t>
            </a:r>
            <a:r>
              <a:rPr lang="en-US" dirty="0" err="1" smtClean="0"/>
              <a:t>dengan</a:t>
            </a:r>
            <a:r>
              <a:rPr lang="en-US" dirty="0" smtClean="0"/>
              <a:t> </a:t>
            </a:r>
            <a:r>
              <a:rPr lang="en-US" dirty="0" err="1" smtClean="0"/>
              <a:t>nilai-nilai</a:t>
            </a:r>
            <a:r>
              <a:rPr lang="en-US" dirty="0" smtClean="0"/>
              <a:t> </a:t>
            </a:r>
            <a:r>
              <a:rPr lang="en-US" dirty="0" err="1" smtClean="0"/>
              <a:t>murni</a:t>
            </a:r>
            <a:r>
              <a:rPr lang="en-US" dirty="0" smtClean="0"/>
              <a:t> </a:t>
            </a:r>
            <a:r>
              <a:rPr lang="en-US" dirty="0" err="1" smtClean="0"/>
              <a:t>seperti</a:t>
            </a:r>
            <a:r>
              <a:rPr lang="en-US" dirty="0" smtClean="0"/>
              <a:t> </a:t>
            </a:r>
            <a:r>
              <a:rPr lang="en-US" dirty="0" err="1" smtClean="0"/>
              <a:t>jujur</a:t>
            </a:r>
            <a:r>
              <a:rPr lang="en-US" dirty="0" smtClean="0"/>
              <a:t>, </a:t>
            </a:r>
            <a:r>
              <a:rPr lang="en-US" dirty="0" err="1" smtClean="0"/>
              <a:t>amanah</a:t>
            </a:r>
            <a:r>
              <a:rPr lang="en-US" dirty="0" smtClean="0"/>
              <a:t> </a:t>
            </a:r>
            <a:r>
              <a:rPr lang="en-US" dirty="0" err="1" smtClean="0"/>
              <a:t>telus</a:t>
            </a:r>
            <a:r>
              <a:rPr lang="en-US" dirty="0" smtClean="0"/>
              <a:t>, </a:t>
            </a:r>
            <a:r>
              <a:rPr lang="en-US" dirty="0" err="1" smtClean="0"/>
              <a:t>adil</a:t>
            </a:r>
            <a:r>
              <a:rPr lang="en-US" dirty="0" smtClean="0"/>
              <a:t> &amp; </a:t>
            </a:r>
            <a:r>
              <a:rPr lang="en-US" dirty="0" err="1" smtClean="0"/>
              <a:t>saksama</a:t>
            </a:r>
            <a:r>
              <a:rPr lang="en-US" dirty="0" smtClean="0"/>
              <a:t>, </a:t>
            </a:r>
            <a:r>
              <a:rPr lang="en-US" dirty="0" err="1" smtClean="0"/>
              <a:t>berkecuali</a:t>
            </a:r>
            <a:r>
              <a:rPr lang="en-US" dirty="0" smtClean="0"/>
              <a:t> &amp; </a:t>
            </a:r>
            <a:r>
              <a:rPr lang="en-US" dirty="0" err="1" smtClean="0"/>
              <a:t>kebolehpercayaan</a:t>
            </a:r>
            <a:r>
              <a:rPr lang="en-US" dirty="0" smtClean="0"/>
              <a:t>. </a:t>
            </a:r>
            <a:r>
              <a:rPr lang="en-US" dirty="0" err="1" smtClean="0"/>
              <a:t>Tidak</a:t>
            </a:r>
            <a:r>
              <a:rPr lang="en-US" dirty="0" smtClean="0"/>
              <a:t> </a:t>
            </a:r>
            <a:r>
              <a:rPr lang="en-US" dirty="0" err="1" smtClean="0"/>
              <a:t>mementingkan</a:t>
            </a:r>
            <a:r>
              <a:rPr lang="en-US" dirty="0" smtClean="0"/>
              <a:t> </a:t>
            </a:r>
            <a:r>
              <a:rPr lang="en-US" dirty="0" err="1" smtClean="0"/>
              <a:t>diri</a:t>
            </a:r>
            <a:r>
              <a:rPr lang="en-US" dirty="0" smtClean="0"/>
              <a:t> </a:t>
            </a:r>
            <a:r>
              <a:rPr lang="en-US" dirty="0" err="1" smtClean="0"/>
              <a:t>sendiri</a:t>
            </a:r>
            <a:r>
              <a:rPr lang="en-US" dirty="0" smtClean="0"/>
              <a:t> </a:t>
            </a:r>
            <a:r>
              <a:rPr lang="en-US" dirty="0" err="1" smtClean="0"/>
              <a:t>tetapi</a:t>
            </a:r>
            <a:r>
              <a:rPr lang="en-US" dirty="0" smtClean="0"/>
              <a:t> </a:t>
            </a:r>
            <a:r>
              <a:rPr lang="en-US" dirty="0" err="1" smtClean="0"/>
              <a:t>mengutamakan</a:t>
            </a:r>
            <a:r>
              <a:rPr lang="en-US" dirty="0" smtClean="0"/>
              <a:t> </a:t>
            </a:r>
            <a:r>
              <a:rPr lang="en-US" dirty="0" err="1" smtClean="0"/>
              <a:t>rakyat</a:t>
            </a:r>
            <a:r>
              <a:rPr lang="en-US" dirty="0" smtClean="0"/>
              <a:t>.</a:t>
            </a:r>
          </a:p>
          <a:p>
            <a:pPr marL="114300" indent="0">
              <a:buNone/>
            </a:pPr>
            <a:endParaRPr lang="en-US" dirty="0" smtClean="0"/>
          </a:p>
          <a:p>
            <a:pPr marL="114300" indent="0" algn="ctr">
              <a:buNone/>
            </a:pPr>
            <a:r>
              <a:rPr lang="en-US" b="1" dirty="0" smtClean="0"/>
              <a:t>“RAKYAT DIDAHULUKAN PENCAPAIAN DIUTAMAKAN”</a:t>
            </a:r>
            <a:endParaRPr lang="en-US" b="1" dirty="0"/>
          </a:p>
          <a:p>
            <a:pPr marL="114300" indent="0">
              <a:buNone/>
            </a:pPr>
            <a:endParaRPr lang="en-US" dirty="0" smtClean="0"/>
          </a:p>
          <a:p>
            <a:pPr marL="114300" indent="0">
              <a:buNone/>
            </a:pP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37</a:t>
            </a:fld>
            <a:endParaRPr lang="en-MY"/>
          </a:p>
        </p:txBody>
      </p:sp>
    </p:spTree>
    <p:extLst>
      <p:ext uri="{BB962C8B-B14F-4D97-AF65-F5344CB8AC3E}">
        <p14:creationId xmlns:p14="http://schemas.microsoft.com/office/powerpoint/2010/main" val="743549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OVERVIEW</a:t>
            </a:r>
            <a:endParaRPr lang="en-MY" dirty="0"/>
          </a:p>
        </p:txBody>
      </p:sp>
      <p:sp>
        <p:nvSpPr>
          <p:cNvPr id="3" name="Content Placeholder 2"/>
          <p:cNvSpPr>
            <a:spLocks noGrp="1"/>
          </p:cNvSpPr>
          <p:nvPr>
            <p:ph idx="1"/>
          </p:nvPr>
        </p:nvSpPr>
        <p:spPr/>
        <p:txBody>
          <a:bodyPr/>
          <a:lstStyle/>
          <a:p>
            <a:pPr marL="571500" indent="-457200">
              <a:buFont typeface="+mj-lt"/>
              <a:buAutoNum type="arabicPeriod"/>
            </a:pPr>
            <a:r>
              <a:rPr lang="en-US" dirty="0" smtClean="0"/>
              <a:t>KONSEP</a:t>
            </a:r>
          </a:p>
          <a:p>
            <a:pPr marL="571500" indent="-457200">
              <a:buFont typeface="+mj-lt"/>
              <a:buAutoNum type="arabicPeriod"/>
            </a:pPr>
            <a:r>
              <a:rPr lang="en-US" dirty="0" smtClean="0"/>
              <a:t>ASPIRASI MENCAPAI WAWASAN 2020</a:t>
            </a:r>
          </a:p>
          <a:p>
            <a:pPr marL="571500" indent="-457200">
              <a:buFont typeface="+mj-lt"/>
              <a:buAutoNum type="arabicPeriod"/>
            </a:pPr>
            <a:r>
              <a:rPr lang="en-US" dirty="0" smtClean="0"/>
              <a:t>MEWUJUDKAN PERKHIDMATAN CEMERLANG</a:t>
            </a:r>
          </a:p>
          <a:p>
            <a:pPr marL="571500" indent="-457200">
              <a:buFont typeface="+mj-lt"/>
              <a:buAutoNum type="arabicPeriod"/>
            </a:pPr>
            <a:r>
              <a:rPr lang="en-US" dirty="0" smtClean="0"/>
              <a:t>PENEKANAN KEPADA ETIKA, TADBIR URUS, UNDANG-UNDANG &amp; PERATURAN SERTA PEMATUHAN</a:t>
            </a:r>
          </a:p>
          <a:p>
            <a:pPr marL="571500" indent="-457200">
              <a:buFont typeface="+mj-lt"/>
              <a:buAutoNum type="arabicPeriod"/>
            </a:pPr>
            <a:r>
              <a:rPr lang="en-US" dirty="0" smtClean="0"/>
              <a:t>TANGGUNGJAWAB PENJAWAT AWAM; </a:t>
            </a:r>
            <a:r>
              <a:rPr lang="en-US" dirty="0" err="1" smtClean="0"/>
              <a:t>dan</a:t>
            </a:r>
            <a:endParaRPr lang="en-US" dirty="0" smtClean="0"/>
          </a:p>
          <a:p>
            <a:pPr marL="571500" indent="-457200">
              <a:buFont typeface="+mj-lt"/>
              <a:buAutoNum type="arabicPeriod"/>
            </a:pPr>
            <a:r>
              <a:rPr lang="en-US" dirty="0" smtClean="0"/>
              <a:t>MENANGANI PERSEPSI</a:t>
            </a:r>
            <a:endParaRPr lang="en-MY"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4</a:t>
            </a:fld>
            <a:endParaRPr lang="en-MY"/>
          </a:p>
        </p:txBody>
      </p:sp>
    </p:spTree>
    <p:extLst>
      <p:ext uri="{BB962C8B-B14F-4D97-AF65-F5344CB8AC3E}">
        <p14:creationId xmlns:p14="http://schemas.microsoft.com/office/powerpoint/2010/main" val="2966781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OVERVIEW</a:t>
            </a:r>
            <a:endParaRPr lang="en-MY" dirty="0"/>
          </a:p>
        </p:txBody>
      </p:sp>
      <p:sp>
        <p:nvSpPr>
          <p:cNvPr id="3" name="Content Placeholder 2"/>
          <p:cNvSpPr>
            <a:spLocks noGrp="1"/>
          </p:cNvSpPr>
          <p:nvPr>
            <p:ph idx="1"/>
          </p:nvPr>
        </p:nvSpPr>
        <p:spPr/>
        <p:txBody>
          <a:bodyPr/>
          <a:lstStyle/>
          <a:p>
            <a:pPr marL="571500" indent="-457200">
              <a:buFont typeface="+mj-lt"/>
              <a:buAutoNum type="alphaLcPeriod"/>
            </a:pPr>
            <a:r>
              <a:rPr lang="en-US" dirty="0" err="1" smtClean="0"/>
              <a:t>Akauntabiliti</a:t>
            </a:r>
            <a:r>
              <a:rPr lang="en-US" dirty="0" smtClean="0"/>
              <a:t> </a:t>
            </a:r>
            <a:r>
              <a:rPr lang="en-US" dirty="0" err="1" smtClean="0"/>
              <a:t>merupakan</a:t>
            </a:r>
            <a:r>
              <a:rPr lang="en-US" dirty="0" smtClean="0"/>
              <a:t> </a:t>
            </a:r>
            <a:r>
              <a:rPr lang="en-US" dirty="0" err="1" smtClean="0"/>
              <a:t>satu</a:t>
            </a:r>
            <a:r>
              <a:rPr lang="en-US" dirty="0" smtClean="0"/>
              <a:t> </a:t>
            </a:r>
            <a:r>
              <a:rPr lang="en-US" dirty="0" err="1" smtClean="0"/>
              <a:t>konsep</a:t>
            </a:r>
            <a:r>
              <a:rPr lang="en-US" dirty="0" smtClean="0"/>
              <a:t> ETIKA &amp; </a:t>
            </a:r>
            <a:r>
              <a:rPr lang="en-US" dirty="0" err="1" smtClean="0"/>
              <a:t>sinonim</a:t>
            </a:r>
            <a:r>
              <a:rPr lang="en-US" dirty="0" smtClean="0"/>
              <a:t> </a:t>
            </a:r>
            <a:r>
              <a:rPr lang="en-US" dirty="0" err="1" smtClean="0"/>
              <a:t>dengan</a:t>
            </a:r>
            <a:r>
              <a:rPr lang="en-US" dirty="0" smtClean="0"/>
              <a:t> </a:t>
            </a:r>
            <a:r>
              <a:rPr lang="en-US" dirty="0" err="1" smtClean="0"/>
              <a:t>konsep</a:t>
            </a:r>
            <a:r>
              <a:rPr lang="en-US" dirty="0" smtClean="0"/>
              <a:t>;</a:t>
            </a:r>
            <a:endParaRPr lang="en-MY" dirty="0" smtClean="0"/>
          </a:p>
          <a:p>
            <a:pPr marL="114300" indent="0">
              <a:buNone/>
            </a:pPr>
            <a:endParaRPr lang="en-US" dirty="0" smtClean="0"/>
          </a:p>
        </p:txBody>
      </p:sp>
      <p:sp>
        <p:nvSpPr>
          <p:cNvPr id="4" name="Rectangle 3"/>
          <p:cNvSpPr/>
          <p:nvPr/>
        </p:nvSpPr>
        <p:spPr>
          <a:xfrm>
            <a:off x="1763688" y="2924944"/>
            <a:ext cx="2520280"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ANSWERABILITY</a:t>
            </a:r>
            <a:endParaRPr lang="en-MY" dirty="0"/>
          </a:p>
        </p:txBody>
      </p:sp>
      <p:sp>
        <p:nvSpPr>
          <p:cNvPr id="5" name="Rectangle 4"/>
          <p:cNvSpPr/>
          <p:nvPr/>
        </p:nvSpPr>
        <p:spPr>
          <a:xfrm>
            <a:off x="4572000" y="2924944"/>
            <a:ext cx="2520280"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RENSPONSIBILITY</a:t>
            </a:r>
            <a:endParaRPr lang="en-MY" dirty="0"/>
          </a:p>
        </p:txBody>
      </p:sp>
      <p:sp>
        <p:nvSpPr>
          <p:cNvPr id="6" name="Rectangle 5"/>
          <p:cNvSpPr/>
          <p:nvPr/>
        </p:nvSpPr>
        <p:spPr>
          <a:xfrm>
            <a:off x="1763688" y="3911918"/>
            <a:ext cx="2520280"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BLAMEWORTHINESS</a:t>
            </a:r>
            <a:endParaRPr lang="en-MY" dirty="0"/>
          </a:p>
        </p:txBody>
      </p:sp>
      <p:sp>
        <p:nvSpPr>
          <p:cNvPr id="7" name="Rectangle 6"/>
          <p:cNvSpPr/>
          <p:nvPr/>
        </p:nvSpPr>
        <p:spPr>
          <a:xfrm>
            <a:off x="4572000" y="3933056"/>
            <a:ext cx="2520280"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LIABILITY</a:t>
            </a:r>
            <a:endParaRPr lang="en-MY" dirty="0"/>
          </a:p>
        </p:txBody>
      </p:sp>
      <p:sp>
        <p:nvSpPr>
          <p:cNvPr id="8" name="Rectangle 7"/>
          <p:cNvSpPr/>
          <p:nvPr/>
        </p:nvSpPr>
        <p:spPr>
          <a:xfrm>
            <a:off x="1763688" y="4941168"/>
            <a:ext cx="5328592" cy="864096"/>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dirty="0" smtClean="0"/>
              <a:t>EKPEKTASI ‘ACCOUNT GIVING’</a:t>
            </a:r>
            <a:endParaRPr lang="en-MY" dirty="0"/>
          </a:p>
        </p:txBody>
      </p:sp>
      <p:sp>
        <p:nvSpPr>
          <p:cNvPr id="9" name="Footer Placeholder 8"/>
          <p:cNvSpPr>
            <a:spLocks noGrp="1"/>
          </p:cNvSpPr>
          <p:nvPr>
            <p:ph type="ftr" sz="quarter" idx="11"/>
          </p:nvPr>
        </p:nvSpPr>
        <p:spPr/>
        <p:txBody>
          <a:bodyPr/>
          <a:lstStyle/>
          <a:p>
            <a:r>
              <a:rPr lang="en-MY" smtClean="0"/>
              <a:t>MKKT/2016/IPN</a:t>
            </a:r>
            <a:endParaRPr lang="en-MY"/>
          </a:p>
        </p:txBody>
      </p:sp>
      <p:sp>
        <p:nvSpPr>
          <p:cNvPr id="10" name="Slide Number Placeholder 9"/>
          <p:cNvSpPr>
            <a:spLocks noGrp="1"/>
          </p:cNvSpPr>
          <p:nvPr>
            <p:ph type="sldNum" sz="quarter" idx="12"/>
          </p:nvPr>
        </p:nvSpPr>
        <p:spPr/>
        <p:txBody>
          <a:bodyPr/>
          <a:lstStyle/>
          <a:p>
            <a:fld id="{227065AF-C691-4571-9E4C-8685140FC1E2}" type="slidenum">
              <a:rPr lang="en-MY" smtClean="0"/>
              <a:t>5</a:t>
            </a:fld>
            <a:endParaRPr lang="en-MY"/>
          </a:p>
        </p:txBody>
      </p:sp>
    </p:spTree>
    <p:extLst>
      <p:ext uri="{BB962C8B-B14F-4D97-AF65-F5344CB8AC3E}">
        <p14:creationId xmlns:p14="http://schemas.microsoft.com/office/powerpoint/2010/main" val="171710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OVERVIEW</a:t>
            </a:r>
            <a:endParaRPr lang="en-MY" dirty="0"/>
          </a:p>
        </p:txBody>
      </p:sp>
      <p:sp>
        <p:nvSpPr>
          <p:cNvPr id="3" name="Content Placeholder 2"/>
          <p:cNvSpPr>
            <a:spLocks noGrp="1"/>
          </p:cNvSpPr>
          <p:nvPr>
            <p:ph idx="1"/>
          </p:nvPr>
        </p:nvSpPr>
        <p:spPr/>
        <p:txBody>
          <a:bodyPr>
            <a:normAutofit/>
          </a:bodyPr>
          <a:lstStyle/>
          <a:p>
            <a:pPr marL="571500" indent="-457200">
              <a:buFont typeface="+mj-lt"/>
              <a:buAutoNum type="alphaLcParenR" startAt="2"/>
            </a:pPr>
            <a:r>
              <a:rPr lang="en-US" dirty="0" err="1" smtClean="0"/>
              <a:t>Akauntabiliti</a:t>
            </a:r>
            <a:r>
              <a:rPr lang="en-US" dirty="0" smtClean="0"/>
              <a:t> </a:t>
            </a:r>
            <a:r>
              <a:rPr lang="en-US" dirty="0" err="1" smtClean="0"/>
              <a:t>merupakan</a:t>
            </a:r>
            <a:r>
              <a:rPr lang="en-US" dirty="0" smtClean="0"/>
              <a:t> </a:t>
            </a:r>
            <a:r>
              <a:rPr lang="en-US" dirty="0" err="1" smtClean="0"/>
              <a:t>salah</a:t>
            </a:r>
            <a:r>
              <a:rPr lang="en-US" dirty="0" smtClean="0"/>
              <a:t> </a:t>
            </a:r>
            <a:r>
              <a:rPr lang="en-US" dirty="0" err="1" smtClean="0"/>
              <a:t>satu</a:t>
            </a:r>
            <a:r>
              <a:rPr lang="en-US" dirty="0" smtClean="0"/>
              <a:t> </a:t>
            </a:r>
            <a:r>
              <a:rPr lang="en-US" dirty="0" err="1" smtClean="0"/>
              <a:t>aspek</a:t>
            </a:r>
            <a:r>
              <a:rPr lang="en-US" dirty="0" smtClean="0"/>
              <a:t> </a:t>
            </a:r>
            <a:r>
              <a:rPr lang="en-US" dirty="0" err="1" smtClean="0"/>
              <a:t>utama</a:t>
            </a:r>
            <a:r>
              <a:rPr lang="en-US" dirty="0" smtClean="0"/>
              <a:t> </a:t>
            </a:r>
            <a:r>
              <a:rPr lang="en-US" dirty="0" err="1" smtClean="0"/>
              <a:t>tadbir</a:t>
            </a:r>
            <a:r>
              <a:rPr lang="en-US" dirty="0" smtClean="0"/>
              <a:t> </a:t>
            </a:r>
            <a:r>
              <a:rPr lang="en-US" dirty="0" err="1" smtClean="0"/>
              <a:t>urus</a:t>
            </a:r>
            <a:r>
              <a:rPr lang="en-US" dirty="0" smtClean="0"/>
              <a:t> </a:t>
            </a:r>
            <a:r>
              <a:rPr lang="en-US" dirty="0" err="1" smtClean="0"/>
              <a:t>perkhidmatan</a:t>
            </a:r>
            <a:r>
              <a:rPr lang="en-US" dirty="0" smtClean="0"/>
              <a:t> </a:t>
            </a:r>
            <a:r>
              <a:rPr lang="en-US" dirty="0" err="1" smtClean="0"/>
              <a:t>awam</a:t>
            </a:r>
            <a:r>
              <a:rPr lang="en-US" dirty="0" smtClean="0"/>
              <a:t>.</a:t>
            </a:r>
          </a:p>
          <a:p>
            <a:pPr marL="571500" indent="-457200">
              <a:buFont typeface="+mj-lt"/>
              <a:buAutoNum type="alphaLcParenR" startAt="2"/>
            </a:pPr>
            <a:endParaRPr lang="en-US" dirty="0" smtClean="0"/>
          </a:p>
          <a:p>
            <a:pPr marL="571500" indent="-457200">
              <a:buFont typeface="+mj-lt"/>
              <a:buAutoNum type="alphaLcParenR" startAt="2"/>
            </a:pPr>
            <a:r>
              <a:rPr lang="en-US" dirty="0" err="1" smtClean="0"/>
              <a:t>Akauntabiliti</a:t>
            </a:r>
            <a:r>
              <a:rPr lang="en-US" dirty="0" smtClean="0"/>
              <a:t> </a:t>
            </a:r>
            <a:r>
              <a:rPr lang="en-US" dirty="0" err="1" smtClean="0"/>
              <a:t>adalah</a:t>
            </a:r>
            <a:r>
              <a:rPr lang="en-US" dirty="0" smtClean="0"/>
              <a:t> </a:t>
            </a:r>
            <a:r>
              <a:rPr lang="en-US" dirty="0" err="1" smtClean="0"/>
              <a:t>antara</a:t>
            </a:r>
            <a:r>
              <a:rPr lang="en-US" dirty="0" smtClean="0"/>
              <a:t> </a:t>
            </a:r>
            <a:r>
              <a:rPr lang="en-US" dirty="0" err="1" smtClean="0"/>
              <a:t>prinsip</a:t>
            </a:r>
            <a:r>
              <a:rPr lang="en-US" dirty="0" smtClean="0"/>
              <a:t> yang </a:t>
            </a:r>
            <a:r>
              <a:rPr lang="en-US" dirty="0" err="1" smtClean="0"/>
              <a:t>perlu</a:t>
            </a:r>
            <a:r>
              <a:rPr lang="en-US" dirty="0" smtClean="0"/>
              <a:t> </a:t>
            </a:r>
            <a:r>
              <a:rPr lang="en-US" dirty="0" err="1" smtClean="0"/>
              <a:t>ada</a:t>
            </a:r>
            <a:r>
              <a:rPr lang="en-US" dirty="0" smtClean="0"/>
              <a:t> </a:t>
            </a:r>
            <a:r>
              <a:rPr lang="en-US" dirty="0" err="1" smtClean="0"/>
              <a:t>dalam</a:t>
            </a:r>
            <a:r>
              <a:rPr lang="en-US" dirty="0" smtClean="0"/>
              <a:t> </a:t>
            </a:r>
            <a:r>
              <a:rPr lang="en-US" dirty="0" err="1" smtClean="0"/>
              <a:t>setiap</a:t>
            </a:r>
            <a:r>
              <a:rPr lang="en-US" dirty="0" smtClean="0"/>
              <a:t> </a:t>
            </a:r>
            <a:r>
              <a:rPr lang="en-US" dirty="0" err="1" smtClean="0"/>
              <a:t>penjawat</a:t>
            </a:r>
            <a:r>
              <a:rPr lang="en-US" dirty="0" smtClean="0"/>
              <a:t> </a:t>
            </a:r>
            <a:r>
              <a:rPr lang="en-US" dirty="0" err="1" smtClean="0"/>
              <a:t>awam</a:t>
            </a:r>
            <a:r>
              <a:rPr lang="en-US" dirty="0" smtClean="0"/>
              <a:t> </a:t>
            </a:r>
            <a:r>
              <a:rPr lang="en-US" dirty="0" err="1" smtClean="0"/>
              <a:t>untuk</a:t>
            </a:r>
            <a:r>
              <a:rPr lang="en-US" dirty="0" smtClean="0"/>
              <a:t> </a:t>
            </a:r>
            <a:r>
              <a:rPr lang="en-US" dirty="0" err="1" smtClean="0"/>
              <a:t>memastikan</a:t>
            </a:r>
            <a:r>
              <a:rPr lang="en-US" dirty="0" smtClean="0"/>
              <a:t> program, </a:t>
            </a:r>
            <a:r>
              <a:rPr lang="en-US" dirty="0" err="1" smtClean="0"/>
              <a:t>projek</a:t>
            </a:r>
            <a:r>
              <a:rPr lang="en-US" dirty="0" smtClean="0"/>
              <a:t> </a:t>
            </a:r>
            <a:r>
              <a:rPr lang="en-US" dirty="0" err="1" smtClean="0"/>
              <a:t>atau</a:t>
            </a:r>
            <a:r>
              <a:rPr lang="en-US" dirty="0" smtClean="0"/>
              <a:t> </a:t>
            </a:r>
            <a:r>
              <a:rPr lang="en-US" dirty="0" err="1" smtClean="0"/>
              <a:t>aktiviti</a:t>
            </a:r>
            <a:r>
              <a:rPr lang="en-US" dirty="0" smtClean="0"/>
              <a:t> </a:t>
            </a:r>
            <a:r>
              <a:rPr lang="en-US" dirty="0" err="1" smtClean="0"/>
              <a:t>dilaksanakan</a:t>
            </a:r>
            <a:r>
              <a:rPr lang="en-US" dirty="0" smtClean="0"/>
              <a:t> </a:t>
            </a:r>
            <a:r>
              <a:rPr lang="en-US" dirty="0" err="1" smtClean="0"/>
              <a:t>secara</a:t>
            </a:r>
            <a:r>
              <a:rPr lang="en-US" dirty="0" smtClean="0"/>
              <a:t>:</a:t>
            </a:r>
            <a:endParaRPr lang="en-US" dirty="0"/>
          </a:p>
          <a:p>
            <a:pPr marL="571500" indent="-457200">
              <a:buFont typeface="+mj-lt"/>
              <a:buAutoNum type="alphaLcParenR" startAt="2"/>
            </a:pPr>
            <a:endParaRPr lang="en-US" dirty="0" smtClean="0"/>
          </a:p>
        </p:txBody>
      </p:sp>
      <p:sp>
        <p:nvSpPr>
          <p:cNvPr id="5" name="Rectangle 4"/>
          <p:cNvSpPr/>
          <p:nvPr/>
        </p:nvSpPr>
        <p:spPr>
          <a:xfrm>
            <a:off x="1115616" y="4653136"/>
            <a:ext cx="5616624" cy="504056"/>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marL="342900" indent="-342900">
              <a:buFont typeface="+mj-lt"/>
              <a:buAutoNum type="arabicPeriod"/>
            </a:pPr>
            <a:r>
              <a:rPr lang="en-US" dirty="0" smtClean="0"/>
              <a:t>MENGIKUT PERANCANGAN &amp; ANGGARAN</a:t>
            </a:r>
            <a:endParaRPr lang="en-MY" dirty="0"/>
          </a:p>
        </p:txBody>
      </p:sp>
      <p:sp>
        <p:nvSpPr>
          <p:cNvPr id="6" name="Rectangle 5"/>
          <p:cNvSpPr/>
          <p:nvPr/>
        </p:nvSpPr>
        <p:spPr>
          <a:xfrm>
            <a:off x="1115616" y="5229200"/>
            <a:ext cx="6408712" cy="504056"/>
          </a:xfrm>
          <a:prstGeom prst="rect">
            <a:avLst/>
          </a:prstGeom>
        </p:spPr>
        <p:style>
          <a:lnRef idx="0">
            <a:schemeClr val="dk1"/>
          </a:lnRef>
          <a:fillRef idx="3">
            <a:schemeClr val="dk1"/>
          </a:fillRef>
          <a:effectRef idx="3">
            <a:schemeClr val="dk1"/>
          </a:effectRef>
          <a:fontRef idx="minor">
            <a:schemeClr val="lt1"/>
          </a:fontRef>
        </p:style>
        <p:txBody>
          <a:bodyPr rtlCol="0" anchor="ctr"/>
          <a:lstStyle/>
          <a:p>
            <a:r>
              <a:rPr lang="en-US" dirty="0" smtClean="0"/>
              <a:t>2.  MENGIKUT SISTEM, PROSEDUR &amp; PERATURAN SEMASA</a:t>
            </a:r>
            <a:endParaRPr lang="en-MY" dirty="0"/>
          </a:p>
        </p:txBody>
      </p:sp>
      <p:sp>
        <p:nvSpPr>
          <p:cNvPr id="7" name="Rectangle 6"/>
          <p:cNvSpPr/>
          <p:nvPr/>
        </p:nvSpPr>
        <p:spPr>
          <a:xfrm>
            <a:off x="1115616" y="5805264"/>
            <a:ext cx="7632848" cy="504056"/>
          </a:xfrm>
          <a:prstGeom prst="rect">
            <a:avLst/>
          </a:prstGeom>
        </p:spPr>
        <p:style>
          <a:lnRef idx="0">
            <a:schemeClr val="dk1"/>
          </a:lnRef>
          <a:fillRef idx="3">
            <a:schemeClr val="dk1"/>
          </a:fillRef>
          <a:effectRef idx="3">
            <a:schemeClr val="dk1"/>
          </a:effectRef>
          <a:fontRef idx="minor">
            <a:schemeClr val="lt1"/>
          </a:fontRef>
        </p:style>
        <p:txBody>
          <a:bodyPr rtlCol="0" anchor="ctr"/>
          <a:lstStyle/>
          <a:p>
            <a:pPr marL="342900" indent="-342900">
              <a:buFont typeface="+mj-lt"/>
              <a:buAutoNum type="arabicPeriod" startAt="3"/>
            </a:pPr>
            <a:r>
              <a:rPr lang="en-US" dirty="0" smtClean="0"/>
              <a:t>MENDAPAT PULANGAN TERBAIK WANG YANG DIBELANJAKAN</a:t>
            </a:r>
            <a:endParaRPr lang="en-MY" dirty="0"/>
          </a:p>
        </p:txBody>
      </p:sp>
      <p:sp>
        <p:nvSpPr>
          <p:cNvPr id="8" name="Footer Placeholder 7"/>
          <p:cNvSpPr>
            <a:spLocks noGrp="1"/>
          </p:cNvSpPr>
          <p:nvPr>
            <p:ph type="ftr" sz="quarter" idx="11"/>
          </p:nvPr>
        </p:nvSpPr>
        <p:spPr/>
        <p:txBody>
          <a:bodyPr/>
          <a:lstStyle/>
          <a:p>
            <a:r>
              <a:rPr lang="en-MY" smtClean="0"/>
              <a:t>MKKT/2016/IPN</a:t>
            </a:r>
            <a:endParaRPr lang="en-MY"/>
          </a:p>
        </p:txBody>
      </p:sp>
      <p:sp>
        <p:nvSpPr>
          <p:cNvPr id="9" name="Slide Number Placeholder 8"/>
          <p:cNvSpPr>
            <a:spLocks noGrp="1"/>
          </p:cNvSpPr>
          <p:nvPr>
            <p:ph type="sldNum" sz="quarter" idx="12"/>
          </p:nvPr>
        </p:nvSpPr>
        <p:spPr/>
        <p:txBody>
          <a:bodyPr/>
          <a:lstStyle/>
          <a:p>
            <a:fld id="{227065AF-C691-4571-9E4C-8685140FC1E2}" type="slidenum">
              <a:rPr lang="en-MY" smtClean="0"/>
              <a:t>6</a:t>
            </a:fld>
            <a:endParaRPr lang="en-MY"/>
          </a:p>
        </p:txBody>
      </p:sp>
    </p:spTree>
    <p:extLst>
      <p:ext uri="{BB962C8B-B14F-4D97-AF65-F5344CB8AC3E}">
        <p14:creationId xmlns:p14="http://schemas.microsoft.com/office/powerpoint/2010/main" val="2695429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DEFINISI</a:t>
            </a:r>
            <a:endParaRPr lang="en-MY" dirty="0"/>
          </a:p>
        </p:txBody>
      </p:sp>
      <p:sp>
        <p:nvSpPr>
          <p:cNvPr id="3" name="Content Placeholder 2"/>
          <p:cNvSpPr>
            <a:spLocks noGrp="1"/>
          </p:cNvSpPr>
          <p:nvPr>
            <p:ph idx="1"/>
          </p:nvPr>
        </p:nvSpPr>
        <p:spPr/>
        <p:txBody>
          <a:bodyPr>
            <a:normAutofit lnSpcReduction="10000"/>
          </a:bodyPr>
          <a:lstStyle/>
          <a:p>
            <a:pPr marL="571500" indent="-457200">
              <a:buFont typeface="+mj-lt"/>
              <a:buAutoNum type="arabicPeriod"/>
            </a:pPr>
            <a:r>
              <a:rPr lang="en-US" dirty="0" err="1" smtClean="0"/>
              <a:t>Kebertanggungjawaban</a:t>
            </a:r>
            <a:r>
              <a:rPr lang="en-US" dirty="0" smtClean="0"/>
              <a:t> </a:t>
            </a:r>
            <a:r>
              <a:rPr lang="en-US" sz="1800" i="1" dirty="0" smtClean="0">
                <a:solidFill>
                  <a:srgbClr val="92D050"/>
                </a:solidFill>
              </a:rPr>
              <a:t>(</a:t>
            </a:r>
            <a:r>
              <a:rPr lang="en-US" sz="1800" i="1" dirty="0" err="1" smtClean="0">
                <a:solidFill>
                  <a:srgbClr val="92D050"/>
                </a:solidFill>
              </a:rPr>
              <a:t>Kamus</a:t>
            </a:r>
            <a:r>
              <a:rPr lang="en-US" sz="1800" i="1" dirty="0" smtClean="0">
                <a:solidFill>
                  <a:srgbClr val="92D050"/>
                </a:solidFill>
              </a:rPr>
              <a:t> </a:t>
            </a:r>
            <a:r>
              <a:rPr lang="en-US" sz="1800" i="1" dirty="0" err="1" smtClean="0">
                <a:solidFill>
                  <a:srgbClr val="92D050"/>
                </a:solidFill>
              </a:rPr>
              <a:t>istilah</a:t>
            </a:r>
            <a:r>
              <a:rPr lang="en-US" sz="1800" i="1" dirty="0" smtClean="0">
                <a:solidFill>
                  <a:srgbClr val="92D050"/>
                </a:solidFill>
              </a:rPr>
              <a:t> </a:t>
            </a:r>
            <a:r>
              <a:rPr lang="en-US" sz="1800" i="1" dirty="0" err="1" smtClean="0">
                <a:solidFill>
                  <a:srgbClr val="92D050"/>
                </a:solidFill>
              </a:rPr>
              <a:t>Pentadbiran</a:t>
            </a:r>
            <a:r>
              <a:rPr lang="en-US" sz="1800" i="1" dirty="0" smtClean="0">
                <a:solidFill>
                  <a:srgbClr val="92D050"/>
                </a:solidFill>
              </a:rPr>
              <a:t> </a:t>
            </a:r>
            <a:r>
              <a:rPr lang="en-US" sz="1800" i="1" dirty="0" err="1" smtClean="0">
                <a:solidFill>
                  <a:srgbClr val="92D050"/>
                </a:solidFill>
              </a:rPr>
              <a:t>Perniagaan</a:t>
            </a:r>
            <a:r>
              <a:rPr lang="en-US" sz="1800" i="1" dirty="0" smtClean="0">
                <a:solidFill>
                  <a:srgbClr val="92D050"/>
                </a:solidFill>
              </a:rPr>
              <a:t> </a:t>
            </a:r>
            <a:r>
              <a:rPr lang="en-US" sz="1800" i="1" dirty="0" err="1" smtClean="0">
                <a:solidFill>
                  <a:srgbClr val="92D050"/>
                </a:solidFill>
              </a:rPr>
              <a:t>Pengajian</a:t>
            </a:r>
            <a:r>
              <a:rPr lang="en-US" sz="1800" i="1" dirty="0" smtClean="0">
                <a:solidFill>
                  <a:srgbClr val="92D050"/>
                </a:solidFill>
              </a:rPr>
              <a:t> Tinggi)</a:t>
            </a:r>
          </a:p>
          <a:p>
            <a:pPr marL="571500" indent="-457200">
              <a:buFont typeface="+mj-lt"/>
              <a:buAutoNum type="arabicPeriod"/>
            </a:pPr>
            <a:endParaRPr lang="en-US" sz="1800" i="1" dirty="0" smtClean="0">
              <a:solidFill>
                <a:srgbClr val="92D050"/>
              </a:solidFill>
            </a:endParaRPr>
          </a:p>
          <a:p>
            <a:pPr marL="571500" indent="-457200">
              <a:buFont typeface="+mj-lt"/>
              <a:buAutoNum type="arabicPeriod" startAt="2"/>
            </a:pPr>
            <a:r>
              <a:rPr lang="en-US" dirty="0" err="1" smtClean="0"/>
              <a:t>Bertanggungjawab</a:t>
            </a:r>
            <a:r>
              <a:rPr lang="en-US" dirty="0" smtClean="0"/>
              <a:t> </a:t>
            </a:r>
            <a:r>
              <a:rPr lang="en-US" dirty="0" err="1" smtClean="0"/>
              <a:t>kepada</a:t>
            </a:r>
            <a:r>
              <a:rPr lang="en-US" dirty="0" smtClean="0"/>
              <a:t> </a:t>
            </a:r>
            <a:r>
              <a:rPr lang="en-US" dirty="0" err="1" smtClean="0"/>
              <a:t>sesaorang</a:t>
            </a:r>
            <a:r>
              <a:rPr lang="en-US" dirty="0" smtClean="0"/>
              <a:t> </a:t>
            </a:r>
            <a:r>
              <a:rPr lang="en-US" dirty="0" err="1" smtClean="0"/>
              <a:t>mengenai</a:t>
            </a:r>
            <a:r>
              <a:rPr lang="en-US" dirty="0" smtClean="0"/>
              <a:t> </a:t>
            </a:r>
            <a:r>
              <a:rPr lang="en-US" dirty="0" err="1" smtClean="0"/>
              <a:t>sesuatu</a:t>
            </a:r>
            <a:r>
              <a:rPr lang="en-US" dirty="0" smtClean="0"/>
              <a:t> </a:t>
            </a:r>
            <a:r>
              <a:rPr lang="en-US" sz="1800" i="1" dirty="0" smtClean="0">
                <a:solidFill>
                  <a:srgbClr val="92D050"/>
                </a:solidFill>
              </a:rPr>
              <a:t>(</a:t>
            </a:r>
            <a:r>
              <a:rPr lang="en-US" sz="1800" i="1" dirty="0" err="1" smtClean="0">
                <a:solidFill>
                  <a:srgbClr val="92D050"/>
                </a:solidFill>
              </a:rPr>
              <a:t>Kamus</a:t>
            </a:r>
            <a:r>
              <a:rPr lang="en-US" sz="1800" i="1" dirty="0" smtClean="0">
                <a:solidFill>
                  <a:srgbClr val="92D050"/>
                </a:solidFill>
              </a:rPr>
              <a:t> </a:t>
            </a:r>
            <a:r>
              <a:rPr lang="en-US" sz="1800" i="1" dirty="0" err="1" smtClean="0">
                <a:solidFill>
                  <a:srgbClr val="92D050"/>
                </a:solidFill>
              </a:rPr>
              <a:t>Dwi</a:t>
            </a:r>
            <a:r>
              <a:rPr lang="en-US" sz="1800" i="1" dirty="0" smtClean="0">
                <a:solidFill>
                  <a:srgbClr val="92D050"/>
                </a:solidFill>
              </a:rPr>
              <a:t> Bahasa DBP)</a:t>
            </a:r>
          </a:p>
          <a:p>
            <a:pPr marL="571500" indent="-457200">
              <a:buFont typeface="+mj-lt"/>
              <a:buAutoNum type="arabicPeriod" startAt="2"/>
            </a:pPr>
            <a:endParaRPr lang="en-US" i="1" dirty="0" smtClean="0">
              <a:solidFill>
                <a:srgbClr val="92D050"/>
              </a:solidFill>
            </a:endParaRPr>
          </a:p>
          <a:p>
            <a:pPr marL="571500" indent="-457200">
              <a:buFont typeface="+mj-lt"/>
              <a:buAutoNum type="arabicPeriod" startAt="3"/>
            </a:pPr>
            <a:r>
              <a:rPr lang="en-US" dirty="0" smtClean="0"/>
              <a:t>Responsible, Liable or Explainable </a:t>
            </a:r>
            <a:r>
              <a:rPr lang="en-US" sz="1800" i="1" dirty="0" smtClean="0">
                <a:solidFill>
                  <a:srgbClr val="92D050"/>
                </a:solidFill>
              </a:rPr>
              <a:t>(Webster New World Dictionary)</a:t>
            </a:r>
          </a:p>
          <a:p>
            <a:pPr marL="571500" indent="-457200">
              <a:buFont typeface="+mj-lt"/>
              <a:buAutoNum type="arabicPeriod" startAt="3"/>
            </a:pPr>
            <a:endParaRPr lang="en-US" i="1" dirty="0" smtClean="0">
              <a:solidFill>
                <a:srgbClr val="92D050"/>
              </a:solidFill>
            </a:endParaRPr>
          </a:p>
          <a:p>
            <a:pPr marL="571500" indent="-457200">
              <a:buFont typeface="+mj-lt"/>
              <a:buAutoNum type="arabicPeriod" startAt="3"/>
            </a:pPr>
            <a:r>
              <a:rPr lang="en-US" dirty="0" smtClean="0"/>
              <a:t>Liability to Give Account for Something to Somebody; Responsibility to Fulfill Obligation </a:t>
            </a:r>
            <a:r>
              <a:rPr lang="en-US" sz="1800" dirty="0" smtClean="0">
                <a:solidFill>
                  <a:srgbClr val="92D050"/>
                </a:solidFill>
              </a:rPr>
              <a:t>(</a:t>
            </a:r>
            <a:r>
              <a:rPr lang="en-US" sz="1800" i="1" dirty="0" smtClean="0">
                <a:solidFill>
                  <a:srgbClr val="92D050"/>
                </a:solidFill>
              </a:rPr>
              <a:t>Chambers 20</a:t>
            </a:r>
            <a:r>
              <a:rPr lang="en-US" sz="1800" i="1" baseline="30000" dirty="0" smtClean="0">
                <a:solidFill>
                  <a:srgbClr val="92D050"/>
                </a:solidFill>
              </a:rPr>
              <a:t>th</a:t>
            </a:r>
            <a:r>
              <a:rPr lang="en-US" sz="1800" i="1" dirty="0" smtClean="0">
                <a:solidFill>
                  <a:srgbClr val="92D050"/>
                </a:solidFill>
              </a:rPr>
              <a:t> Century Dictionary)</a:t>
            </a:r>
            <a:endParaRPr lang="en-MY" sz="1800" i="1" dirty="0">
              <a:solidFill>
                <a:srgbClr val="92D050"/>
              </a:solidFill>
            </a:endParaRPr>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7</a:t>
            </a:fld>
            <a:endParaRPr lang="en-MY"/>
          </a:p>
        </p:txBody>
      </p:sp>
    </p:spTree>
    <p:extLst>
      <p:ext uri="{BB962C8B-B14F-4D97-AF65-F5344CB8AC3E}">
        <p14:creationId xmlns:p14="http://schemas.microsoft.com/office/powerpoint/2010/main" val="35047060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a:t>
            </a:r>
            <a:r>
              <a:rPr lang="en-US" dirty="0" err="1" smtClean="0"/>
              <a:t>definisi</a:t>
            </a:r>
            <a:endParaRPr lang="en-MY" dirty="0"/>
          </a:p>
        </p:txBody>
      </p:sp>
      <p:sp>
        <p:nvSpPr>
          <p:cNvPr id="3" name="Content Placeholder 2"/>
          <p:cNvSpPr>
            <a:spLocks noGrp="1"/>
          </p:cNvSpPr>
          <p:nvPr>
            <p:ph idx="1"/>
          </p:nvPr>
        </p:nvSpPr>
        <p:spPr/>
        <p:txBody>
          <a:bodyPr/>
          <a:lstStyle/>
          <a:p>
            <a:pPr marL="571500" indent="-457200">
              <a:buFont typeface="+mj-lt"/>
              <a:buAutoNum type="arabicPeriod" startAt="5"/>
            </a:pPr>
            <a:r>
              <a:rPr lang="en-US" dirty="0" smtClean="0"/>
              <a:t>Surah An-</a:t>
            </a:r>
            <a:r>
              <a:rPr lang="en-US" dirty="0" err="1" smtClean="0"/>
              <a:t>Nisa</a:t>
            </a:r>
            <a:r>
              <a:rPr lang="en-US" dirty="0" smtClean="0"/>
              <a:t>: </a:t>
            </a:r>
            <a:r>
              <a:rPr lang="en-US" dirty="0" err="1" smtClean="0"/>
              <a:t>ayat</a:t>
            </a:r>
            <a:r>
              <a:rPr lang="en-US" dirty="0" smtClean="0"/>
              <a:t> 58 </a:t>
            </a:r>
            <a:r>
              <a:rPr lang="en-US" dirty="0" err="1" smtClean="0"/>
              <a:t>bermaksud</a:t>
            </a:r>
            <a:r>
              <a:rPr lang="en-US" dirty="0" smtClean="0"/>
              <a:t>; “…</a:t>
            </a:r>
            <a:r>
              <a:rPr lang="en-US" dirty="0" err="1" smtClean="0"/>
              <a:t>sesungguhnya</a:t>
            </a:r>
            <a:r>
              <a:rPr lang="en-US" dirty="0" smtClean="0"/>
              <a:t> Allah </a:t>
            </a:r>
            <a:r>
              <a:rPr lang="en-US" dirty="0" err="1" smtClean="0"/>
              <a:t>swt</a:t>
            </a:r>
            <a:r>
              <a:rPr lang="en-US" dirty="0" smtClean="0"/>
              <a:t> </a:t>
            </a:r>
            <a:r>
              <a:rPr lang="en-US" dirty="0" err="1" smtClean="0"/>
              <a:t>menyuruh</a:t>
            </a:r>
            <a:r>
              <a:rPr lang="en-US" dirty="0" smtClean="0"/>
              <a:t> </a:t>
            </a:r>
            <a:r>
              <a:rPr lang="en-US" dirty="0" err="1" smtClean="0"/>
              <a:t>kamu</a:t>
            </a:r>
            <a:r>
              <a:rPr lang="en-US" dirty="0" smtClean="0"/>
              <a:t> </a:t>
            </a:r>
            <a:r>
              <a:rPr lang="en-US" dirty="0" err="1" smtClean="0"/>
              <a:t>melaksanakan</a:t>
            </a:r>
            <a:r>
              <a:rPr lang="en-US" dirty="0" smtClean="0"/>
              <a:t> </a:t>
            </a:r>
            <a:r>
              <a:rPr lang="en-US" dirty="0" err="1" smtClean="0"/>
              <a:t>amanah</a:t>
            </a:r>
            <a:r>
              <a:rPr lang="en-US" dirty="0" smtClean="0"/>
              <a:t> </a:t>
            </a:r>
            <a:r>
              <a:rPr lang="en-US" dirty="0" err="1" smtClean="0"/>
              <a:t>terhadap</a:t>
            </a:r>
            <a:r>
              <a:rPr lang="en-US" dirty="0" smtClean="0"/>
              <a:t> orang-orang yang </a:t>
            </a:r>
            <a:r>
              <a:rPr lang="en-US" dirty="0" err="1" smtClean="0"/>
              <a:t>memberi</a:t>
            </a:r>
            <a:r>
              <a:rPr lang="en-US" dirty="0" smtClean="0"/>
              <a:t> </a:t>
            </a:r>
            <a:r>
              <a:rPr lang="en-US" dirty="0" err="1" smtClean="0"/>
              <a:t>amanah</a:t>
            </a:r>
            <a:r>
              <a:rPr lang="en-US" dirty="0" smtClean="0"/>
              <a:t>.”</a:t>
            </a:r>
          </a:p>
          <a:p>
            <a:pPr marL="571500" indent="-457200">
              <a:buFont typeface="+mj-lt"/>
              <a:buAutoNum type="arabicPeriod" startAt="5"/>
            </a:pPr>
            <a:endParaRPr lang="en-US" dirty="0" smtClean="0"/>
          </a:p>
          <a:p>
            <a:pPr marL="571500" indent="-457200">
              <a:buFont typeface="+mj-lt"/>
              <a:buAutoNum type="arabicPeriod" startAt="5"/>
            </a:pPr>
            <a:r>
              <a:rPr lang="en-US" dirty="0" err="1" smtClean="0"/>
              <a:t>Akauntabiliti</a:t>
            </a:r>
            <a:r>
              <a:rPr lang="en-US" dirty="0" smtClean="0"/>
              <a:t> </a:t>
            </a:r>
            <a:r>
              <a:rPr lang="en-US" dirty="0" err="1" smtClean="0"/>
              <a:t>bermaksud</a:t>
            </a:r>
            <a:r>
              <a:rPr lang="en-US" dirty="0" smtClean="0"/>
              <a:t> ‘</a:t>
            </a:r>
            <a:r>
              <a:rPr lang="en-US" dirty="0" err="1" smtClean="0"/>
              <a:t>menjalankan</a:t>
            </a:r>
            <a:r>
              <a:rPr lang="en-US" dirty="0" smtClean="0"/>
              <a:t> </a:t>
            </a:r>
            <a:r>
              <a:rPr lang="en-US" dirty="0" err="1" smtClean="0"/>
              <a:t>apa</a:t>
            </a:r>
            <a:r>
              <a:rPr lang="en-US" dirty="0" smtClean="0"/>
              <a:t> </a:t>
            </a:r>
            <a:r>
              <a:rPr lang="en-US" dirty="0" err="1" smtClean="0"/>
              <a:t>jua</a:t>
            </a:r>
            <a:r>
              <a:rPr lang="en-US" dirty="0" smtClean="0"/>
              <a:t> </a:t>
            </a:r>
            <a:r>
              <a:rPr lang="en-US" dirty="0" err="1" smtClean="0"/>
              <a:t>aktiviti</a:t>
            </a:r>
            <a:r>
              <a:rPr lang="en-US" dirty="0" smtClean="0"/>
              <a:t> yang </a:t>
            </a:r>
            <a:r>
              <a:rPr lang="en-US" dirty="0" err="1" smtClean="0"/>
              <a:t>diamanahkan</a:t>
            </a:r>
            <a:r>
              <a:rPr lang="en-US" dirty="0" smtClean="0"/>
              <a:t> </a:t>
            </a:r>
            <a:r>
              <a:rPr lang="en-US" dirty="0" err="1" smtClean="0"/>
              <a:t>dan</a:t>
            </a:r>
            <a:r>
              <a:rPr lang="en-US" dirty="0" smtClean="0"/>
              <a:t> </a:t>
            </a:r>
            <a:r>
              <a:rPr lang="en-US" dirty="0" err="1" smtClean="0"/>
              <a:t>bertanggungjawab</a:t>
            </a:r>
            <a:r>
              <a:rPr lang="en-US" dirty="0" smtClean="0"/>
              <a:t> </a:t>
            </a:r>
            <a:r>
              <a:rPr lang="en-US" dirty="0" err="1" smtClean="0"/>
              <a:t>atas</a:t>
            </a:r>
            <a:r>
              <a:rPr lang="en-US" dirty="0" smtClean="0"/>
              <a:t> </a:t>
            </a:r>
            <a:r>
              <a:rPr lang="en-US" dirty="0" err="1" smtClean="0"/>
              <a:t>segala</a:t>
            </a:r>
            <a:r>
              <a:rPr lang="en-US" dirty="0" smtClean="0"/>
              <a:t> </a:t>
            </a:r>
            <a:r>
              <a:rPr lang="en-US" dirty="0" err="1" smtClean="0"/>
              <a:t>kejayaan</a:t>
            </a:r>
            <a:r>
              <a:rPr lang="en-US" dirty="0" smtClean="0"/>
              <a:t> </a:t>
            </a:r>
            <a:r>
              <a:rPr lang="en-US" dirty="0" err="1" smtClean="0"/>
              <a:t>mahupun</a:t>
            </a:r>
            <a:r>
              <a:rPr lang="en-US" dirty="0" smtClean="0"/>
              <a:t> </a:t>
            </a:r>
            <a:r>
              <a:rPr lang="en-US" dirty="0" err="1" smtClean="0"/>
              <a:t>kegagalannya</a:t>
            </a:r>
            <a:r>
              <a:rPr lang="en-US" dirty="0" smtClean="0"/>
              <a:t>.’</a:t>
            </a:r>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8</a:t>
            </a:fld>
            <a:endParaRPr lang="en-MY"/>
          </a:p>
        </p:txBody>
      </p:sp>
    </p:spTree>
    <p:extLst>
      <p:ext uri="{BB962C8B-B14F-4D97-AF65-F5344CB8AC3E}">
        <p14:creationId xmlns:p14="http://schemas.microsoft.com/office/powerpoint/2010/main" val="279075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DIFINISI</a:t>
            </a:r>
            <a:endParaRPr lang="en-MY" dirty="0"/>
          </a:p>
        </p:txBody>
      </p:sp>
      <p:sp>
        <p:nvSpPr>
          <p:cNvPr id="3" name="Content Placeholder 2"/>
          <p:cNvSpPr>
            <a:spLocks noGrp="1"/>
          </p:cNvSpPr>
          <p:nvPr>
            <p:ph idx="1"/>
          </p:nvPr>
        </p:nvSpPr>
        <p:spPr>
          <a:xfrm>
            <a:off x="457200" y="1752600"/>
            <a:ext cx="8229600" cy="4628728"/>
          </a:xfrm>
        </p:spPr>
        <p:txBody>
          <a:bodyPr>
            <a:normAutofit lnSpcReduction="10000"/>
          </a:bodyPr>
          <a:lstStyle/>
          <a:p>
            <a:pPr marL="571500" indent="-457200">
              <a:buFont typeface="+mj-lt"/>
              <a:buAutoNum type="arabicPeriod" startAt="7"/>
            </a:pPr>
            <a:r>
              <a:rPr lang="en-US" dirty="0" err="1" smtClean="0"/>
              <a:t>Dalam</a:t>
            </a:r>
            <a:r>
              <a:rPr lang="en-US" dirty="0" smtClean="0"/>
              <a:t> </a:t>
            </a:r>
            <a:r>
              <a:rPr lang="en-US" dirty="0" err="1" smtClean="0"/>
              <a:t>menjelaskan</a:t>
            </a:r>
            <a:r>
              <a:rPr lang="en-US" dirty="0" smtClean="0"/>
              <a:t> </a:t>
            </a:r>
            <a:r>
              <a:rPr lang="en-US" dirty="0" err="1" smtClean="0"/>
              <a:t>lagi</a:t>
            </a:r>
            <a:r>
              <a:rPr lang="en-US" dirty="0" smtClean="0"/>
              <a:t> </a:t>
            </a:r>
            <a:r>
              <a:rPr lang="en-US" dirty="0" err="1" smtClean="0"/>
              <a:t>konsep</a:t>
            </a:r>
            <a:r>
              <a:rPr lang="en-US" dirty="0" smtClean="0"/>
              <a:t> </a:t>
            </a:r>
            <a:r>
              <a:rPr lang="en-US" dirty="0" err="1" smtClean="0"/>
              <a:t>Akauntabiliti</a:t>
            </a:r>
            <a:r>
              <a:rPr lang="en-US" dirty="0" smtClean="0"/>
              <a:t>, Aristotle 400BC </a:t>
            </a:r>
            <a:r>
              <a:rPr lang="en-US" dirty="0" err="1" smtClean="0"/>
              <a:t>menjelaskan</a:t>
            </a:r>
            <a:r>
              <a:rPr lang="en-US" dirty="0" smtClean="0"/>
              <a:t> </a:t>
            </a:r>
            <a:r>
              <a:rPr lang="en-US" dirty="0" err="1" smtClean="0"/>
              <a:t>bahawa</a:t>
            </a:r>
            <a:r>
              <a:rPr lang="en-US" dirty="0" smtClean="0"/>
              <a:t>: </a:t>
            </a:r>
            <a:r>
              <a:rPr lang="en-US" i="1" dirty="0" smtClean="0"/>
              <a:t>“Some officials handle large sum of money: </a:t>
            </a:r>
            <a:r>
              <a:rPr lang="en-MY" i="1" dirty="0" smtClean="0"/>
              <a:t>Therefore, it is necessary to have other people to </a:t>
            </a:r>
            <a:r>
              <a:rPr lang="en-MY" i="1" dirty="0" err="1" smtClean="0"/>
              <a:t>recevie</a:t>
            </a:r>
            <a:r>
              <a:rPr lang="en-MY" i="1" dirty="0" smtClean="0"/>
              <a:t> and examine the account.  This inspectors must administer no funds themselves.  Different cities call them examiners, auditors, scrutineers, and public advocate”.</a:t>
            </a:r>
          </a:p>
          <a:p>
            <a:pPr marL="571500" indent="-457200">
              <a:buFont typeface="+mj-lt"/>
              <a:buAutoNum type="arabicPeriod" startAt="7"/>
            </a:pPr>
            <a:endParaRPr lang="en-MY" dirty="0"/>
          </a:p>
          <a:p>
            <a:pPr marL="571500" indent="-457200">
              <a:buFont typeface="+mj-lt"/>
              <a:buAutoNum type="arabicPeriod" startAt="7"/>
            </a:pPr>
            <a:r>
              <a:rPr lang="en-US" dirty="0" err="1" smtClean="0"/>
              <a:t>Akauantabiliti</a:t>
            </a:r>
            <a:r>
              <a:rPr lang="en-US" dirty="0" smtClean="0"/>
              <a:t> </a:t>
            </a:r>
            <a:r>
              <a:rPr lang="en-US" dirty="0" err="1" smtClean="0"/>
              <a:t>merupakan</a:t>
            </a:r>
            <a:r>
              <a:rPr lang="en-US" dirty="0" smtClean="0"/>
              <a:t> </a:t>
            </a:r>
            <a:r>
              <a:rPr lang="en-US" dirty="0" err="1" smtClean="0"/>
              <a:t>satu</a:t>
            </a:r>
            <a:r>
              <a:rPr lang="en-US" dirty="0" smtClean="0"/>
              <a:t> </a:t>
            </a:r>
            <a:r>
              <a:rPr lang="en-US" dirty="0" err="1" smtClean="0"/>
              <a:t>tanggungjawab</a:t>
            </a:r>
            <a:r>
              <a:rPr lang="en-US" dirty="0" smtClean="0"/>
              <a:t> yang </a:t>
            </a:r>
            <a:r>
              <a:rPr lang="en-US" dirty="0" err="1" smtClean="0"/>
              <a:t>dipikul</a:t>
            </a:r>
            <a:r>
              <a:rPr lang="en-US" dirty="0" smtClean="0"/>
              <a:t> </a:t>
            </a:r>
            <a:r>
              <a:rPr lang="en-US" dirty="0" err="1" smtClean="0"/>
              <a:t>oleh</a:t>
            </a:r>
            <a:r>
              <a:rPr lang="en-US" dirty="0" smtClean="0"/>
              <a:t> </a:t>
            </a:r>
            <a:r>
              <a:rPr lang="en-US" dirty="0" err="1" smtClean="0"/>
              <a:t>sesaorang</a:t>
            </a:r>
            <a:r>
              <a:rPr lang="en-US" dirty="0" smtClean="0"/>
              <a:t> yang </a:t>
            </a:r>
            <a:r>
              <a:rPr lang="en-US" dirty="0" err="1" smtClean="0"/>
              <a:t>diberi</a:t>
            </a:r>
            <a:r>
              <a:rPr lang="en-US" dirty="0" smtClean="0"/>
              <a:t> </a:t>
            </a:r>
            <a:r>
              <a:rPr lang="en-US" dirty="0" err="1" smtClean="0"/>
              <a:t>amanah</a:t>
            </a:r>
            <a:r>
              <a:rPr lang="en-US" dirty="0" smtClean="0"/>
              <a:t> </a:t>
            </a:r>
            <a:r>
              <a:rPr lang="en-US" dirty="0" err="1" smtClean="0"/>
              <a:t>untuk</a:t>
            </a:r>
            <a:r>
              <a:rPr lang="en-US" dirty="0" smtClean="0"/>
              <a:t> </a:t>
            </a:r>
            <a:r>
              <a:rPr lang="en-US" dirty="0" err="1" smtClean="0"/>
              <a:t>menjalankan</a:t>
            </a:r>
            <a:r>
              <a:rPr lang="en-US" dirty="0" smtClean="0"/>
              <a:t> </a:t>
            </a:r>
            <a:r>
              <a:rPr lang="en-US" dirty="0" err="1" smtClean="0"/>
              <a:t>dan</a:t>
            </a:r>
            <a:r>
              <a:rPr lang="en-US" dirty="0" smtClean="0"/>
              <a:t> </a:t>
            </a:r>
            <a:r>
              <a:rPr lang="en-US" dirty="0" err="1" smtClean="0"/>
              <a:t>menjelaskan</a:t>
            </a:r>
            <a:r>
              <a:rPr lang="en-US" dirty="0" smtClean="0"/>
              <a:t> </a:t>
            </a:r>
            <a:r>
              <a:rPr lang="en-US" dirty="0" err="1" smtClean="0"/>
              <a:t>apakah</a:t>
            </a:r>
            <a:r>
              <a:rPr lang="en-US" dirty="0" smtClean="0"/>
              <a:t> </a:t>
            </a:r>
            <a:r>
              <a:rPr lang="en-US" dirty="0" err="1" smtClean="0"/>
              <a:t>impak</a:t>
            </a:r>
            <a:r>
              <a:rPr lang="en-US" dirty="0" smtClean="0"/>
              <a:t> </a:t>
            </a:r>
            <a:r>
              <a:rPr lang="en-US" dirty="0" err="1" smtClean="0"/>
              <a:t>dari</a:t>
            </a:r>
            <a:r>
              <a:rPr lang="en-US" dirty="0" smtClean="0"/>
              <a:t> </a:t>
            </a:r>
            <a:r>
              <a:rPr lang="en-US" dirty="0" err="1" smtClean="0"/>
              <a:t>tanggungjawabnya</a:t>
            </a:r>
            <a:r>
              <a:rPr lang="en-US" dirty="0" smtClean="0"/>
              <a:t>.</a:t>
            </a:r>
            <a:endParaRPr lang="en-US" dirty="0"/>
          </a:p>
        </p:txBody>
      </p:sp>
      <p:sp>
        <p:nvSpPr>
          <p:cNvPr id="4" name="Footer Placeholder 3"/>
          <p:cNvSpPr>
            <a:spLocks noGrp="1"/>
          </p:cNvSpPr>
          <p:nvPr>
            <p:ph type="ftr" sz="quarter" idx="11"/>
          </p:nvPr>
        </p:nvSpPr>
        <p:spPr/>
        <p:txBody>
          <a:bodyPr/>
          <a:lstStyle/>
          <a:p>
            <a:r>
              <a:rPr lang="en-MY" smtClean="0"/>
              <a:t>MKKT/2016/IPN</a:t>
            </a:r>
            <a:endParaRPr lang="en-MY"/>
          </a:p>
        </p:txBody>
      </p:sp>
      <p:sp>
        <p:nvSpPr>
          <p:cNvPr id="5" name="Slide Number Placeholder 4"/>
          <p:cNvSpPr>
            <a:spLocks noGrp="1"/>
          </p:cNvSpPr>
          <p:nvPr>
            <p:ph type="sldNum" sz="quarter" idx="12"/>
          </p:nvPr>
        </p:nvSpPr>
        <p:spPr/>
        <p:txBody>
          <a:bodyPr/>
          <a:lstStyle/>
          <a:p>
            <a:fld id="{227065AF-C691-4571-9E4C-8685140FC1E2}" type="slidenum">
              <a:rPr lang="en-MY" smtClean="0"/>
              <a:t>9</a:t>
            </a:fld>
            <a:endParaRPr lang="en-MY"/>
          </a:p>
        </p:txBody>
      </p:sp>
    </p:spTree>
    <p:extLst>
      <p:ext uri="{BB962C8B-B14F-4D97-AF65-F5344CB8AC3E}">
        <p14:creationId xmlns:p14="http://schemas.microsoft.com/office/powerpoint/2010/main" val="139418673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684</TotalTime>
  <Words>1972</Words>
  <Application>Microsoft Office PowerPoint</Application>
  <PresentationFormat>On-screen Show (4:3)</PresentationFormat>
  <Paragraphs>336</Paragraphs>
  <Slides>37</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Book Antiqua</vt:lpstr>
      <vt:lpstr>Calibri</vt:lpstr>
      <vt:lpstr>Century Gothic</vt:lpstr>
      <vt:lpstr>Trebuchet MS</vt:lpstr>
      <vt:lpstr>Wingdings</vt:lpstr>
      <vt:lpstr>Apothecary</vt:lpstr>
      <vt:lpstr>AKAUNTABILITI DALAM PENGURUSAN KEWANGAN</vt:lpstr>
      <vt:lpstr>SKOP CERAMAH</vt:lpstr>
      <vt:lpstr>PENGENALAN &amp; KONSEP AKAUNTABILITI</vt:lpstr>
      <vt:lpstr>1. OVERVIEW</vt:lpstr>
      <vt:lpstr>1. OVERVIEW</vt:lpstr>
      <vt:lpstr>1. OVERVIEW</vt:lpstr>
      <vt:lpstr>2. DEFINISI</vt:lpstr>
      <vt:lpstr>2. definisi</vt:lpstr>
      <vt:lpstr>2. DIFINISI</vt:lpstr>
      <vt:lpstr>2. DIFINISI</vt:lpstr>
      <vt:lpstr>2. DEFINISI</vt:lpstr>
      <vt:lpstr>2. DIFINISI</vt:lpstr>
      <vt:lpstr>2. difinisi</vt:lpstr>
      <vt:lpstr>3. Pra-syarat mencapai akauntabiliti</vt:lpstr>
      <vt:lpstr>4. 0BJEKTIF AKAUNTABILITI</vt:lpstr>
      <vt:lpstr>5. Akauntabiliti &amp; kecemerlangan organisasi</vt:lpstr>
      <vt:lpstr>5. Akauntabiliti &amp; kecemerlangan organisasi</vt:lpstr>
      <vt:lpstr>6. PENGUKURAN</vt:lpstr>
      <vt:lpstr>6. PENGUKURAN</vt:lpstr>
      <vt:lpstr>6. PENGUKURAN</vt:lpstr>
      <vt:lpstr>6. PENGUKURAN</vt:lpstr>
      <vt:lpstr>6. PENGUKURAN</vt:lpstr>
      <vt:lpstr>6. PENGUKURAN</vt:lpstr>
      <vt:lpstr>6. PENGUKURAN</vt:lpstr>
      <vt:lpstr>6. PENGUKURAN</vt:lpstr>
      <vt:lpstr>6. PENGUKURAN</vt:lpstr>
      <vt:lpstr>7. JENIS-JENIS AKAUNTABILITI</vt:lpstr>
      <vt:lpstr>7. jenis-jenis akauntabiliti</vt:lpstr>
      <vt:lpstr>7. JENIS-JENIS AKAUNTABILITI</vt:lpstr>
      <vt:lpstr>7. jenis-jenis akauntabiliti</vt:lpstr>
      <vt:lpstr>8. KOMPONEN PENGURUSAN KEWANGAN KERAJAAN</vt:lpstr>
      <vt:lpstr>9. KEPENTINGAN AKAUNTABILITI</vt:lpstr>
      <vt:lpstr>9. KEPENTINGAN AKAUNTABILITI</vt:lpstr>
      <vt:lpstr>9. KEPENTINGAN AKAUNTABILITI</vt:lpstr>
      <vt:lpstr>9. KEPENTINGAN AKAUNTABILITI</vt:lpstr>
      <vt:lpstr>9. Kepentingan akauntabiliti</vt:lpstr>
      <vt:lpstr>10. penutup</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AKAUNTABILITI DALAM PENGURUSAN KEWANGAN</dc:title>
  <dc:creator>ismail - [2010]</dc:creator>
  <cp:lastModifiedBy>Nur Amirah Binti Juhari</cp:lastModifiedBy>
  <cp:revision>81</cp:revision>
  <cp:lastPrinted>2016-03-01T07:38:51Z</cp:lastPrinted>
  <dcterms:created xsi:type="dcterms:W3CDTF">2015-10-14T00:16:59Z</dcterms:created>
  <dcterms:modified xsi:type="dcterms:W3CDTF">2017-04-10T04:07:04Z</dcterms:modified>
</cp:coreProperties>
</file>