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4"/>
  </p:notesMasterIdLst>
  <p:handoutMasterIdLst>
    <p:handoutMasterId r:id="rId95"/>
  </p:handoutMasterIdLst>
  <p:sldIdLst>
    <p:sldId id="256" r:id="rId2"/>
    <p:sldId id="257" r:id="rId3"/>
    <p:sldId id="277" r:id="rId4"/>
    <p:sldId id="258" r:id="rId5"/>
    <p:sldId id="259" r:id="rId6"/>
    <p:sldId id="261" r:id="rId7"/>
    <p:sldId id="263" r:id="rId8"/>
    <p:sldId id="264" r:id="rId9"/>
    <p:sldId id="265" r:id="rId10"/>
    <p:sldId id="266" r:id="rId11"/>
    <p:sldId id="289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8" r:id="rId30"/>
    <p:sldId id="290" r:id="rId31"/>
    <p:sldId id="291" r:id="rId32"/>
    <p:sldId id="292" r:id="rId33"/>
    <p:sldId id="293" r:id="rId34"/>
    <p:sldId id="294" r:id="rId35"/>
    <p:sldId id="295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05" r:id="rId46"/>
    <p:sldId id="306" r:id="rId47"/>
    <p:sldId id="307" r:id="rId48"/>
    <p:sldId id="308" r:id="rId49"/>
    <p:sldId id="309" r:id="rId50"/>
    <p:sldId id="310" r:id="rId51"/>
    <p:sldId id="311" r:id="rId52"/>
    <p:sldId id="312" r:id="rId53"/>
    <p:sldId id="313" r:id="rId54"/>
    <p:sldId id="314" r:id="rId55"/>
    <p:sldId id="315" r:id="rId56"/>
    <p:sldId id="316" r:id="rId57"/>
    <p:sldId id="318" r:id="rId58"/>
    <p:sldId id="317" r:id="rId59"/>
    <p:sldId id="319" r:id="rId60"/>
    <p:sldId id="320" r:id="rId61"/>
    <p:sldId id="321" r:id="rId62"/>
    <p:sldId id="322" r:id="rId63"/>
    <p:sldId id="323" r:id="rId64"/>
    <p:sldId id="324" r:id="rId65"/>
    <p:sldId id="325" r:id="rId66"/>
    <p:sldId id="354" r:id="rId67"/>
    <p:sldId id="326" r:id="rId68"/>
    <p:sldId id="327" r:id="rId69"/>
    <p:sldId id="330" r:id="rId70"/>
    <p:sldId id="328" r:id="rId71"/>
    <p:sldId id="329" r:id="rId72"/>
    <p:sldId id="331" r:id="rId73"/>
    <p:sldId id="332" r:id="rId74"/>
    <p:sldId id="334" r:id="rId75"/>
    <p:sldId id="335" r:id="rId76"/>
    <p:sldId id="336" r:id="rId77"/>
    <p:sldId id="337" r:id="rId78"/>
    <p:sldId id="338" r:id="rId79"/>
    <p:sldId id="339" r:id="rId80"/>
    <p:sldId id="340" r:id="rId81"/>
    <p:sldId id="341" r:id="rId82"/>
    <p:sldId id="342" r:id="rId83"/>
    <p:sldId id="343" r:id="rId84"/>
    <p:sldId id="344" r:id="rId85"/>
    <p:sldId id="345" r:id="rId86"/>
    <p:sldId id="346" r:id="rId87"/>
    <p:sldId id="347" r:id="rId88"/>
    <p:sldId id="348" r:id="rId89"/>
    <p:sldId id="349" r:id="rId90"/>
    <p:sldId id="350" r:id="rId91"/>
    <p:sldId id="351" r:id="rId92"/>
    <p:sldId id="353" r:id="rId9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62" autoAdjust="0"/>
    <p:restoredTop sz="93060" autoAdjust="0"/>
  </p:normalViewPr>
  <p:slideViewPr>
    <p:cSldViewPr>
      <p:cViewPr varScale="1">
        <p:scale>
          <a:sx n="86" d="100"/>
          <a:sy n="86" d="100"/>
        </p:scale>
        <p:origin x="966" y="60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25" d="100"/>
        <a:sy n="125" d="100"/>
      </p:scale>
      <p:origin x="0" y="58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notesMaster" Target="notesMasters/notesMaster1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3D113B-D93D-42C3-8DAD-C41D49C486F9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4599123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2D175-E782-4B53-B163-2438DD41EDBF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202034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D175-E782-4B53-B163-2438DD41EDBF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75415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2D175-E782-4B53-B163-2438DD41EDBF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85510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49520064-4AF8-478F-9DF1-8CBD385A91F1}" type="datetime1">
              <a:rPr lang="en-MY" smtClean="0"/>
              <a:t>10/4/2017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152793-6741-498E-857C-F19D524DF2E7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BF79-CDED-4ABD-8B51-CBBAA781D391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F0D075-25AA-426D-A411-03233A23675B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2494DB9-3701-498F-8DAA-9B220A2E911D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02059-C053-488B-B606-455BC4C2B08D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474B-5925-42C5-9F8F-E35CED883786}" type="datetime1">
              <a:rPr lang="en-MY" smtClean="0"/>
              <a:t>10/4/2017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2E07B-EA04-4D2B-AEEE-7E67118FA9EC}" type="datetime1">
              <a:rPr lang="en-MY" smtClean="0"/>
              <a:t>10/4/2017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2F16-2773-410B-B6F4-E59F7837A068}" type="datetime1">
              <a:rPr lang="en-MY" smtClean="0"/>
              <a:t>10/4/2017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439EB-AD13-4BFD-98A0-4FC864722124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8B4E6-5AEE-462A-B23E-5B6B9EFC7EA1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5CF51A-5E97-474D-9E6E-170A9A632112}" type="datetime1">
              <a:rPr lang="en-MY" smtClean="0"/>
              <a:t>10/4/2017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39B6697-0487-4F2F-B136-03AC7E108504}" type="slidenum">
              <a:rPr lang="en-MY" smtClean="0"/>
              <a:t>‹#›</a:t>
            </a:fld>
            <a:endParaRPr lang="en-MY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PENEKANAN AKAUNTABILTI DALAM PENGURUSAN KEWANGAN  (1)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/>
              <a:t>     NOR APZAH BINTI MD ALI</a:t>
            </a:r>
          </a:p>
          <a:p>
            <a:pPr algn="ctr"/>
            <a:r>
              <a:rPr lang="en-US" smtClean="0"/>
              <a:t>          (KETUA PENOLONG </a:t>
            </a:r>
            <a:r>
              <a:rPr lang="en-US" smtClean="0"/>
              <a:t>PENGARAH </a:t>
            </a:r>
            <a:r>
              <a:rPr lang="en-US" smtClean="0"/>
              <a:t>WA48)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910840" y="6355080"/>
            <a:ext cx="3474720" cy="365760"/>
          </a:xfrm>
        </p:spPr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7100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7" name="Oval 6"/>
          <p:cNvSpPr/>
          <p:nvPr/>
        </p:nvSpPr>
        <p:spPr>
          <a:xfrm>
            <a:off x="6400800" y="4267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PENGURUSAN</a:t>
            </a:r>
            <a:endParaRPr lang="en-MY" dirty="0"/>
          </a:p>
        </p:txBody>
      </p:sp>
      <p:sp>
        <p:nvSpPr>
          <p:cNvPr id="13" name="Line Callout 2 12"/>
          <p:cNvSpPr/>
          <p:nvPr/>
        </p:nvSpPr>
        <p:spPr>
          <a:xfrm flipH="1">
            <a:off x="228600" y="533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5.  DOKUMEN KAWALAN</a:t>
            </a:r>
            <a:endParaRPr lang="en-MY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1705213"/>
            <a:ext cx="7848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DOKUMEN KAWALAN: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Setiap</a:t>
            </a:r>
            <a:r>
              <a:rPr lang="en-US" sz="2400" dirty="0" smtClean="0"/>
              <a:t> </a:t>
            </a:r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berasaskan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peruntukan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disediakan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dilakukan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kaedah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Pengurus</a:t>
            </a:r>
            <a:r>
              <a:rPr lang="en-US" sz="2400" dirty="0" smtClean="0"/>
              <a:t> </a:t>
            </a:r>
            <a:r>
              <a:rPr lang="en-US" sz="2400" dirty="0" err="1" smtClean="0"/>
              <a:t>boleh</a:t>
            </a:r>
            <a:r>
              <a:rPr lang="en-US" sz="2400" dirty="0" smtClean="0"/>
              <a:t> </a:t>
            </a:r>
            <a:r>
              <a:rPr lang="en-US" sz="2400" dirty="0" err="1" smtClean="0"/>
              <a:t>mengawal</a:t>
            </a:r>
            <a:r>
              <a:rPr lang="en-US" sz="2400" dirty="0" smtClean="0"/>
              <a:t> </a:t>
            </a:r>
            <a:r>
              <a:rPr lang="en-US" sz="2400" dirty="0" err="1" smtClean="0"/>
              <a:t>kos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penggunaan</a:t>
            </a:r>
            <a:r>
              <a:rPr lang="en-US" sz="2400" dirty="0" smtClean="0"/>
              <a:t> </a:t>
            </a:r>
            <a:r>
              <a:rPr lang="en-US" sz="2400" dirty="0" err="1" smtClean="0"/>
              <a:t>sumber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dilampaui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mengelak</a:t>
            </a:r>
            <a:r>
              <a:rPr lang="en-US" sz="2400" dirty="0" smtClean="0"/>
              <a:t> </a:t>
            </a:r>
            <a:r>
              <a:rPr lang="en-US" sz="2400" dirty="0" err="1" smtClean="0"/>
              <a:t>pembaziran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6962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7" name="Oval 6"/>
          <p:cNvSpPr/>
          <p:nvPr/>
        </p:nvSpPr>
        <p:spPr>
          <a:xfrm>
            <a:off x="6400800" y="4267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PENGURUSAN</a:t>
            </a:r>
            <a:endParaRPr lang="en-MY" dirty="0"/>
          </a:p>
        </p:txBody>
      </p:sp>
      <p:sp>
        <p:nvSpPr>
          <p:cNvPr id="13" name="Line Callout 2 12"/>
          <p:cNvSpPr/>
          <p:nvPr/>
        </p:nvSpPr>
        <p:spPr>
          <a:xfrm flipH="1">
            <a:off x="228600" y="533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6.  PENGURUSAN PRESTASI</a:t>
            </a:r>
            <a:endParaRPr lang="en-MY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1705213"/>
            <a:ext cx="7848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PENGURUSAN PRESTASI: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Penyediaan</a:t>
            </a:r>
            <a:r>
              <a:rPr lang="en-US" sz="2400" dirty="0" smtClean="0"/>
              <a:t> </a:t>
            </a:r>
            <a:r>
              <a:rPr lang="en-US" sz="2400" dirty="0" err="1" smtClean="0"/>
              <a:t>Laporan-laporan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Maklumbalas</a:t>
            </a:r>
            <a:r>
              <a:rPr lang="en-US" sz="2400" dirty="0" smtClean="0"/>
              <a:t> </a:t>
            </a:r>
            <a:r>
              <a:rPr lang="en-US" sz="2400" dirty="0" err="1" smtClean="0"/>
              <a:t>berasaskan</a:t>
            </a:r>
            <a:r>
              <a:rPr lang="en-US" sz="2400" dirty="0" smtClean="0"/>
              <a:t> </a:t>
            </a:r>
            <a:r>
              <a:rPr lang="en-US" sz="2400" dirty="0" err="1" smtClean="0"/>
              <a:t>perancangan</a:t>
            </a:r>
            <a:r>
              <a:rPr lang="en-US" sz="2400" dirty="0" smtClean="0"/>
              <a:t> </a:t>
            </a:r>
            <a:r>
              <a:rPr lang="en-US" sz="2400" dirty="0" err="1" smtClean="0"/>
              <a:t>belanjawan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Kecekapan</a:t>
            </a:r>
            <a:r>
              <a:rPr lang="en-US" sz="2400" dirty="0" smtClean="0"/>
              <a:t> </a:t>
            </a:r>
            <a:r>
              <a:rPr lang="en-US" sz="2400" dirty="0" err="1" smtClean="0"/>
              <a:t>berbelanja</a:t>
            </a:r>
            <a:r>
              <a:rPr lang="en-US" sz="2400" dirty="0" smtClean="0"/>
              <a:t> </a:t>
            </a:r>
            <a:r>
              <a:rPr lang="en-US" sz="2400" dirty="0" err="1" smtClean="0"/>
              <a:t>boleh</a:t>
            </a:r>
            <a:r>
              <a:rPr lang="en-US" sz="2400" dirty="0" smtClean="0"/>
              <a:t> </a:t>
            </a:r>
            <a:r>
              <a:rPr lang="en-US" sz="2400" dirty="0" err="1" smtClean="0"/>
              <a:t>diukur</a:t>
            </a:r>
            <a:r>
              <a:rPr lang="en-US" sz="2400" dirty="0" smtClean="0"/>
              <a:t> </a:t>
            </a:r>
            <a:r>
              <a:rPr lang="en-US" sz="2400" dirty="0" err="1" smtClean="0"/>
              <a:t>melalui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</a:t>
            </a:r>
            <a:r>
              <a:rPr lang="en-US" sz="2400" dirty="0" err="1" smtClean="0"/>
              <a:t>perbelanjaan</a:t>
            </a:r>
            <a:r>
              <a:rPr lang="en-US" sz="2400" dirty="0" smtClean="0"/>
              <a:t> vs </a:t>
            </a:r>
            <a:r>
              <a:rPr lang="en-US" sz="2400" dirty="0" err="1" smtClean="0"/>
              <a:t>kemajuan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Objektif</a:t>
            </a:r>
            <a:r>
              <a:rPr lang="en-US" sz="2400" dirty="0" smtClean="0"/>
              <a:t>/Output/Outcome/</a:t>
            </a:r>
            <a:r>
              <a:rPr lang="en-US" sz="2400" dirty="0" err="1" smtClean="0"/>
              <a:t>Impak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dicapai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smtClean="0"/>
              <a:t>KPI yang </a:t>
            </a:r>
            <a:r>
              <a:rPr lang="en-US" sz="2400" dirty="0" err="1" smtClean="0"/>
              <a:t>ditetapkan</a:t>
            </a:r>
            <a:r>
              <a:rPr lang="en-US" sz="2400" dirty="0" smtClean="0"/>
              <a:t> </a:t>
            </a:r>
            <a:r>
              <a:rPr lang="en-US" sz="2400" dirty="0" err="1" smtClean="0"/>
              <a:t>dicapai</a:t>
            </a:r>
            <a:r>
              <a:rPr lang="en-US" sz="2400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267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JENIS BAJET/PERBELANJAAN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6" name="Right Arrow 5"/>
          <p:cNvSpPr/>
          <p:nvPr/>
        </p:nvSpPr>
        <p:spPr>
          <a:xfrm>
            <a:off x="762000" y="1676400"/>
            <a:ext cx="2590800" cy="2057400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PERBELANJAAN MENGURUS</a:t>
            </a:r>
            <a:endParaRPr lang="en-MY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1828800"/>
            <a:ext cx="4724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semasa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berulang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membiayai</a:t>
            </a:r>
            <a:r>
              <a:rPr lang="en-US" sz="2400" dirty="0" smtClean="0"/>
              <a:t> </a:t>
            </a:r>
            <a:r>
              <a:rPr lang="en-US" sz="2400" dirty="0" err="1" smtClean="0"/>
              <a:t>pengurusan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pentadbiran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.</a:t>
            </a:r>
            <a:endParaRPr lang="en-MY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09600" y="3928408"/>
            <a:ext cx="518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Perbelanjaan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dilibatkan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menggalakan</a:t>
            </a:r>
            <a:r>
              <a:rPr lang="en-US" sz="2400" dirty="0" smtClean="0"/>
              <a:t> </a:t>
            </a:r>
            <a:r>
              <a:rPr lang="en-US" sz="2400" dirty="0" err="1" smtClean="0"/>
              <a:t>pertumbuhan</a:t>
            </a:r>
            <a:r>
              <a:rPr lang="en-US" sz="2400" dirty="0" smtClean="0"/>
              <a:t> </a:t>
            </a:r>
            <a:r>
              <a:rPr lang="en-US" sz="2400" dirty="0" err="1" smtClean="0"/>
              <a:t>ekonomi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sosial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 </a:t>
            </a:r>
            <a:r>
              <a:rPr lang="en-US" sz="2400" dirty="0" err="1" smtClean="0"/>
              <a:t>meliputi</a:t>
            </a:r>
            <a:r>
              <a:rPr lang="en-US" sz="2400" dirty="0" smtClean="0"/>
              <a:t> </a:t>
            </a:r>
            <a:r>
              <a:rPr lang="en-US" sz="2400" dirty="0" err="1" smtClean="0"/>
              <a:t>perbelanjaan</a:t>
            </a:r>
            <a:r>
              <a:rPr lang="en-US" sz="2400" dirty="0" smtClean="0"/>
              <a:t> </a:t>
            </a:r>
            <a:r>
              <a:rPr lang="en-US" sz="2400" dirty="0" err="1" smtClean="0"/>
              <a:t>membina</a:t>
            </a:r>
            <a:r>
              <a:rPr lang="en-US" sz="2400" dirty="0" smtClean="0"/>
              <a:t> </a:t>
            </a:r>
            <a:r>
              <a:rPr lang="en-US" sz="2400" dirty="0" err="1" smtClean="0"/>
              <a:t>sekolah</a:t>
            </a:r>
            <a:r>
              <a:rPr lang="en-US" sz="2400" dirty="0" smtClean="0"/>
              <a:t>, </a:t>
            </a:r>
            <a:r>
              <a:rPr lang="en-US" sz="2400" dirty="0" err="1" smtClean="0"/>
              <a:t>lapangan</a:t>
            </a:r>
            <a:r>
              <a:rPr lang="en-US" sz="2400" dirty="0" smtClean="0"/>
              <a:t> </a:t>
            </a:r>
            <a:r>
              <a:rPr lang="en-US" sz="2400" dirty="0" err="1" smtClean="0"/>
              <a:t>terbang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penyediaan</a:t>
            </a:r>
            <a:r>
              <a:rPr lang="en-US" sz="2400" dirty="0" smtClean="0"/>
              <a:t> infra.</a:t>
            </a:r>
            <a:endParaRPr lang="en-MY" sz="2400" dirty="0"/>
          </a:p>
        </p:txBody>
      </p:sp>
      <p:sp>
        <p:nvSpPr>
          <p:cNvPr id="15" name="Right Arrow 14"/>
          <p:cNvSpPr/>
          <p:nvPr/>
        </p:nvSpPr>
        <p:spPr>
          <a:xfrm flipH="1">
            <a:off x="5791200" y="3733800"/>
            <a:ext cx="2590800" cy="2057400"/>
          </a:xfrm>
          <a:prstGeom prst="righ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PERBELANJAAN PEMBANGUNAN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6976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PROSES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16" name="Rectangle 15"/>
          <p:cNvSpPr/>
          <p:nvPr/>
        </p:nvSpPr>
        <p:spPr>
          <a:xfrm>
            <a:off x="685800" y="20574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KEMUKA CADANGAN KE AGENSI PUSAT</a:t>
            </a:r>
            <a:endParaRPr lang="en-MY" dirty="0"/>
          </a:p>
        </p:txBody>
      </p:sp>
      <p:sp>
        <p:nvSpPr>
          <p:cNvPr id="17" name="Rectangle 16"/>
          <p:cNvSpPr/>
          <p:nvPr/>
        </p:nvSpPr>
        <p:spPr>
          <a:xfrm>
            <a:off x="698500" y="50292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PERBENDAHARAANMENYEDIA WARAN KEPADA  KEMENTERIAN</a:t>
            </a:r>
            <a:endParaRPr lang="en-MY" dirty="0"/>
          </a:p>
        </p:txBody>
      </p:sp>
      <p:sp>
        <p:nvSpPr>
          <p:cNvPr id="18" name="Rectangle 17"/>
          <p:cNvSpPr/>
          <p:nvPr/>
        </p:nvSpPr>
        <p:spPr>
          <a:xfrm>
            <a:off x="685800" y="35433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AGENSI PUSAT MENGKAJI CADANGAN</a:t>
            </a:r>
            <a:endParaRPr lang="en-MY" dirty="0"/>
          </a:p>
        </p:txBody>
      </p:sp>
      <p:sp>
        <p:nvSpPr>
          <p:cNvPr id="19" name="Rectangle 18"/>
          <p:cNvSpPr/>
          <p:nvPr/>
        </p:nvSpPr>
        <p:spPr>
          <a:xfrm>
            <a:off x="3416300" y="20574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PEGAWAI PENGAWAL MENGKAJI/ MELULUS/ </a:t>
            </a:r>
            <a:endParaRPr lang="en-MY" dirty="0"/>
          </a:p>
        </p:txBody>
      </p:sp>
      <p:sp>
        <p:nvSpPr>
          <p:cNvPr id="20" name="Rectangle 19"/>
          <p:cNvSpPr/>
          <p:nvPr/>
        </p:nvSpPr>
        <p:spPr>
          <a:xfrm>
            <a:off x="3429000" y="50292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PENYEDIAAN WARAN AM KEPADA AKAUNTAN NEGARA</a:t>
            </a:r>
            <a:endParaRPr lang="en-MY" dirty="0"/>
          </a:p>
        </p:txBody>
      </p:sp>
      <p:sp>
        <p:nvSpPr>
          <p:cNvPr id="21" name="Rectangle 20"/>
          <p:cNvSpPr/>
          <p:nvPr/>
        </p:nvSpPr>
        <p:spPr>
          <a:xfrm>
            <a:off x="3416300" y="35433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MESYUARAT PEMERIKSAAN BELANJAWAN</a:t>
            </a:r>
            <a:endParaRPr lang="en-MY" dirty="0"/>
          </a:p>
        </p:txBody>
      </p:sp>
      <p:sp>
        <p:nvSpPr>
          <p:cNvPr id="22" name="Rectangle 21"/>
          <p:cNvSpPr/>
          <p:nvPr/>
        </p:nvSpPr>
        <p:spPr>
          <a:xfrm>
            <a:off x="6159500" y="20574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PENYEDIAAN ANGGARAN OLEH KEMENTERIAN</a:t>
            </a:r>
            <a:endParaRPr lang="en-MY" dirty="0"/>
          </a:p>
        </p:txBody>
      </p:sp>
      <p:sp>
        <p:nvSpPr>
          <p:cNvPr id="23" name="Rectangle 22"/>
          <p:cNvSpPr/>
          <p:nvPr/>
        </p:nvSpPr>
        <p:spPr>
          <a:xfrm>
            <a:off x="6172200" y="50292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PEMBENTANGAN DI PARLIMEN OLEH YB MENTERI KEWANGAN</a:t>
            </a:r>
            <a:endParaRPr lang="en-MY" dirty="0"/>
          </a:p>
        </p:txBody>
      </p:sp>
      <p:sp>
        <p:nvSpPr>
          <p:cNvPr id="24" name="Rectangle 23"/>
          <p:cNvSpPr/>
          <p:nvPr/>
        </p:nvSpPr>
        <p:spPr>
          <a:xfrm>
            <a:off x="6159500" y="35433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PERBENDAHARAAN MENIMBANG/ MELULUS CADANGAN</a:t>
            </a:r>
            <a:endParaRPr lang="en-MY" dirty="0"/>
          </a:p>
        </p:txBody>
      </p:sp>
      <p:sp>
        <p:nvSpPr>
          <p:cNvPr id="28" name="Rectangle 27"/>
          <p:cNvSpPr/>
          <p:nvPr/>
        </p:nvSpPr>
        <p:spPr>
          <a:xfrm>
            <a:off x="6159500" y="533400"/>
            <a:ext cx="2286000" cy="1295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PP/ PANDUAN/DASAR BELANJAWAN SEMASA</a:t>
            </a:r>
            <a:endParaRPr lang="en-MY" dirty="0"/>
          </a:p>
        </p:txBody>
      </p:sp>
      <p:sp>
        <p:nvSpPr>
          <p:cNvPr id="8" name="TextBox 7"/>
          <p:cNvSpPr txBox="1"/>
          <p:nvPr/>
        </p:nvSpPr>
        <p:spPr>
          <a:xfrm rot="5400000">
            <a:off x="8321361" y="975040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MULA</a:t>
            </a:r>
            <a:endParaRPr lang="en-MY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37099" y="5535166"/>
            <a:ext cx="904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TAMAT</a:t>
            </a:r>
            <a:endParaRPr lang="en-MY" dirty="0"/>
          </a:p>
        </p:txBody>
      </p:sp>
      <p:sp>
        <p:nvSpPr>
          <p:cNvPr id="30" name="Down Arrow 29"/>
          <p:cNvSpPr/>
          <p:nvPr/>
        </p:nvSpPr>
        <p:spPr>
          <a:xfrm>
            <a:off x="8610600" y="1752600"/>
            <a:ext cx="184667" cy="381000"/>
          </a:xfrm>
          <a:prstGeom prst="down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1" name="Down Arrow 30"/>
          <p:cNvSpPr/>
          <p:nvPr/>
        </p:nvSpPr>
        <p:spPr>
          <a:xfrm>
            <a:off x="381000" y="3276600"/>
            <a:ext cx="184667" cy="381000"/>
          </a:xfrm>
          <a:prstGeom prst="down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2" name="Down Arrow 31"/>
          <p:cNvSpPr/>
          <p:nvPr/>
        </p:nvSpPr>
        <p:spPr>
          <a:xfrm>
            <a:off x="8610600" y="4724400"/>
            <a:ext cx="184667" cy="381000"/>
          </a:xfrm>
          <a:prstGeom prst="down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3" name="Left Arrow 32"/>
          <p:cNvSpPr/>
          <p:nvPr/>
        </p:nvSpPr>
        <p:spPr>
          <a:xfrm>
            <a:off x="2971800" y="5596012"/>
            <a:ext cx="381000" cy="195188"/>
          </a:xfrm>
          <a:prstGeom prst="lef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4" name="Left Arrow 33"/>
          <p:cNvSpPr/>
          <p:nvPr/>
        </p:nvSpPr>
        <p:spPr>
          <a:xfrm>
            <a:off x="2971800" y="2667000"/>
            <a:ext cx="381000" cy="195188"/>
          </a:xfrm>
          <a:prstGeom prst="lef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5" name="Left Arrow 34"/>
          <p:cNvSpPr/>
          <p:nvPr/>
        </p:nvSpPr>
        <p:spPr>
          <a:xfrm>
            <a:off x="5715000" y="2667000"/>
            <a:ext cx="381000" cy="195188"/>
          </a:xfrm>
          <a:prstGeom prst="lef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6" name="Left Arrow 35"/>
          <p:cNvSpPr/>
          <p:nvPr/>
        </p:nvSpPr>
        <p:spPr>
          <a:xfrm>
            <a:off x="5715000" y="5596012"/>
            <a:ext cx="381000" cy="195188"/>
          </a:xfrm>
          <a:prstGeom prst="lef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7" name="Right Arrow 36"/>
          <p:cNvSpPr/>
          <p:nvPr/>
        </p:nvSpPr>
        <p:spPr>
          <a:xfrm>
            <a:off x="2971800" y="4114800"/>
            <a:ext cx="381000" cy="195188"/>
          </a:xfrm>
          <a:prstGeom prst="righ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38" name="Right Arrow 37"/>
          <p:cNvSpPr/>
          <p:nvPr/>
        </p:nvSpPr>
        <p:spPr>
          <a:xfrm>
            <a:off x="5715000" y="4114800"/>
            <a:ext cx="381000" cy="195188"/>
          </a:xfrm>
          <a:prstGeom prst="rightArrow">
            <a:avLst/>
          </a:prstGeom>
          <a:solidFill>
            <a:srgbClr val="00206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7619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smtClean="0"/>
              <a:t>Batas </a:t>
            </a:r>
            <a:r>
              <a:rPr lang="en-US" b="1" dirty="0" err="1" smtClean="0"/>
              <a:t>Perbelanjaan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di </a:t>
            </a:r>
            <a:r>
              <a:rPr lang="en-US" dirty="0" err="1" smtClean="0"/>
              <a:t>peringkat</a:t>
            </a:r>
            <a:r>
              <a:rPr lang="en-US" dirty="0" smtClean="0"/>
              <a:t> </a:t>
            </a:r>
            <a:r>
              <a:rPr lang="en-US" dirty="0" err="1" smtClean="0"/>
              <a:t>permulaan</a:t>
            </a:r>
            <a:r>
              <a:rPr lang="en-US" dirty="0" smtClean="0"/>
              <a:t> proses </a:t>
            </a:r>
            <a:r>
              <a:rPr lang="en-US" dirty="0" err="1" smtClean="0"/>
              <a:t>belanjawan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membiayai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sedia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berkenaan</a:t>
            </a:r>
            <a:r>
              <a:rPr lang="en-US" dirty="0" smtClean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dilampaui</a:t>
            </a:r>
            <a:r>
              <a:rPr lang="en-US" dirty="0" smtClean="0"/>
              <a:t> 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mengemukakan</a:t>
            </a:r>
            <a:r>
              <a:rPr lang="en-US" dirty="0" smtClean="0"/>
              <a:t> </a:t>
            </a:r>
            <a:r>
              <a:rPr lang="en-US" dirty="0" err="1" smtClean="0"/>
              <a:t>cadangan</a:t>
            </a:r>
            <a:r>
              <a:rPr lang="en-US" dirty="0" smtClean="0"/>
              <a:t> </a:t>
            </a:r>
            <a:r>
              <a:rPr lang="en-US" dirty="0" err="1" smtClean="0"/>
              <a:t>perbelajaan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sedia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8727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 startAt="2"/>
            </a:pPr>
            <a:r>
              <a:rPr lang="en-US" b="1" i="1" dirty="0" smtClean="0"/>
              <a:t>Threshold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Suatu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Perbendaharan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yang mana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ukuran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menentukan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yang </a:t>
            </a:r>
            <a:r>
              <a:rPr lang="en-US" dirty="0" err="1" smtClean="0"/>
              <a:t>wajar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r>
              <a:rPr lang="en-US" dirty="0" smtClean="0"/>
              <a:t> di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menimbang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cadangan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i="1" dirty="0" smtClean="0"/>
              <a:t>one-off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947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 startAt="3"/>
            </a:pPr>
            <a:r>
              <a:rPr lang="en-US" b="1" dirty="0" err="1" smtClean="0"/>
              <a:t>Dasar</a:t>
            </a:r>
            <a:r>
              <a:rPr lang="en-US" b="1" dirty="0" smtClean="0"/>
              <a:t> </a:t>
            </a:r>
            <a:r>
              <a:rPr lang="en-US" b="1" dirty="0" err="1" smtClean="0"/>
              <a:t>Sedia</a:t>
            </a:r>
            <a:r>
              <a:rPr lang="en-US" b="1" dirty="0" smtClean="0"/>
              <a:t> Ada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Semua</a:t>
            </a:r>
            <a:r>
              <a:rPr lang="en-US" dirty="0" smtClean="0"/>
              <a:t> program/</a:t>
            </a:r>
            <a:r>
              <a:rPr lang="en-US" dirty="0" err="1" smtClean="0"/>
              <a:t>aktiviti</a:t>
            </a:r>
            <a:r>
              <a:rPr lang="en-US" dirty="0" smtClean="0"/>
              <a:t> yang </a:t>
            </a:r>
            <a:r>
              <a:rPr lang="en-US" dirty="0" err="1" smtClean="0"/>
              <a:t>dijalankan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r>
              <a:rPr lang="en-US" dirty="0" smtClean="0"/>
              <a:t> (</a:t>
            </a:r>
            <a:r>
              <a:rPr lang="en-US" dirty="0" err="1" smtClean="0"/>
              <a:t>kecuali</a:t>
            </a:r>
            <a:r>
              <a:rPr lang="en-US" dirty="0" smtClean="0"/>
              <a:t> one-off) yang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pihak-pihak</a:t>
            </a:r>
            <a:r>
              <a:rPr lang="en-US" dirty="0" smtClean="0"/>
              <a:t> </a:t>
            </a:r>
            <a:r>
              <a:rPr lang="en-US" dirty="0" err="1" smtClean="0"/>
              <a:t>berkuasa</a:t>
            </a:r>
            <a:r>
              <a:rPr lang="en-US" dirty="0" smtClean="0"/>
              <a:t> lain </a:t>
            </a:r>
            <a:r>
              <a:rPr lang="en-US" dirty="0" err="1" smtClean="0"/>
              <a:t>seperti</a:t>
            </a:r>
            <a:r>
              <a:rPr lang="en-US" dirty="0" smtClean="0"/>
              <a:t> Jemaah </a:t>
            </a:r>
            <a:r>
              <a:rPr lang="en-US" dirty="0" err="1" smtClean="0"/>
              <a:t>Menteri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 startAt="4"/>
            </a:pPr>
            <a:r>
              <a:rPr lang="en-US" b="1" dirty="0" err="1" smtClean="0"/>
              <a:t>Dasar</a:t>
            </a:r>
            <a:r>
              <a:rPr lang="en-US" b="1" dirty="0" smtClean="0"/>
              <a:t> </a:t>
            </a:r>
            <a:r>
              <a:rPr lang="en-US" b="1" dirty="0" err="1" smtClean="0"/>
              <a:t>Baru</a:t>
            </a:r>
            <a:endParaRPr lang="en-US" b="1" i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Baru</a:t>
            </a:r>
            <a:r>
              <a:rPr lang="en-US" dirty="0" smtClean="0"/>
              <a:t>: </a:t>
            </a:r>
            <a:r>
              <a:rPr lang="en-US" dirty="0" err="1" smtClean="0"/>
              <a:t>Satu</a:t>
            </a:r>
            <a:r>
              <a:rPr lang="en-US" dirty="0" smtClean="0"/>
              <a:t> program </a:t>
            </a:r>
            <a:r>
              <a:rPr lang="en-US" dirty="0" err="1" smtClean="0"/>
              <a:t>baharu</a:t>
            </a:r>
            <a:r>
              <a:rPr lang="en-US" dirty="0" smtClean="0"/>
              <a:t> yang </a:t>
            </a:r>
            <a:r>
              <a:rPr lang="en-US" dirty="0" err="1" smtClean="0"/>
              <a:t>diluluskan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punca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/</a:t>
            </a:r>
            <a:r>
              <a:rPr lang="en-US" dirty="0" err="1" smtClean="0"/>
              <a:t>dasar</a:t>
            </a:r>
            <a:r>
              <a:rPr lang="en-US" dirty="0" smtClean="0"/>
              <a:t>/</a:t>
            </a:r>
            <a:r>
              <a:rPr lang="en-US" dirty="0" err="1" smtClean="0"/>
              <a:t>arahan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 startAt="5"/>
            </a:pPr>
            <a:r>
              <a:rPr lang="en-US" b="1" i="1" dirty="0" smtClean="0"/>
              <a:t>One-Off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i="1" dirty="0" smtClean="0"/>
              <a:t>One-Off</a:t>
            </a:r>
            <a:r>
              <a:rPr lang="en-US" dirty="0" smtClean="0"/>
              <a:t>: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perbelanjaan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berulang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3905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 startAt="6"/>
            </a:pPr>
            <a:r>
              <a:rPr lang="en-US" b="1" dirty="0" err="1" smtClean="0"/>
              <a:t>Tahap</a:t>
            </a:r>
            <a:r>
              <a:rPr lang="en-US" b="1" dirty="0" smtClean="0"/>
              <a:t> Varian Yang </a:t>
            </a:r>
            <a:r>
              <a:rPr lang="en-US" b="1" dirty="0" err="1" smtClean="0"/>
              <a:t>Diiktiraf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yang </a:t>
            </a:r>
            <a:r>
              <a:rPr lang="en-US" dirty="0" err="1" smtClean="0"/>
              <a:t>dipersetujui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prestasi</a:t>
            </a:r>
            <a:r>
              <a:rPr lang="en-US" dirty="0" smtClean="0"/>
              <a:t> yang mana </a:t>
            </a:r>
            <a:r>
              <a:rPr lang="en-US" dirty="0" err="1" smtClean="0"/>
              <a:t>sesebuah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mengemukakan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pengecualian</a:t>
            </a:r>
            <a:endParaRPr lang="en-US" dirty="0" smtClean="0"/>
          </a:p>
          <a:p>
            <a:pPr marL="571500" indent="-571500">
              <a:buFont typeface="+mj-lt"/>
              <a:buAutoNum type="romanLcPeriod" startAt="7"/>
            </a:pPr>
            <a:r>
              <a:rPr lang="en-US" b="1" dirty="0" err="1" smtClean="0"/>
              <a:t>Laporan</a:t>
            </a:r>
            <a:r>
              <a:rPr lang="en-US" b="1" dirty="0" smtClean="0"/>
              <a:t> </a:t>
            </a:r>
            <a:r>
              <a:rPr lang="en-US" b="1" dirty="0" err="1" smtClean="0"/>
              <a:t>Pengecualian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tujuan</a:t>
            </a:r>
            <a:r>
              <a:rPr lang="en-US" dirty="0" smtClean="0"/>
              <a:t>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penjelasan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prestasi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menepati</a:t>
            </a:r>
            <a:r>
              <a:rPr lang="en-US" dirty="0" smtClean="0"/>
              <a:t> </a:t>
            </a:r>
            <a:r>
              <a:rPr lang="en-US" dirty="0" err="1" smtClean="0"/>
              <a:t>tahap</a:t>
            </a:r>
            <a:r>
              <a:rPr lang="en-US" dirty="0" smtClean="0"/>
              <a:t> </a:t>
            </a:r>
            <a:r>
              <a:rPr lang="en-US" dirty="0" err="1" smtClean="0"/>
              <a:t>varian</a:t>
            </a:r>
            <a:r>
              <a:rPr lang="en-US" dirty="0" smtClean="0"/>
              <a:t> yang </a:t>
            </a:r>
            <a:r>
              <a:rPr lang="en-US" dirty="0" err="1" smtClean="0"/>
              <a:t>dipersetujui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Perjanjian</a:t>
            </a:r>
            <a:r>
              <a:rPr lang="en-US" dirty="0" smtClean="0"/>
              <a:t> Program.</a:t>
            </a:r>
          </a:p>
          <a:p>
            <a:pPr marL="571500" indent="-571500">
              <a:buFont typeface="+mj-lt"/>
              <a:buAutoNum type="romanLcPeriod" startAt="8"/>
            </a:pPr>
            <a:r>
              <a:rPr lang="en-US" b="1" dirty="0" err="1" smtClean="0"/>
              <a:t>Penilaian</a:t>
            </a:r>
            <a:r>
              <a:rPr lang="en-US" b="1" dirty="0" smtClean="0"/>
              <a:t> Program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mendalam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aktiviti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dijalankan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tempoh</a:t>
            </a:r>
            <a:r>
              <a:rPr lang="en-US" dirty="0" smtClean="0"/>
              <a:t> lima </a:t>
            </a:r>
            <a:r>
              <a:rPr lang="en-US" dirty="0" err="1" smtClean="0"/>
              <a:t>tahun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2781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 startAt="6"/>
            </a:pPr>
            <a:r>
              <a:rPr lang="en-US" b="1" dirty="0" err="1" smtClean="0"/>
              <a:t>Perjanjian</a:t>
            </a:r>
            <a:r>
              <a:rPr lang="en-US" b="1" dirty="0" smtClean="0"/>
              <a:t> Program (</a:t>
            </a:r>
            <a:r>
              <a:rPr lang="en-US" b="1" dirty="0" err="1" smtClean="0"/>
              <a:t>maklumat</a:t>
            </a:r>
            <a:r>
              <a:rPr lang="en-US" b="1" dirty="0" smtClean="0"/>
              <a:t> </a:t>
            </a:r>
            <a:r>
              <a:rPr lang="en-US" b="1" dirty="0" err="1" smtClean="0"/>
              <a:t>mengandungi</a:t>
            </a:r>
            <a:r>
              <a:rPr lang="en-US" b="1" dirty="0" smtClean="0"/>
              <a:t>…)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Maksud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Agensi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Program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Aktiviti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Kod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Punca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Objektif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561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BELANJAWAN DI UBAHSUAI</a:t>
            </a:r>
          </a:p>
          <a:p>
            <a:pPr marL="571500" indent="-571500">
              <a:buFont typeface="+mj-lt"/>
              <a:buAutoNum type="romanLcPeriod" startAt="6"/>
            </a:pPr>
            <a:r>
              <a:rPr lang="en-US" b="1" dirty="0" err="1" smtClean="0"/>
              <a:t>Perjanjian</a:t>
            </a:r>
            <a:r>
              <a:rPr lang="en-US" b="1" dirty="0" smtClean="0"/>
              <a:t> Program (</a:t>
            </a:r>
            <a:r>
              <a:rPr lang="en-US" b="1" dirty="0" err="1" smtClean="0"/>
              <a:t>maklumat</a:t>
            </a:r>
            <a:r>
              <a:rPr lang="en-US" b="1" dirty="0" smtClean="0"/>
              <a:t> </a:t>
            </a:r>
            <a:r>
              <a:rPr lang="en-US" b="1" dirty="0" err="1" smtClean="0"/>
              <a:t>mengandungi</a:t>
            </a:r>
            <a:r>
              <a:rPr lang="en-US" b="1" dirty="0" smtClean="0"/>
              <a:t>…)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Keperluan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Pelanggan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Fungsi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Sumber-sumber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Spesifikasi</a:t>
            </a:r>
            <a:r>
              <a:rPr lang="en-US" dirty="0" smtClean="0"/>
              <a:t> Output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Impak</a:t>
            </a:r>
            <a:endParaRPr lang="en-US" dirty="0" smtClean="0"/>
          </a:p>
          <a:p>
            <a:pPr>
              <a:buFont typeface="Wingdings" panose="05000000000000000000" pitchFamily="2" charset="2"/>
              <a:buChar char="v"/>
            </a:pPr>
            <a:r>
              <a:rPr lang="en-US" dirty="0" err="1" smtClean="0"/>
              <a:t>Rancangan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406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KANDUNGAN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BIDANG-BIDANG UTAMA PENGURUSAN KEWANGAN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BAJET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HASIL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PEROLEHAN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PERBELANJAAN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PERAKAUNAN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ASET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2334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/>
          </a:bodyPr>
          <a:lstStyle/>
          <a:p>
            <a:r>
              <a:rPr lang="en-US" dirty="0"/>
              <a:t>2</a:t>
            </a:r>
            <a:r>
              <a:rPr lang="en-US" dirty="0" smtClean="0"/>
              <a:t>.  PENGURUSAN HASIL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18659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TANGGUNGJAWAB PEGAWAI PENGAWAL AP 53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Memungut</a:t>
            </a:r>
            <a:r>
              <a:rPr lang="en-US" dirty="0" smtClean="0"/>
              <a:t> </a:t>
            </a:r>
            <a:r>
              <a:rPr lang="en-US" dirty="0" err="1" smtClean="0"/>
              <a:t>segala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</a:t>
            </a:r>
            <a:r>
              <a:rPr lang="en-US" dirty="0" err="1" smtClean="0"/>
              <a:t>awam</a:t>
            </a:r>
            <a:r>
              <a:rPr lang="en-US" dirty="0" smtClean="0"/>
              <a:t> yang </a:t>
            </a:r>
            <a:r>
              <a:rPr lang="en-US" dirty="0" err="1" smtClean="0"/>
              <a:t>patut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Menyimpan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selamat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yang </a:t>
            </a:r>
            <a:r>
              <a:rPr lang="en-US" dirty="0" err="1" smtClean="0"/>
              <a:t>dipungut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Mengakaun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betul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PENURUNAN KUASA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Pengawal</a:t>
            </a:r>
            <a:r>
              <a:rPr lang="en-US" dirty="0" smtClean="0"/>
              <a:t> </a:t>
            </a:r>
            <a:r>
              <a:rPr lang="en-US" dirty="0" err="1" smtClean="0"/>
              <a:t>menurunkan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bertulis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smtClean="0"/>
              <a:t>Nama </a:t>
            </a:r>
            <a:r>
              <a:rPr lang="en-US" dirty="0" err="1" smtClean="0"/>
              <a:t>Pegawai</a:t>
            </a:r>
            <a:r>
              <a:rPr lang="en-US" dirty="0" smtClean="0"/>
              <a:t>, </a:t>
            </a:r>
            <a:r>
              <a:rPr lang="en-US" dirty="0" err="1" smtClean="0"/>
              <a:t>Jawatan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Contoh</a:t>
            </a:r>
            <a:r>
              <a:rPr lang="en-US" dirty="0" smtClean="0"/>
              <a:t> </a:t>
            </a:r>
            <a:r>
              <a:rPr lang="en-US" dirty="0" err="1" smtClean="0"/>
              <a:t>Tandatangan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smtClean="0"/>
              <a:t>Format di </a:t>
            </a:r>
            <a:r>
              <a:rPr lang="en-US" dirty="0" err="1" smtClean="0"/>
              <a:t>hantar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Perakaunan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Diperbaharui</a:t>
            </a:r>
            <a:r>
              <a:rPr lang="en-US" dirty="0" smtClean="0"/>
              <a:t>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bertukar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83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KAWALAN BORANG HASIL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yang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direkodkan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kemaskini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(AP 67)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Baki</a:t>
            </a:r>
            <a:r>
              <a:rPr lang="en-US" dirty="0" smtClean="0"/>
              <a:t> </a:t>
            </a:r>
            <a:r>
              <a:rPr lang="en-US" dirty="0" err="1" smtClean="0"/>
              <a:t>stok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yang </a:t>
            </a:r>
            <a:r>
              <a:rPr lang="en-US" dirty="0" err="1" smtClean="0"/>
              <a:t>tercatat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stok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tangan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yang </a:t>
            </a:r>
            <a:r>
              <a:rPr lang="en-US" dirty="0" err="1" smtClean="0"/>
              <a:t>dikeluarkan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mengikut</a:t>
            </a:r>
            <a:r>
              <a:rPr lang="en-US" dirty="0" smtClean="0"/>
              <a:t> </a:t>
            </a:r>
            <a:r>
              <a:rPr lang="en-US" dirty="0" err="1" smtClean="0"/>
              <a:t>susunan</a:t>
            </a:r>
            <a:r>
              <a:rPr lang="en-US" dirty="0" smtClean="0"/>
              <a:t> </a:t>
            </a:r>
            <a:r>
              <a:rPr lang="en-US" dirty="0" err="1" smtClean="0"/>
              <a:t>nombor</a:t>
            </a:r>
            <a:r>
              <a:rPr lang="en-US" dirty="0" smtClean="0"/>
              <a:t> (AP 66c)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Pengeluaran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dilaksana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dua</a:t>
            </a:r>
            <a:r>
              <a:rPr lang="en-US" dirty="0" smtClean="0"/>
              <a:t> orang (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penyedia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tandatangan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99310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b="1" dirty="0" smtClean="0"/>
              <a:t>PENERIMAAN WANG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Kebenaraan</a:t>
            </a:r>
            <a:r>
              <a:rPr lang="en-US" dirty="0" smtClean="0"/>
              <a:t> </a:t>
            </a:r>
            <a:r>
              <a:rPr lang="en-US" dirty="0" err="1" smtClean="0"/>
              <a:t>bertulis</a:t>
            </a:r>
            <a:r>
              <a:rPr lang="en-US" dirty="0" smtClean="0"/>
              <a:t> di </a:t>
            </a:r>
            <a:r>
              <a:rPr lang="en-US" dirty="0" err="1" smtClean="0"/>
              <a:t>beri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yang </a:t>
            </a:r>
            <a:r>
              <a:rPr lang="en-US" dirty="0" err="1" smtClean="0"/>
              <a:t>menerima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rekod</a:t>
            </a:r>
            <a:r>
              <a:rPr lang="en-US" dirty="0" smtClean="0"/>
              <a:t> </a:t>
            </a:r>
            <a:r>
              <a:rPr lang="en-US" dirty="0" err="1" smtClean="0"/>
              <a:t>disenggara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yang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(AP 69)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Notis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orang </a:t>
            </a:r>
            <a:r>
              <a:rPr lang="en-US" dirty="0" err="1" smtClean="0"/>
              <a:t>awam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meminta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dipaparkan</a:t>
            </a:r>
            <a:r>
              <a:rPr lang="en-US" dirty="0" smtClean="0"/>
              <a:t> di </a:t>
            </a:r>
            <a:r>
              <a:rPr lang="en-US" dirty="0" err="1" smtClean="0"/>
              <a:t>tempat</a:t>
            </a:r>
            <a:r>
              <a:rPr lang="en-US" dirty="0" smtClean="0"/>
              <a:t> yang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dilihat</a:t>
            </a:r>
            <a:r>
              <a:rPr lang="en-US" dirty="0" smtClean="0"/>
              <a:t> (AP61)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dikeluarkan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kutipan</a:t>
            </a:r>
            <a:r>
              <a:rPr lang="en-US" dirty="0" smtClean="0"/>
              <a:t> di </a:t>
            </a:r>
            <a:r>
              <a:rPr lang="en-US" dirty="0" err="1" smtClean="0"/>
              <a:t>kaunter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Meminda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dilarang</a:t>
            </a:r>
            <a:r>
              <a:rPr lang="en-US" dirty="0" smtClean="0"/>
              <a:t>. 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 yang </a:t>
            </a:r>
            <a:r>
              <a:rPr lang="en-US" dirty="0" err="1" smtClean="0"/>
              <a:t>dibatalkan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bersama</a:t>
            </a:r>
            <a:r>
              <a:rPr lang="en-US" dirty="0" smtClean="0"/>
              <a:t> </a:t>
            </a:r>
            <a:r>
              <a:rPr lang="en-US" dirty="0" err="1" smtClean="0"/>
              <a:t>salinannya</a:t>
            </a:r>
            <a:r>
              <a:rPr lang="en-US" dirty="0" smtClean="0"/>
              <a:t> (AP62)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Buku</a:t>
            </a:r>
            <a:r>
              <a:rPr lang="en-US" dirty="0" smtClean="0"/>
              <a:t> log </a:t>
            </a:r>
            <a:r>
              <a:rPr lang="en-US" dirty="0" err="1" smtClean="0"/>
              <a:t>disenggara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mengawal</a:t>
            </a:r>
            <a:r>
              <a:rPr lang="en-US" dirty="0" smtClean="0"/>
              <a:t> </a:t>
            </a:r>
            <a:r>
              <a:rPr lang="en-US" dirty="0" err="1" smtClean="0"/>
              <a:t>pengunaan</a:t>
            </a:r>
            <a:r>
              <a:rPr lang="en-US" dirty="0" smtClean="0"/>
              <a:t> </a:t>
            </a:r>
            <a:r>
              <a:rPr lang="en-US" dirty="0" err="1" smtClean="0"/>
              <a:t>mesin</a:t>
            </a:r>
            <a:r>
              <a:rPr lang="en-US" dirty="0" smtClean="0"/>
              <a:t> </a:t>
            </a:r>
            <a:r>
              <a:rPr lang="en-US" dirty="0" err="1" smtClean="0"/>
              <a:t>berisit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i="1" dirty="0" smtClean="0"/>
              <a:t>Password</a:t>
            </a:r>
            <a:r>
              <a:rPr lang="en-US" dirty="0" smtClean="0"/>
              <a:t> </a:t>
            </a:r>
            <a:r>
              <a:rPr lang="en-US" dirty="0" err="1" smtClean="0"/>
              <a:t>penyelia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no operator (ID) </a:t>
            </a:r>
            <a:r>
              <a:rPr lang="en-US" dirty="0" err="1" smtClean="0"/>
              <a:t>dirahsiakan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pungutan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berkomputer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8731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PENERIMAAN MELALUI MESIN </a:t>
            </a:r>
            <a:r>
              <a:rPr lang="en-US" b="1" i="1" dirty="0" smtClean="0"/>
              <a:t>FRANKING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Tuntutan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Pos</a:t>
            </a:r>
            <a:r>
              <a:rPr lang="en-US" dirty="0" smtClean="0"/>
              <a:t> Malaysia Bhd.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yang </a:t>
            </a:r>
            <a:r>
              <a:rPr lang="en-US" dirty="0" err="1" smtClean="0"/>
              <a:t>dipungut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mesin</a:t>
            </a:r>
            <a:r>
              <a:rPr lang="en-US" dirty="0" smtClean="0"/>
              <a:t> </a:t>
            </a:r>
            <a:r>
              <a:rPr lang="en-US" i="1" dirty="0" smtClean="0"/>
              <a:t>franking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Dua</a:t>
            </a:r>
            <a:r>
              <a:rPr lang="en-US" dirty="0" smtClean="0"/>
              <a:t> orang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penaksiran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pengutip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Mesin</a:t>
            </a:r>
            <a:r>
              <a:rPr lang="en-US" dirty="0" smtClean="0"/>
              <a:t> di </a:t>
            </a:r>
            <a:r>
              <a:rPr lang="en-US" i="1" dirty="0" smtClean="0"/>
              <a:t>reset</a:t>
            </a:r>
            <a:r>
              <a:rPr lang="en-US" dirty="0" smtClean="0"/>
              <a:t> di </a:t>
            </a:r>
            <a:r>
              <a:rPr lang="en-US" dirty="0" err="1" smtClean="0"/>
              <a:t>bawah</a:t>
            </a:r>
            <a:r>
              <a:rPr lang="en-US" dirty="0" smtClean="0"/>
              <a:t> </a:t>
            </a:r>
            <a:r>
              <a:rPr lang="en-US" dirty="0" err="1" smtClean="0"/>
              <a:t>penyeliaan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 </a:t>
            </a:r>
            <a:r>
              <a:rPr lang="en-US" dirty="0" err="1" smtClean="0"/>
              <a:t>bertanggungjawab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smtClean="0"/>
              <a:t>Wang yang </a:t>
            </a:r>
            <a:r>
              <a:rPr lang="en-US" dirty="0" err="1" smtClean="0"/>
              <a:t>dikutip</a:t>
            </a:r>
            <a:r>
              <a:rPr lang="en-US" dirty="0" smtClean="0"/>
              <a:t> </a:t>
            </a:r>
            <a:r>
              <a:rPr lang="en-US" dirty="0" err="1" smtClean="0"/>
              <a:t>disesuaikan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jumlah</a:t>
            </a:r>
            <a:r>
              <a:rPr lang="en-US" dirty="0" smtClean="0"/>
              <a:t> di </a:t>
            </a:r>
            <a:r>
              <a:rPr lang="en-US" dirty="0" err="1" smtClean="0"/>
              <a:t>mesin</a:t>
            </a:r>
            <a:r>
              <a:rPr lang="en-US" dirty="0" smtClean="0"/>
              <a:t> </a:t>
            </a:r>
            <a:r>
              <a:rPr lang="en-US" i="1" dirty="0" smtClean="0"/>
              <a:t>franking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penyelia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959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KESELAMATAN WANG TUNAI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Kasyer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penyenggaran</a:t>
            </a:r>
            <a:r>
              <a:rPr lang="en-US" dirty="0" smtClean="0"/>
              <a:t> </a:t>
            </a:r>
            <a:r>
              <a:rPr lang="en-US" dirty="0" err="1" smtClean="0"/>
              <a:t>rekod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(AP73)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pungutan</a:t>
            </a:r>
            <a:r>
              <a:rPr lang="en-US" dirty="0" smtClean="0"/>
              <a:t> (</a:t>
            </a:r>
            <a:r>
              <a:rPr lang="en-US" dirty="0" err="1" smtClean="0"/>
              <a:t>kaunter</a:t>
            </a:r>
            <a:r>
              <a:rPr lang="en-US" dirty="0" smtClean="0"/>
              <a:t> &amp; </a:t>
            </a:r>
            <a:r>
              <a:rPr lang="en-US" dirty="0" err="1" smtClean="0"/>
              <a:t>mel</a:t>
            </a:r>
            <a:r>
              <a:rPr lang="en-US" dirty="0" smtClean="0"/>
              <a:t>) </a:t>
            </a:r>
            <a:r>
              <a:rPr lang="en-US" dirty="0" err="1" smtClean="0"/>
              <a:t>disesuaikan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buku</a:t>
            </a:r>
            <a:r>
              <a:rPr lang="en-US" dirty="0" smtClean="0"/>
              <a:t> </a:t>
            </a:r>
            <a:r>
              <a:rPr lang="en-US" dirty="0" err="1" smtClean="0"/>
              <a:t>tunai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hujung</a:t>
            </a:r>
            <a:r>
              <a:rPr lang="en-US" dirty="0" smtClean="0"/>
              <a:t>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Penyelia</a:t>
            </a:r>
            <a:r>
              <a:rPr lang="en-US" dirty="0" smtClean="0"/>
              <a:t> (AP 80b)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Pungutan</a:t>
            </a:r>
            <a:r>
              <a:rPr lang="en-US" dirty="0" smtClean="0"/>
              <a:t> </a:t>
            </a:r>
            <a:r>
              <a:rPr lang="en-US" dirty="0" err="1" smtClean="0"/>
              <a:t>dimasukan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bank (AP 78a)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kawalan</a:t>
            </a:r>
            <a:r>
              <a:rPr lang="en-US" dirty="0" smtClean="0"/>
              <a:t> </a:t>
            </a:r>
            <a:r>
              <a:rPr lang="en-US" dirty="0" err="1" smtClean="0"/>
              <a:t>keselamatan</a:t>
            </a:r>
            <a:r>
              <a:rPr lang="en-US" dirty="0" smtClean="0"/>
              <a:t> </a:t>
            </a:r>
            <a:r>
              <a:rPr lang="en-US" dirty="0" err="1" smtClean="0"/>
              <a:t>penghantaran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bank </a:t>
            </a:r>
            <a:r>
              <a:rPr lang="en-US" dirty="0" err="1" smtClean="0"/>
              <a:t>dipatuhi</a:t>
            </a:r>
            <a:r>
              <a:rPr lang="en-US" dirty="0" smtClean="0"/>
              <a:t> (AP137)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bertanggungjawab</a:t>
            </a:r>
            <a:r>
              <a:rPr lang="en-US" dirty="0" smtClean="0"/>
              <a:t> </a:t>
            </a:r>
            <a:r>
              <a:rPr lang="en-US" dirty="0" err="1" smtClean="0"/>
              <a:t>menyemak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menandatangani</a:t>
            </a:r>
            <a:r>
              <a:rPr lang="en-US" dirty="0" smtClean="0"/>
              <a:t> slip </a:t>
            </a:r>
            <a:r>
              <a:rPr lang="en-US" dirty="0" err="1" smtClean="0"/>
              <a:t>bayar</a:t>
            </a:r>
            <a:r>
              <a:rPr lang="en-US" dirty="0" smtClean="0"/>
              <a:t> </a:t>
            </a:r>
            <a:r>
              <a:rPr lang="en-US" dirty="0" err="1" smtClean="0"/>
              <a:t>masuk</a:t>
            </a:r>
            <a:r>
              <a:rPr lang="en-US" dirty="0" smtClean="0"/>
              <a:t> </a:t>
            </a:r>
            <a:r>
              <a:rPr lang="en-US" dirty="0" err="1" smtClean="0"/>
              <a:t>selepas</a:t>
            </a:r>
            <a:r>
              <a:rPr lang="en-US" dirty="0" smtClean="0"/>
              <a:t> </a:t>
            </a:r>
            <a:r>
              <a:rPr lang="en-US" dirty="0" err="1" smtClean="0"/>
              <a:t>kemasukan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bank (AP 80e)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Pungutan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sempat</a:t>
            </a:r>
            <a:r>
              <a:rPr lang="en-US" dirty="0" smtClean="0"/>
              <a:t> </a:t>
            </a:r>
            <a:r>
              <a:rPr lang="en-US" dirty="0" err="1" smtClean="0"/>
              <a:t>dibankkan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selamat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6049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KAWALAN PERAKAUNAN TERIMAAN/ HASIL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mengejut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direkodkan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pemeriksaan</a:t>
            </a:r>
            <a:r>
              <a:rPr lang="en-US" dirty="0" smtClean="0"/>
              <a:t> </a:t>
            </a:r>
            <a:r>
              <a:rPr lang="en-US" dirty="0" err="1" smtClean="0"/>
              <a:t>mengejut</a:t>
            </a:r>
            <a:r>
              <a:rPr lang="en-US" dirty="0" smtClean="0"/>
              <a:t> (AP 309)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Akaun</a:t>
            </a:r>
            <a:r>
              <a:rPr lang="en-US" dirty="0" smtClean="0"/>
              <a:t> </a:t>
            </a:r>
            <a:r>
              <a:rPr lang="en-US" dirty="0" err="1" smtClean="0"/>
              <a:t>tunai</a:t>
            </a:r>
            <a:r>
              <a:rPr lang="en-US" dirty="0" smtClean="0"/>
              <a:t> </a:t>
            </a:r>
            <a:r>
              <a:rPr lang="en-US" dirty="0" err="1" smtClean="0"/>
              <a:t>bulanan</a:t>
            </a:r>
            <a:r>
              <a:rPr lang="en-US" dirty="0" smtClean="0"/>
              <a:t> </a:t>
            </a:r>
            <a:r>
              <a:rPr lang="en-US" dirty="0" err="1" smtClean="0"/>
              <a:t>diserahkan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pembayar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Penyata</a:t>
            </a:r>
            <a:r>
              <a:rPr lang="en-US" dirty="0" smtClean="0"/>
              <a:t> </a:t>
            </a:r>
            <a:r>
              <a:rPr lang="en-US" dirty="0" err="1" smtClean="0"/>
              <a:t>penyesuaian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betul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kemaskini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terdapat</a:t>
            </a:r>
            <a:r>
              <a:rPr lang="en-US" dirty="0" smtClean="0"/>
              <a:t> </a:t>
            </a:r>
            <a:r>
              <a:rPr lang="en-US" dirty="0" err="1" smtClean="0"/>
              <a:t>perbezaan</a:t>
            </a:r>
            <a:r>
              <a:rPr lang="en-US" dirty="0" smtClean="0"/>
              <a:t>,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susulan</a:t>
            </a:r>
            <a:r>
              <a:rPr lang="en-US" dirty="0" smtClean="0"/>
              <a:t> </a:t>
            </a:r>
            <a:r>
              <a:rPr lang="en-US" dirty="0" err="1" smtClean="0"/>
              <a:t>diambil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perbezaan</a:t>
            </a:r>
            <a:r>
              <a:rPr lang="en-US" dirty="0" smtClean="0"/>
              <a:t> yang </a:t>
            </a:r>
            <a:r>
              <a:rPr lang="en-US" dirty="0" err="1" smtClean="0"/>
              <a:t>berlaku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4945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8"/>
            </a:pPr>
            <a:r>
              <a:rPr lang="en-US" b="1" dirty="0" smtClean="0"/>
              <a:t>KUTIPAN MENGGUNAKAN KAD KREDIT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smtClean="0"/>
              <a:t>Logo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r>
              <a:rPr lang="en-US" dirty="0" smtClean="0"/>
              <a:t> </a:t>
            </a:r>
            <a:r>
              <a:rPr lang="en-US" dirty="0" err="1" smtClean="0"/>
              <a:t>dipaparkan</a:t>
            </a:r>
            <a:r>
              <a:rPr lang="en-US" dirty="0" smtClean="0"/>
              <a:t> di </a:t>
            </a:r>
            <a:r>
              <a:rPr lang="en-US" dirty="0" err="1" smtClean="0"/>
              <a:t>kaunter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jelas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diperolehi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r>
              <a:rPr lang="en-US" dirty="0" smtClean="0"/>
              <a:t> </a:t>
            </a:r>
            <a:r>
              <a:rPr lang="en-US" dirty="0" err="1" smtClean="0"/>
              <a:t>menerusi</a:t>
            </a:r>
            <a:r>
              <a:rPr lang="en-US" dirty="0" smtClean="0"/>
              <a:t> </a:t>
            </a:r>
            <a:r>
              <a:rPr lang="en-US" dirty="0" err="1" smtClean="0"/>
              <a:t>mesin</a:t>
            </a:r>
            <a:r>
              <a:rPr lang="en-US" dirty="0" smtClean="0"/>
              <a:t> </a:t>
            </a:r>
            <a:r>
              <a:rPr lang="en-US" dirty="0" err="1" smtClean="0"/>
              <a:t>verifikasi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Resit</a:t>
            </a:r>
            <a:r>
              <a:rPr lang="en-US" dirty="0" smtClean="0"/>
              <a:t> </a:t>
            </a:r>
            <a:r>
              <a:rPr lang="en-US" dirty="0" err="1" smtClean="0"/>
              <a:t>dikeluarkan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berhutang</a:t>
            </a:r>
            <a:r>
              <a:rPr lang="en-US" dirty="0" smtClean="0"/>
              <a:t> &amp;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Butiran</a:t>
            </a:r>
            <a:r>
              <a:rPr lang="en-US" dirty="0" smtClean="0"/>
              <a:t> </a:t>
            </a:r>
            <a:r>
              <a:rPr lang="en-US" dirty="0" err="1" smtClean="0"/>
              <a:t>bayaran</a:t>
            </a:r>
            <a:r>
              <a:rPr lang="en-US" dirty="0" smtClean="0"/>
              <a:t> </a:t>
            </a:r>
            <a:r>
              <a:rPr lang="en-US" dirty="0" err="1" smtClean="0"/>
              <a:t>komisyen</a:t>
            </a:r>
            <a:r>
              <a:rPr lang="en-US" dirty="0" smtClean="0"/>
              <a:t>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2.5% </a:t>
            </a:r>
            <a:r>
              <a:rPr lang="en-US" dirty="0" err="1" smtClean="0"/>
              <a:t>objek</a:t>
            </a:r>
            <a:r>
              <a:rPr lang="en-US" dirty="0" smtClean="0"/>
              <a:t> 29000)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kad</a:t>
            </a:r>
            <a:r>
              <a:rPr lang="en-US" dirty="0" smtClean="0"/>
              <a:t> </a:t>
            </a:r>
            <a:r>
              <a:rPr lang="en-US" dirty="0" err="1" smtClean="0"/>
              <a:t>kredit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Daftar</a:t>
            </a:r>
            <a:r>
              <a:rPr lang="en-US" dirty="0" smtClean="0"/>
              <a:t> yang </a:t>
            </a:r>
            <a:r>
              <a:rPr lang="en-US" dirty="0" err="1" smtClean="0"/>
              <a:t>mengandungi</a:t>
            </a:r>
            <a:r>
              <a:rPr lang="en-US" dirty="0" smtClean="0"/>
              <a:t> </a:t>
            </a:r>
            <a:r>
              <a:rPr lang="en-US" dirty="0" err="1" smtClean="0"/>
              <a:t>catatan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baucar</a:t>
            </a:r>
            <a:r>
              <a:rPr lang="en-US" dirty="0" smtClean="0"/>
              <a:t> </a:t>
            </a:r>
            <a:r>
              <a:rPr lang="en-US" dirty="0" err="1" smtClean="0"/>
              <a:t>bayaran</a:t>
            </a:r>
            <a:r>
              <a:rPr lang="en-US" dirty="0" smtClean="0"/>
              <a:t> </a:t>
            </a:r>
            <a:r>
              <a:rPr lang="en-US" dirty="0" err="1" smtClean="0"/>
              <a:t>komisyen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ditandatangani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 yang </a:t>
            </a:r>
            <a:r>
              <a:rPr lang="en-US" dirty="0" err="1" smtClean="0"/>
              <a:t>dibenarkan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370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dirty="0" smtClean="0"/>
              <a:t>. PENGURUSAN HASIL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9"/>
            </a:pPr>
            <a:r>
              <a:rPr lang="en-US" b="1" dirty="0" smtClean="0"/>
              <a:t>LAIN-LAIN ASPEK TERIMAAN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Pejabat</a:t>
            </a:r>
            <a:r>
              <a:rPr lang="en-US" dirty="0" smtClean="0"/>
              <a:t> </a:t>
            </a:r>
            <a:r>
              <a:rPr lang="en-US" dirty="0" err="1" smtClean="0"/>
              <a:t>Pemungut</a:t>
            </a:r>
            <a:r>
              <a:rPr lang="en-US" dirty="0" smtClean="0"/>
              <a:t> </a:t>
            </a:r>
            <a:r>
              <a:rPr lang="en-US" dirty="0" err="1" smtClean="0"/>
              <a:t>menyenggara</a:t>
            </a:r>
            <a:r>
              <a:rPr lang="en-US" dirty="0" smtClean="0"/>
              <a:t> </a:t>
            </a:r>
            <a:r>
              <a:rPr lang="en-US" dirty="0" err="1" smtClean="0"/>
              <a:t>daftar</a:t>
            </a:r>
            <a:r>
              <a:rPr lang="en-US" dirty="0" smtClean="0"/>
              <a:t> </a:t>
            </a:r>
            <a:r>
              <a:rPr lang="en-US" dirty="0" err="1" smtClean="0"/>
              <a:t>cek</a:t>
            </a:r>
            <a:r>
              <a:rPr lang="en-US" dirty="0" smtClean="0"/>
              <a:t> </a:t>
            </a:r>
            <a:r>
              <a:rPr lang="en-US" dirty="0" err="1" smtClean="0"/>
              <a:t>tak</a:t>
            </a:r>
            <a:r>
              <a:rPr lang="en-US" dirty="0" smtClean="0"/>
              <a:t> </a:t>
            </a:r>
            <a:r>
              <a:rPr lang="en-US" dirty="0" err="1" smtClean="0"/>
              <a:t>laku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semula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</a:t>
            </a:r>
            <a:r>
              <a:rPr lang="en-US" dirty="0" err="1" smtClean="0"/>
              <a:t>diambil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Penyata</a:t>
            </a:r>
            <a:r>
              <a:rPr lang="en-US" dirty="0" smtClean="0"/>
              <a:t> </a:t>
            </a:r>
            <a:r>
              <a:rPr lang="en-US" dirty="0" err="1" smtClean="0"/>
              <a:t>Tunggakan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Penyata</a:t>
            </a:r>
            <a:r>
              <a:rPr lang="en-US" dirty="0" smtClean="0"/>
              <a:t> </a:t>
            </a:r>
            <a:r>
              <a:rPr lang="en-US" dirty="0" err="1" smtClean="0"/>
              <a:t>Akaun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disediakan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kemaskini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susulan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tertunggak</a:t>
            </a:r>
            <a:r>
              <a:rPr lang="en-US" dirty="0" smtClean="0"/>
              <a:t> (AP 328a)</a:t>
            </a:r>
          </a:p>
        </p:txBody>
      </p:sp>
    </p:spTree>
    <p:extLst>
      <p:ext uri="{BB962C8B-B14F-4D97-AF65-F5344CB8AC3E}">
        <p14:creationId xmlns:p14="http://schemas.microsoft.com/office/powerpoint/2010/main" val="24724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3.  PENGURUSAN PEROLEHAN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8366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1.  PENGURUSAN BAJET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6173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30</a:t>
            </a:fld>
            <a:endParaRPr lang="en-MY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OVER VIEW</a:t>
            </a:r>
          </a:p>
          <a:p>
            <a:pPr marL="0" indent="0">
              <a:buNone/>
            </a:pP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Persekutuan 2016 RM 225.7b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Budget 2016 RM 267.2b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Mengurus</a:t>
            </a:r>
            <a:r>
              <a:rPr lang="en-US" dirty="0" smtClean="0"/>
              <a:t> RM215.2b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eruntukan</a:t>
            </a:r>
            <a:r>
              <a:rPr lang="en-US" dirty="0" smtClean="0"/>
              <a:t> Pembangunan RM50b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Luar</a:t>
            </a:r>
            <a:r>
              <a:rPr lang="en-US" dirty="0" smtClean="0"/>
              <a:t> </a:t>
            </a:r>
            <a:r>
              <a:rPr lang="en-US" dirty="0" err="1" smtClean="0"/>
              <a:t>Jangka</a:t>
            </a:r>
            <a:r>
              <a:rPr lang="en-US" dirty="0" smtClean="0"/>
              <a:t> RM2b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smtClean="0"/>
              <a:t>SPP 1/2014 </a:t>
            </a:r>
            <a:r>
              <a:rPr lang="en-US" dirty="0" err="1" smtClean="0"/>
              <a:t>dikeluarkan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salah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langkah</a:t>
            </a:r>
            <a:r>
              <a:rPr lang="en-US" dirty="0" smtClean="0"/>
              <a:t> </a:t>
            </a:r>
            <a:r>
              <a:rPr lang="en-US" dirty="0" err="1" smtClean="0"/>
              <a:t>penjimatan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yang </a:t>
            </a:r>
            <a:r>
              <a:rPr lang="en-US" dirty="0" err="1" smtClean="0"/>
              <a:t>mensasarkan</a:t>
            </a:r>
            <a:r>
              <a:rPr lang="en-US" dirty="0" smtClean="0"/>
              <a:t> sejumlah10%dari </a:t>
            </a:r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(300juta)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dijimatkan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3942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Tatacara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1957 (</a:t>
            </a:r>
            <a:r>
              <a:rPr lang="en-US" dirty="0" err="1" smtClean="0"/>
              <a:t>Disemak</a:t>
            </a:r>
            <a:r>
              <a:rPr lang="en-US" dirty="0" smtClean="0"/>
              <a:t> 1972) </a:t>
            </a:r>
            <a:r>
              <a:rPr lang="en-US" dirty="0" err="1" smtClean="0"/>
              <a:t>bertujuan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mengawal</a:t>
            </a:r>
            <a:r>
              <a:rPr lang="en-US" dirty="0" smtClean="0"/>
              <a:t> &amp; </a:t>
            </a:r>
            <a:r>
              <a:rPr lang="en-US" dirty="0" err="1" smtClean="0"/>
              <a:t>mengelola</a:t>
            </a:r>
            <a:r>
              <a:rPr lang="en-US" dirty="0" smtClean="0"/>
              <a:t> </a:t>
            </a:r>
            <a:r>
              <a:rPr lang="en-US" dirty="0" err="1" smtClean="0"/>
              <a:t>perakaunan</a:t>
            </a:r>
            <a:r>
              <a:rPr lang="en-US" dirty="0" smtClean="0"/>
              <a:t> &amp; </a:t>
            </a:r>
            <a:r>
              <a:rPr lang="en-US" dirty="0" err="1" smtClean="0"/>
              <a:t>pengurusan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3429000"/>
            <a:ext cx="7848600" cy="28956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AKTA TATACARA KEWANGAN 1957 (</a:t>
            </a:r>
            <a:r>
              <a:rPr lang="en-US" sz="2400" dirty="0" err="1" smtClean="0"/>
              <a:t>Disemak</a:t>
            </a:r>
            <a:r>
              <a:rPr lang="en-US" sz="2400" dirty="0" smtClean="0"/>
              <a:t> 1972)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Suatu</a:t>
            </a:r>
            <a:r>
              <a:rPr lang="en-US" sz="2400" dirty="0" smtClean="0"/>
              <a:t> </a:t>
            </a:r>
            <a:r>
              <a:rPr lang="en-US" sz="2400" dirty="0" err="1" smtClean="0"/>
              <a:t>Akta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diperuntukan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pengawalan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pengelolaan</a:t>
            </a:r>
            <a:r>
              <a:rPr lang="en-US" sz="2400" dirty="0" smtClean="0"/>
              <a:t> </a:t>
            </a:r>
            <a:r>
              <a:rPr lang="en-US" sz="2400" dirty="0" err="1" smtClean="0"/>
              <a:t>wang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Malaysia,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acara </a:t>
            </a:r>
            <a:r>
              <a:rPr lang="en-US" sz="2400" dirty="0" err="1" smtClean="0"/>
              <a:t>perakaunan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,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acara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pemungutan</a:t>
            </a:r>
            <a:r>
              <a:rPr lang="en-US" sz="2400" dirty="0" smtClean="0"/>
              <a:t>, </a:t>
            </a:r>
            <a:r>
              <a:rPr lang="en-US" sz="2400" dirty="0" err="1" smtClean="0"/>
              <a:t>penjagaan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pembayaran</a:t>
            </a:r>
            <a:r>
              <a:rPr lang="en-US" sz="2400" dirty="0" smtClean="0"/>
              <a:t> </a:t>
            </a:r>
            <a:r>
              <a:rPr lang="en-US" sz="2400" dirty="0" err="1" smtClean="0"/>
              <a:t>wang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Persekutuan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negeri-negeri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pembelian</a:t>
            </a:r>
            <a:r>
              <a:rPr lang="en-US" sz="2400" dirty="0" smtClean="0"/>
              <a:t>, </a:t>
            </a:r>
            <a:r>
              <a:rPr lang="en-US" sz="2400" dirty="0" err="1" smtClean="0"/>
              <a:t>penjagaaan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perlupusan</a:t>
            </a:r>
            <a:r>
              <a:rPr lang="en-US" sz="2400" dirty="0" smtClean="0"/>
              <a:t> </a:t>
            </a:r>
            <a:r>
              <a:rPr lang="en-US" sz="2400" dirty="0" err="1" smtClean="0"/>
              <a:t>harta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perkara-perkara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bersangkutan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dengannya</a:t>
            </a:r>
            <a:r>
              <a:rPr lang="en-US" sz="2400" dirty="0" smtClean="0"/>
              <a:t>”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47787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 startAt="2"/>
            </a:pP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Tatacara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1957 (</a:t>
            </a:r>
            <a:r>
              <a:rPr lang="en-US" dirty="0" err="1" smtClean="0"/>
              <a:t>Disemak</a:t>
            </a:r>
            <a:r>
              <a:rPr lang="en-US" dirty="0" smtClean="0"/>
              <a:t> 1972) </a:t>
            </a:r>
            <a:r>
              <a:rPr lang="en-US" dirty="0" err="1" smtClean="0"/>
              <a:t>Seksyen</a:t>
            </a:r>
            <a:r>
              <a:rPr lang="en-US" dirty="0" smtClean="0"/>
              <a:t> 6 (</a:t>
            </a:r>
            <a:r>
              <a:rPr lang="en-US" dirty="0" err="1" smtClean="0"/>
              <a:t>i</a:t>
            </a:r>
            <a:r>
              <a:rPr lang="en-US" dirty="0" smtClean="0"/>
              <a:t>)… </a:t>
            </a:r>
            <a:r>
              <a:rPr lang="en-US" dirty="0" err="1" smtClean="0"/>
              <a:t>tertakluk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Perlembagaan</a:t>
            </a:r>
            <a:r>
              <a:rPr lang="en-US" dirty="0" smtClean="0"/>
              <a:t> Persekutuan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diletakhak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.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3429000"/>
            <a:ext cx="7848600" cy="28956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AKTA TATACARA KEWANGAN 1957 (</a:t>
            </a:r>
            <a:r>
              <a:rPr lang="en-US" sz="2400" dirty="0" err="1" smtClean="0"/>
              <a:t>Disemak</a:t>
            </a:r>
            <a:r>
              <a:rPr lang="en-US" sz="2400" dirty="0" smtClean="0"/>
              <a:t> 1972)</a:t>
            </a:r>
          </a:p>
          <a:p>
            <a:r>
              <a:rPr lang="en-US" sz="2400" dirty="0" err="1" smtClean="0"/>
              <a:t>Seksyen</a:t>
            </a:r>
            <a:r>
              <a:rPr lang="en-US" sz="2400" dirty="0" smtClean="0"/>
              <a:t> 6(</a:t>
            </a:r>
            <a:r>
              <a:rPr lang="en-US" sz="2400" dirty="0" err="1" smtClean="0"/>
              <a:t>i</a:t>
            </a:r>
            <a:r>
              <a:rPr lang="en-US" sz="2400" dirty="0" smtClean="0"/>
              <a:t>) </a:t>
            </a:r>
            <a:r>
              <a:rPr lang="en-US" sz="2400" dirty="0" err="1" smtClean="0"/>
              <a:t>menyatakan</a:t>
            </a:r>
            <a:r>
              <a:rPr lang="en-US" sz="2400" dirty="0" smtClean="0"/>
              <a:t> </a:t>
            </a:r>
            <a:r>
              <a:rPr lang="en-US" sz="2400" dirty="0" err="1" smtClean="0"/>
              <a:t>pengelolaan</a:t>
            </a:r>
            <a:r>
              <a:rPr lang="en-US" sz="2400" dirty="0" smtClean="0"/>
              <a:t> Kumpulan Wang </a:t>
            </a:r>
            <a:r>
              <a:rPr lang="en-US" sz="2400" dirty="0" err="1" smtClean="0"/>
              <a:t>Disatukan</a:t>
            </a:r>
            <a:r>
              <a:rPr lang="en-US" sz="2400" dirty="0" smtClean="0"/>
              <a:t> Persekutuan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penyeliaan</a:t>
            </a:r>
            <a:r>
              <a:rPr lang="en-US" sz="2400" dirty="0" smtClean="0"/>
              <a:t>, </a:t>
            </a:r>
            <a:r>
              <a:rPr lang="en-US" sz="2400" dirty="0" err="1" smtClean="0"/>
              <a:t>pengawalan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arahan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perkara</a:t>
            </a:r>
            <a:r>
              <a:rPr lang="en-US" sz="2400" dirty="0" smtClean="0"/>
              <a:t>  </a:t>
            </a:r>
            <a:r>
              <a:rPr lang="en-US" sz="2400" dirty="0" err="1" smtClean="0"/>
              <a:t>berhubung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hal</a:t>
            </a:r>
            <a:r>
              <a:rPr lang="en-US" sz="2400" dirty="0" smtClean="0"/>
              <a:t> </a:t>
            </a:r>
            <a:r>
              <a:rPr lang="en-US" sz="2400" dirty="0" err="1" smtClean="0"/>
              <a:t>ehwal</a:t>
            </a:r>
            <a:r>
              <a:rPr lang="en-US" sz="2400" dirty="0" smtClean="0"/>
              <a:t>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 Persekutuan, yang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diserah</a:t>
            </a:r>
            <a:r>
              <a:rPr lang="en-US" sz="2400" dirty="0" smtClean="0"/>
              <a:t> </a:t>
            </a:r>
            <a:r>
              <a:rPr lang="en-US" sz="2400" dirty="0" err="1" smtClean="0"/>
              <a:t>hak</a:t>
            </a:r>
            <a:r>
              <a:rPr lang="en-US" sz="2400" dirty="0" smtClean="0"/>
              <a:t> </a:t>
            </a:r>
            <a:r>
              <a:rPr lang="en-US" sz="2400" dirty="0" err="1" smtClean="0"/>
              <a:t>khususnya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sesiapa</a:t>
            </a:r>
            <a:r>
              <a:rPr lang="en-US" sz="2400" dirty="0" smtClean="0"/>
              <a:t> </a:t>
            </a:r>
            <a:r>
              <a:rPr lang="en-US" sz="2400" dirty="0" err="1" smtClean="0"/>
              <a:t>oleh</a:t>
            </a:r>
            <a:r>
              <a:rPr lang="en-US" sz="2400" dirty="0" smtClean="0"/>
              <a:t> </a:t>
            </a:r>
            <a:r>
              <a:rPr lang="en-US" sz="2400" dirty="0" err="1" smtClean="0"/>
              <a:t>sebarang</a:t>
            </a:r>
            <a:r>
              <a:rPr lang="en-US" sz="2400" dirty="0" smtClean="0"/>
              <a:t> </a:t>
            </a:r>
            <a:r>
              <a:rPr lang="en-US" sz="2400" dirty="0" err="1" smtClean="0"/>
              <a:t>undang-undang</a:t>
            </a:r>
            <a:r>
              <a:rPr lang="en-US" sz="2400" dirty="0" smtClean="0"/>
              <a:t> lain </a:t>
            </a:r>
            <a:r>
              <a:rPr lang="en-US" sz="2400" dirty="0" err="1" smtClean="0"/>
              <a:t>hendaklah</a:t>
            </a:r>
            <a:r>
              <a:rPr lang="en-US" sz="2400" dirty="0" smtClean="0"/>
              <a:t> </a:t>
            </a:r>
            <a:r>
              <a:rPr lang="en-US" sz="2400" dirty="0" err="1" smtClean="0"/>
              <a:t>tertakluk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Perlembagaan</a:t>
            </a:r>
            <a:r>
              <a:rPr lang="en-US" sz="2400" dirty="0" smtClean="0"/>
              <a:t> Persekutuan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Akta</a:t>
            </a:r>
            <a:r>
              <a:rPr lang="en-US" sz="2400" dirty="0" smtClean="0"/>
              <a:t> </a:t>
            </a:r>
            <a:r>
              <a:rPr lang="en-US" sz="2400" dirty="0" err="1" smtClean="0"/>
              <a:t>ini</a:t>
            </a:r>
            <a:r>
              <a:rPr lang="en-US" sz="2400" dirty="0" smtClean="0"/>
              <a:t>, </a:t>
            </a:r>
            <a:r>
              <a:rPr lang="en-US" sz="2400" dirty="0" err="1" smtClean="0"/>
              <a:t>diletakhak</a:t>
            </a:r>
            <a:r>
              <a:rPr lang="en-US" sz="2400" dirty="0" smtClean="0"/>
              <a:t> </a:t>
            </a:r>
            <a:r>
              <a:rPr lang="en-US" sz="2400" dirty="0" err="1" smtClean="0"/>
              <a:t>pada</a:t>
            </a:r>
            <a:r>
              <a:rPr lang="en-US" sz="2400" dirty="0" smtClean="0"/>
              <a:t> </a:t>
            </a:r>
            <a:r>
              <a:rPr lang="en-US" sz="2400" dirty="0" err="1" smtClean="0"/>
              <a:t>Menteri</a:t>
            </a:r>
            <a:r>
              <a:rPr lang="en-US" sz="2400" dirty="0" smtClean="0"/>
              <a:t>”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90518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 startAt="3"/>
            </a:pPr>
            <a:r>
              <a:rPr lang="en-US" dirty="0" err="1" smtClean="0"/>
              <a:t>Perintah</a:t>
            </a:r>
            <a:r>
              <a:rPr lang="en-US" dirty="0" smtClean="0"/>
              <a:t> </a:t>
            </a:r>
            <a:r>
              <a:rPr lang="en-US" dirty="0" err="1" smtClean="0"/>
              <a:t>Menteri-Menteri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Persekutuan (No2 2013) P.U. (A) 184, Jun 2013 </a:t>
            </a:r>
            <a:r>
              <a:rPr lang="en-US" dirty="0" err="1" smtClean="0"/>
              <a:t>menjelaskan</a:t>
            </a:r>
            <a:r>
              <a:rPr lang="en-US" dirty="0" smtClean="0"/>
              <a:t> </a:t>
            </a:r>
            <a:r>
              <a:rPr lang="en-US" dirty="0" err="1" smtClean="0"/>
              <a:t>tanggungjawab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lain…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3429000"/>
            <a:ext cx="7848600" cy="28956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PERINTAH MENTERI-MENTERI KERAJAAN PERSEKUTUAN NO 2/2013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Menggubal</a:t>
            </a:r>
            <a:r>
              <a:rPr lang="en-US" sz="2400" dirty="0" smtClean="0"/>
              <a:t> </a:t>
            </a:r>
            <a:r>
              <a:rPr lang="en-US" sz="2400" dirty="0" err="1" smtClean="0"/>
              <a:t>dasar-dasar</a:t>
            </a:r>
            <a:r>
              <a:rPr lang="en-US" sz="2400" dirty="0" smtClean="0"/>
              <a:t> yang  </a:t>
            </a:r>
            <a:r>
              <a:rPr lang="en-US" sz="2400" dirty="0" err="1" smtClean="0"/>
              <a:t>berhubung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ekonomi</a:t>
            </a:r>
            <a:r>
              <a:rPr lang="en-US" sz="2400" dirty="0" smtClean="0"/>
              <a:t>, </a:t>
            </a:r>
            <a:r>
              <a:rPr lang="en-US" sz="2400" dirty="0" err="1" smtClean="0"/>
              <a:t>fiskal</a:t>
            </a:r>
            <a:r>
              <a:rPr lang="en-US" sz="2400" dirty="0" smtClean="0"/>
              <a:t>,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strategi</a:t>
            </a:r>
            <a:r>
              <a:rPr lang="en-US" sz="2400" dirty="0" smtClean="0"/>
              <a:t> </a:t>
            </a:r>
            <a:r>
              <a:rPr lang="en-US" sz="2400" dirty="0" err="1" smtClean="0"/>
              <a:t>belanjawan</a:t>
            </a:r>
            <a:r>
              <a:rPr lang="en-US" sz="2400" dirty="0" smtClean="0"/>
              <a:t> </a:t>
            </a:r>
            <a:r>
              <a:rPr lang="en-US" sz="2400" dirty="0" err="1" smtClean="0"/>
              <a:t>tahunan</a:t>
            </a:r>
            <a:r>
              <a:rPr lang="en-US" sz="2400" dirty="0" smtClean="0"/>
              <a:t> </a:t>
            </a:r>
            <a:r>
              <a:rPr lang="en-US" sz="2400" dirty="0" err="1" smtClean="0"/>
              <a:t>negara</a:t>
            </a:r>
            <a:r>
              <a:rPr lang="en-US" sz="2400" dirty="0" smtClean="0"/>
              <a:t>.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fungsi-fungsi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aktiviti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berhubungan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ekonomi</a:t>
            </a:r>
            <a:r>
              <a:rPr lang="en-US" sz="2400" dirty="0" smtClean="0"/>
              <a:t>,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, </a:t>
            </a:r>
            <a:r>
              <a:rPr lang="en-US" sz="2400" dirty="0" err="1" smtClean="0"/>
              <a:t>cukai</a:t>
            </a:r>
            <a:r>
              <a:rPr lang="en-US" sz="2400" dirty="0" smtClean="0"/>
              <a:t>, </a:t>
            </a:r>
            <a:r>
              <a:rPr lang="en-US" sz="2400" dirty="0" err="1" smtClean="0"/>
              <a:t>belanjawan</a:t>
            </a:r>
            <a:r>
              <a:rPr lang="en-US" sz="2400" dirty="0" smtClean="0"/>
              <a:t>,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.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56873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Ordinan</a:t>
            </a:r>
            <a:r>
              <a:rPr lang="en-US" dirty="0" smtClean="0"/>
              <a:t> </a:t>
            </a:r>
            <a:r>
              <a:rPr lang="en-US" dirty="0" err="1" smtClean="0"/>
              <a:t>Perwakilan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1956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3429000"/>
            <a:ext cx="7848600" cy="28956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ORDINAN PERWAKILAN KUASA 1956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mewakilkan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menurunkan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71597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Akta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1949 </a:t>
            </a:r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Menteri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: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3429000"/>
            <a:ext cx="7848600" cy="28956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AKTA KONTRAK KERAJAAN 1949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membolehkan</a:t>
            </a:r>
            <a:r>
              <a:rPr lang="en-US" sz="2400" dirty="0" smtClean="0"/>
              <a:t> </a:t>
            </a:r>
            <a:r>
              <a:rPr lang="en-US" sz="2400" dirty="0" err="1" smtClean="0"/>
              <a:t>Menteri-menteri</a:t>
            </a:r>
            <a:r>
              <a:rPr lang="en-US" sz="2400" dirty="0" smtClean="0"/>
              <a:t> yang </a:t>
            </a:r>
            <a:r>
              <a:rPr lang="en-US" sz="2400" dirty="0" err="1" smtClean="0"/>
              <a:t>berkaitan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mengikat</a:t>
            </a:r>
            <a:r>
              <a:rPr lang="en-US" sz="2400" dirty="0" smtClean="0"/>
              <a:t> </a:t>
            </a:r>
            <a:r>
              <a:rPr lang="en-US" sz="2400" dirty="0" err="1" smtClean="0"/>
              <a:t>kontrak</a:t>
            </a:r>
            <a:endParaRPr lang="en-US" sz="2400" dirty="0" smtClean="0"/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membolehkan</a:t>
            </a:r>
            <a:r>
              <a:rPr lang="en-US" sz="2400" dirty="0" smtClean="0"/>
              <a:t> </a:t>
            </a:r>
            <a:r>
              <a:rPr lang="en-US" sz="2400" dirty="0" err="1" smtClean="0"/>
              <a:t>Menteri-menteri</a:t>
            </a:r>
            <a:r>
              <a:rPr lang="en-US" sz="2400" dirty="0" smtClean="0"/>
              <a:t> </a:t>
            </a:r>
            <a:r>
              <a:rPr lang="en-US" sz="2400" dirty="0" err="1" smtClean="0"/>
              <a:t>menurunkan</a:t>
            </a:r>
            <a:r>
              <a:rPr lang="en-US" sz="2400" dirty="0" smtClean="0"/>
              <a:t> </a:t>
            </a:r>
            <a:r>
              <a:rPr lang="en-US" sz="2400" dirty="0" err="1" smtClean="0"/>
              <a:t>kuasa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Pegawai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mengikat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menandatangani</a:t>
            </a:r>
            <a:r>
              <a:rPr lang="en-US" sz="2400" dirty="0" smtClean="0"/>
              <a:t> </a:t>
            </a:r>
            <a:r>
              <a:rPr lang="en-US" sz="2400" dirty="0" err="1" smtClean="0"/>
              <a:t>kontrak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49105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UNDANG-UNDANG &amp; PERATURAN</a:t>
            </a:r>
            <a:endParaRPr lang="en-US" dirty="0" smtClean="0"/>
          </a:p>
          <a:p>
            <a:pPr marL="571500" indent="-571500">
              <a:buFont typeface="+mj-lt"/>
              <a:buAutoNum type="romanLcPeriod" startAt="6"/>
            </a:pPr>
            <a:r>
              <a:rPr lang="en-US" dirty="0" smtClean="0"/>
              <a:t>1 </a:t>
            </a:r>
            <a:r>
              <a:rPr lang="en-US" dirty="0" err="1" smtClean="0"/>
              <a:t>Pekeliling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r>
              <a:rPr lang="en-US" dirty="0" smtClean="0"/>
              <a:t> yang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diikuti</a:t>
            </a:r>
            <a:r>
              <a:rPr lang="en-US" dirty="0" smtClean="0"/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" y="2743200"/>
            <a:ext cx="7848600" cy="35814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1 PEKELILING PERBENDAHARAAN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dirty="0" err="1" smtClean="0"/>
              <a:t>Gabungan</a:t>
            </a:r>
            <a:r>
              <a:rPr lang="en-US" sz="2400" dirty="0" smtClean="0"/>
              <a:t> </a:t>
            </a:r>
            <a:r>
              <a:rPr lang="en-US" sz="2400" dirty="0" err="1" smtClean="0"/>
              <a:t>Pekeliling</a:t>
            </a:r>
            <a:r>
              <a:rPr lang="en-US" sz="2400" dirty="0" smtClean="0"/>
              <a:t> </a:t>
            </a:r>
            <a:r>
              <a:rPr lang="en-US" sz="2400" dirty="0" err="1" smtClean="0"/>
              <a:t>Perbendaharaan</a:t>
            </a:r>
            <a:r>
              <a:rPr lang="en-US" sz="2400" dirty="0" smtClean="0"/>
              <a:t>, Surat </a:t>
            </a:r>
            <a:r>
              <a:rPr lang="en-US" sz="2400" dirty="0" err="1" smtClean="0"/>
              <a:t>dan</a:t>
            </a:r>
            <a:r>
              <a:rPr lang="en-US" sz="2400" dirty="0" smtClean="0"/>
              <a:t> Surat </a:t>
            </a:r>
            <a:r>
              <a:rPr lang="en-US" sz="2400" dirty="0" err="1" smtClean="0"/>
              <a:t>Arahan</a:t>
            </a:r>
            <a:r>
              <a:rPr lang="en-US" sz="2400" dirty="0" smtClean="0"/>
              <a:t> </a:t>
            </a:r>
            <a:r>
              <a:rPr lang="en-US" sz="2400" dirty="0" err="1" smtClean="0"/>
              <a:t>Perbendaharaan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telah</a:t>
            </a:r>
            <a:r>
              <a:rPr lang="en-US" sz="2400" dirty="0" smtClean="0"/>
              <a:t> </a:t>
            </a:r>
            <a:r>
              <a:rPr lang="en-US" sz="2400" dirty="0" err="1" smtClean="0"/>
              <a:t>diselaraskan</a:t>
            </a:r>
            <a:r>
              <a:rPr lang="en-US" sz="2400" dirty="0" smtClean="0"/>
              <a:t>; </a:t>
            </a:r>
            <a:r>
              <a:rPr lang="en-US" sz="2400" dirty="0" err="1" smtClean="0"/>
              <a:t>dipinda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ditambahbaik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semasa</a:t>
            </a:r>
            <a:r>
              <a:rPr lang="en-US" sz="2400" dirty="0" smtClean="0"/>
              <a:t> </a:t>
            </a:r>
            <a:r>
              <a:rPr lang="en-US" sz="2400" dirty="0" err="1" smtClean="0"/>
              <a:t>kesemasa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memperbaik</a:t>
            </a:r>
            <a:r>
              <a:rPr lang="en-US" sz="2400" dirty="0" smtClean="0"/>
              <a:t>, </a:t>
            </a:r>
            <a:r>
              <a:rPr lang="en-US" sz="2400" dirty="0" err="1" smtClean="0"/>
              <a:t>melaksana</a:t>
            </a:r>
            <a:r>
              <a:rPr lang="en-US" sz="2400" dirty="0" smtClean="0"/>
              <a:t>, </a:t>
            </a:r>
            <a:r>
              <a:rPr lang="en-US" sz="2400" dirty="0" err="1" smtClean="0"/>
              <a:t>memaklumkan</a:t>
            </a:r>
            <a:r>
              <a:rPr lang="en-US" sz="2400" dirty="0" smtClean="0"/>
              <a:t>, </a:t>
            </a:r>
            <a:r>
              <a:rPr lang="en-US" sz="2400" dirty="0" err="1" smtClean="0"/>
              <a:t>menjelaskan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meminda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,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tatacara</a:t>
            </a:r>
            <a:r>
              <a:rPr lang="en-US" sz="2400" dirty="0" smtClean="0"/>
              <a:t> </a:t>
            </a:r>
            <a:r>
              <a:rPr lang="en-US" sz="2400" dirty="0" err="1" smtClean="0"/>
              <a:t>pengurusan</a:t>
            </a:r>
            <a:r>
              <a:rPr lang="en-US" sz="2400" dirty="0" smtClean="0"/>
              <a:t> </a:t>
            </a:r>
            <a:r>
              <a:rPr lang="en-US" sz="2400" dirty="0" err="1" smtClean="0"/>
              <a:t>kewangan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tatacara</a:t>
            </a:r>
            <a:r>
              <a:rPr lang="en-US" sz="2400" dirty="0" smtClean="0"/>
              <a:t> </a:t>
            </a:r>
            <a:r>
              <a:rPr lang="en-US" sz="2400" dirty="0" err="1" smtClean="0"/>
              <a:t>perakaunan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tatacara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; </a:t>
            </a:r>
            <a:r>
              <a:rPr lang="en-US" sz="2400" dirty="0" err="1" smtClean="0"/>
              <a:t>turut</a:t>
            </a:r>
            <a:r>
              <a:rPr lang="en-US" sz="2400" dirty="0" smtClean="0"/>
              <a:t> </a:t>
            </a:r>
            <a:r>
              <a:rPr lang="en-US" sz="2400" dirty="0" err="1" smtClean="0"/>
              <a:t>merangkumi</a:t>
            </a:r>
            <a:r>
              <a:rPr lang="en-US" sz="2400" dirty="0" smtClean="0"/>
              <a:t> </a:t>
            </a:r>
            <a:r>
              <a:rPr lang="en-US" sz="2400" dirty="0" err="1" smtClean="0"/>
              <a:t>maklumat</a:t>
            </a:r>
            <a:r>
              <a:rPr lang="en-US" sz="2400" dirty="0" smtClean="0"/>
              <a:t> </a:t>
            </a:r>
            <a:r>
              <a:rPr lang="en-US" sz="2400" dirty="0" err="1" smtClean="0"/>
              <a:t>mengenai</a:t>
            </a:r>
            <a:r>
              <a:rPr lang="en-US" sz="2400" dirty="0" smtClean="0"/>
              <a:t> </a:t>
            </a:r>
            <a:r>
              <a:rPr lang="en-US" sz="2400" dirty="0" err="1" smtClean="0"/>
              <a:t>barangan</a:t>
            </a:r>
            <a:r>
              <a:rPr lang="en-US" sz="2400" dirty="0" smtClean="0"/>
              <a:t> </a:t>
            </a:r>
            <a:r>
              <a:rPr lang="en-US" sz="2400" dirty="0" err="1" smtClean="0"/>
              <a:t>gunasama</a:t>
            </a:r>
            <a:r>
              <a:rPr lang="en-US" sz="2400" dirty="0" smtClean="0"/>
              <a:t> yang  </a:t>
            </a:r>
            <a:r>
              <a:rPr lang="en-US" sz="2400" dirty="0" err="1" smtClean="0"/>
              <a:t>diperolehi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kontarak</a:t>
            </a:r>
            <a:r>
              <a:rPr lang="en-US" sz="2400" dirty="0" smtClean="0"/>
              <a:t> </a:t>
            </a:r>
            <a:r>
              <a:rPr lang="en-US" sz="2400" dirty="0" err="1" smtClean="0"/>
              <a:t>pusat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kontrak</a:t>
            </a:r>
            <a:r>
              <a:rPr lang="en-US" sz="2400" dirty="0" smtClean="0"/>
              <a:t> panel.</a:t>
            </a:r>
          </a:p>
        </p:txBody>
      </p:sp>
    </p:spTree>
    <p:extLst>
      <p:ext uri="{BB962C8B-B14F-4D97-AF65-F5344CB8AC3E}">
        <p14:creationId xmlns:p14="http://schemas.microsoft.com/office/powerpoint/2010/main" val="66297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PRINSIP PEROLEHAN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Akauntabiliti</a:t>
            </a:r>
            <a:r>
              <a:rPr lang="en-US" dirty="0" smtClean="0"/>
              <a:t> </a:t>
            </a:r>
            <a:r>
              <a:rPr lang="en-US" dirty="0" err="1" smtClean="0"/>
              <a:t>Awam</a:t>
            </a:r>
            <a:r>
              <a:rPr lang="en-US" dirty="0" smtClean="0"/>
              <a:t> (</a:t>
            </a:r>
            <a:r>
              <a:rPr lang="en-US" i="1" dirty="0" smtClean="0"/>
              <a:t>public</a:t>
            </a:r>
            <a:r>
              <a:rPr lang="en-US" dirty="0" smtClean="0"/>
              <a:t> </a:t>
            </a:r>
            <a:r>
              <a:rPr lang="en-US" i="1" dirty="0" smtClean="0"/>
              <a:t>accountability</a:t>
            </a:r>
            <a:r>
              <a:rPr lang="en-US" dirty="0" smtClean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685800" y="2667000"/>
            <a:ext cx="7772400" cy="3581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Urusan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diamanahkan</a:t>
            </a:r>
            <a:r>
              <a:rPr lang="en-US" sz="2400" dirty="0" smtClean="0"/>
              <a:t> </a:t>
            </a:r>
            <a:r>
              <a:rPr lang="en-US" sz="2400" dirty="0" err="1" smtClean="0"/>
              <a:t>hendaklah</a:t>
            </a:r>
            <a:r>
              <a:rPr lang="en-US" sz="2400" dirty="0" smtClean="0"/>
              <a:t> </a:t>
            </a:r>
            <a:r>
              <a:rPr lang="en-US" sz="2400" dirty="0" err="1" smtClean="0"/>
              <a:t>dilaksanakan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beranggungjawab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7051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PRINSIP PEROLEHAN</a:t>
            </a:r>
            <a:endParaRPr lang="en-US" dirty="0" smtClean="0"/>
          </a:p>
          <a:p>
            <a:pPr marL="571500" indent="-571500">
              <a:buFont typeface="+mj-lt"/>
              <a:buAutoNum type="romanLcPeriod" startAt="2"/>
            </a:pPr>
            <a:r>
              <a:rPr lang="en-US" dirty="0" err="1" smtClean="0"/>
              <a:t>Diuruskan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Telus</a:t>
            </a:r>
            <a:r>
              <a:rPr lang="en-US" dirty="0" smtClean="0"/>
              <a:t> (</a:t>
            </a:r>
            <a:r>
              <a:rPr lang="en-US" i="1" dirty="0" smtClean="0"/>
              <a:t>transparent</a:t>
            </a:r>
            <a:r>
              <a:rPr lang="en-US" dirty="0" smtClean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685800" y="2667000"/>
            <a:ext cx="7772400" cy="3581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,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proses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dilaksanakan</a:t>
            </a:r>
            <a:r>
              <a:rPr lang="en-US" sz="2400" dirty="0" smtClean="0"/>
              <a:t> </a:t>
            </a:r>
            <a:r>
              <a:rPr lang="en-US" sz="2400" dirty="0" err="1" smtClean="0"/>
              <a:t>hendaklah</a:t>
            </a:r>
            <a:r>
              <a:rPr lang="en-US" sz="2400" dirty="0" smtClean="0"/>
              <a:t> </a:t>
            </a:r>
            <a:r>
              <a:rPr lang="en-US" sz="2400" dirty="0" err="1" smtClean="0"/>
              <a:t>jelas</a:t>
            </a:r>
            <a:r>
              <a:rPr lang="en-US" sz="2400" dirty="0" smtClean="0"/>
              <a:t>, </a:t>
            </a:r>
            <a:r>
              <a:rPr lang="en-US" sz="2400" dirty="0" err="1" smtClean="0"/>
              <a:t>diketahui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difahami</a:t>
            </a:r>
            <a:r>
              <a:rPr lang="en-US" sz="2400" dirty="0" smtClean="0"/>
              <a:t> </a:t>
            </a:r>
            <a:r>
              <a:rPr lang="en-US" sz="2400" dirty="0" err="1" smtClean="0"/>
              <a:t>umum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67437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PRINSIP PEROLEHAN</a:t>
            </a:r>
            <a:endParaRPr lang="en-US" dirty="0" smtClean="0"/>
          </a:p>
          <a:p>
            <a:pPr marL="571500" indent="-571500">
              <a:buFont typeface="+mj-lt"/>
              <a:buAutoNum type="romanLcPeriod" startAt="3"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Faedah</a:t>
            </a:r>
            <a:r>
              <a:rPr lang="en-US" dirty="0" smtClean="0"/>
              <a:t> </a:t>
            </a:r>
            <a:r>
              <a:rPr lang="en-US" dirty="0" err="1" smtClean="0"/>
              <a:t>Terbaik</a:t>
            </a:r>
            <a:r>
              <a:rPr lang="en-US" dirty="0" smtClean="0"/>
              <a:t> (</a:t>
            </a:r>
            <a:r>
              <a:rPr lang="en-US" i="1" dirty="0" smtClean="0"/>
              <a:t>best value for money</a:t>
            </a:r>
            <a:r>
              <a:rPr lang="en-US" dirty="0" smtClean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685800" y="2667000"/>
            <a:ext cx="7772400" cy="3581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Pengurusan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</a:t>
            </a:r>
            <a:r>
              <a:rPr lang="en-US" sz="2400" dirty="0" err="1" smtClean="0"/>
              <a:t>hendaklah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pulangan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terbaik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setiap</a:t>
            </a:r>
            <a:r>
              <a:rPr lang="en-US" sz="2400" dirty="0" smtClean="0"/>
              <a:t> ringgit yang </a:t>
            </a:r>
            <a:r>
              <a:rPr lang="en-US" sz="2400" dirty="0" err="1" smtClean="0"/>
              <a:t>dibelanjakan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41400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b="1" dirty="0" smtClean="0"/>
              <a:t>DEFINISI BAJET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pernyataan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hasil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dan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perbelanjaan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masa </a:t>
            </a:r>
            <a:r>
              <a:rPr lang="en-US" dirty="0" err="1" smtClean="0"/>
              <a:t>hadapan</a:t>
            </a:r>
            <a:r>
              <a:rPr lang="en-US" dirty="0" smtClean="0"/>
              <a:t> yang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perancangan</a:t>
            </a:r>
            <a:r>
              <a:rPr lang="en-US" dirty="0" smtClean="0"/>
              <a:t> </a:t>
            </a:r>
            <a:r>
              <a:rPr lang="en-US" dirty="0" err="1" smtClean="0"/>
              <a:t>sumber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memenuhi</a:t>
            </a:r>
            <a:r>
              <a:rPr lang="en-US" dirty="0" smtClean="0"/>
              <a:t> </a:t>
            </a:r>
            <a:r>
              <a:rPr lang="en-US" dirty="0" err="1" smtClean="0"/>
              <a:t>keperluan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rakyat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Belanjawan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sahaja</a:t>
            </a:r>
            <a:r>
              <a:rPr lang="en-US" dirty="0" smtClean="0"/>
              <a:t> </a:t>
            </a:r>
            <a:r>
              <a:rPr lang="en-US" dirty="0" err="1" smtClean="0"/>
              <a:t>merupakan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perancangan</a:t>
            </a:r>
            <a:r>
              <a:rPr lang="en-US" dirty="0" smtClean="0"/>
              <a:t> </a:t>
            </a:r>
            <a:r>
              <a:rPr lang="en-US" dirty="0" err="1" smtClean="0"/>
              <a:t>pentadbiran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juga </a:t>
            </a:r>
            <a:r>
              <a:rPr lang="en-US" dirty="0" err="1" smtClean="0"/>
              <a:t>memainkan</a:t>
            </a:r>
            <a:r>
              <a:rPr lang="en-US" dirty="0" smtClean="0"/>
              <a:t> </a:t>
            </a:r>
            <a:r>
              <a:rPr lang="en-US" dirty="0" err="1" smtClean="0"/>
              <a:t>peranan</a:t>
            </a:r>
            <a:r>
              <a:rPr lang="en-US" dirty="0" smtClean="0"/>
              <a:t> </a:t>
            </a:r>
            <a:r>
              <a:rPr lang="en-US" dirty="0" err="1" smtClean="0"/>
              <a:t>penting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menentukan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arah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tuju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kedudukan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perancangan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yang </a:t>
            </a:r>
            <a:r>
              <a:rPr lang="en-US" dirty="0" err="1" smtClean="0"/>
              <a:t>bertujuan</a:t>
            </a:r>
            <a:r>
              <a:rPr lang="en-US" dirty="0" smtClean="0"/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melaksanakan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dasar-dasar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b="1" u="sng" dirty="0" err="1" smtClean="0">
                <a:solidFill>
                  <a:srgbClr val="C00000"/>
                </a:solidFill>
              </a:rPr>
              <a:t>jabatan</a:t>
            </a:r>
            <a:r>
              <a:rPr lang="en-US" b="1" u="sng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/>
              <a:t>sepertimana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8679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PRINSIP PEROLEHAN</a:t>
            </a:r>
            <a:endParaRPr lang="en-US" dirty="0" smtClean="0"/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Saingan</a:t>
            </a:r>
            <a:r>
              <a:rPr lang="en-US" dirty="0" smtClean="0"/>
              <a:t> Terbuka (</a:t>
            </a:r>
            <a:r>
              <a:rPr lang="en-US" i="1" dirty="0" smtClean="0"/>
              <a:t>open fair competition</a:t>
            </a:r>
            <a:r>
              <a:rPr lang="en-US" dirty="0" smtClean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685800" y="2667000"/>
            <a:ext cx="7772400" cy="3581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Proses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</a:t>
            </a:r>
            <a:r>
              <a:rPr lang="en-US" sz="2400" dirty="0" err="1" smtClean="0"/>
              <a:t>hendaklah</a:t>
            </a:r>
            <a:r>
              <a:rPr lang="en-US" sz="2400" dirty="0" smtClean="0"/>
              <a:t> </a:t>
            </a:r>
            <a:r>
              <a:rPr lang="en-US" sz="2400" dirty="0" err="1" smtClean="0"/>
              <a:t>memberi</a:t>
            </a:r>
            <a:r>
              <a:rPr lang="en-US" sz="2400" dirty="0" smtClean="0"/>
              <a:t> </a:t>
            </a:r>
            <a:r>
              <a:rPr lang="en-US" sz="2400" dirty="0" err="1" smtClean="0"/>
              <a:t>peluang</a:t>
            </a:r>
            <a:r>
              <a:rPr lang="en-US" sz="2400" dirty="0" smtClean="0"/>
              <a:t>  </a:t>
            </a:r>
            <a:r>
              <a:rPr lang="en-US" sz="2400" dirty="0" err="1" smtClean="0"/>
              <a:t>terbuka</a:t>
            </a:r>
            <a:r>
              <a:rPr lang="en-US" sz="2400" dirty="0" smtClean="0"/>
              <a:t>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semua</a:t>
            </a:r>
            <a:r>
              <a:rPr lang="en-US" sz="2400" dirty="0" smtClean="0"/>
              <a:t> </a:t>
            </a:r>
            <a:r>
              <a:rPr lang="en-US" sz="2400" dirty="0" err="1" smtClean="0"/>
              <a:t>pihak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layak</a:t>
            </a:r>
            <a:r>
              <a:rPr lang="en-US" sz="2400" dirty="0" smtClean="0"/>
              <a:t> </a:t>
            </a:r>
            <a:r>
              <a:rPr lang="en-US" sz="2400" dirty="0" err="1" smtClean="0"/>
              <a:t>bersaing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21940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9812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b="1" dirty="0" smtClean="0"/>
              <a:t>PRINSIP PEROLEHAN</a:t>
            </a:r>
            <a:endParaRPr lang="en-US" dirty="0" smtClean="0"/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Adil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Saksama</a:t>
            </a:r>
            <a:r>
              <a:rPr lang="en-US" dirty="0" smtClean="0"/>
              <a:t> (</a:t>
            </a:r>
            <a:r>
              <a:rPr lang="en-US" i="1" dirty="0" smtClean="0"/>
              <a:t>fair dealing</a:t>
            </a:r>
            <a:r>
              <a:rPr lang="en-US" dirty="0" smtClean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685800" y="2667000"/>
            <a:ext cx="7772400" cy="3581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Sesuatu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</a:t>
            </a:r>
            <a:r>
              <a:rPr lang="en-US" sz="2400" dirty="0" err="1" smtClean="0"/>
              <a:t>itu</a:t>
            </a:r>
            <a:r>
              <a:rPr lang="en-US" sz="2400" dirty="0" smtClean="0"/>
              <a:t> </a:t>
            </a:r>
            <a:r>
              <a:rPr lang="en-US" sz="2400" dirty="0" err="1" smtClean="0"/>
              <a:t>dipelawa</a:t>
            </a:r>
            <a:r>
              <a:rPr lang="en-US" sz="2400" dirty="0" smtClean="0"/>
              <a:t>, </a:t>
            </a:r>
            <a:r>
              <a:rPr lang="en-US" sz="2400" dirty="0" err="1" smtClean="0"/>
              <a:t>diproses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dipertimbangkan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adil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saksama</a:t>
            </a:r>
            <a:r>
              <a:rPr lang="en-US" sz="2400" dirty="0" smtClean="0"/>
              <a:t> </a:t>
            </a:r>
            <a:r>
              <a:rPr lang="en-US" sz="2400" dirty="0" err="1" smtClean="0"/>
              <a:t>berasaskan</a:t>
            </a:r>
            <a:r>
              <a:rPr lang="en-US" sz="2400" dirty="0" smtClean="0"/>
              <a:t> </a:t>
            </a: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peraturan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ditetapkan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9889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b="1" dirty="0" smtClean="0"/>
              <a:t>OBJEKTIF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Menguruskan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cekap</a:t>
            </a:r>
            <a:r>
              <a:rPr lang="en-US" dirty="0" smtClean="0"/>
              <a:t>, </a:t>
            </a:r>
            <a:r>
              <a:rPr lang="en-US" dirty="0" err="1" smtClean="0"/>
              <a:t>berkesan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paling </a:t>
            </a:r>
            <a:r>
              <a:rPr lang="en-US" dirty="0" err="1" smtClean="0"/>
              <a:t>menguntungkan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matlamat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yang paling </a:t>
            </a:r>
            <a:r>
              <a:rPr lang="en-US" dirty="0" err="1" smtClean="0"/>
              <a:t>menguntungkan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berpatutan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kira</a:t>
            </a:r>
            <a:r>
              <a:rPr lang="en-US" dirty="0" smtClean="0"/>
              <a:t> </a:t>
            </a:r>
            <a:r>
              <a:rPr lang="en-US" dirty="0" err="1" smtClean="0"/>
              <a:t>kualiti</a:t>
            </a:r>
            <a:r>
              <a:rPr lang="en-US" dirty="0" smtClean="0"/>
              <a:t>, </a:t>
            </a:r>
            <a:r>
              <a:rPr lang="en-US" dirty="0" err="1" smtClean="0"/>
              <a:t>kuantiti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tempoh</a:t>
            </a:r>
            <a:r>
              <a:rPr lang="en-US" dirty="0" smtClean="0"/>
              <a:t> </a:t>
            </a:r>
            <a:r>
              <a:rPr lang="en-US" dirty="0" err="1" smtClean="0"/>
              <a:t>penyerahan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siap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.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Menggalakan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/</a:t>
            </a:r>
            <a:r>
              <a:rPr lang="en-US" dirty="0" err="1" smtClean="0"/>
              <a:t>barangan</a:t>
            </a:r>
            <a:r>
              <a:rPr lang="en-US" dirty="0" smtClean="0"/>
              <a:t>/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77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b="1" dirty="0" smtClean="0"/>
              <a:t>OBJEKTIF PEROLEHAN</a:t>
            </a:r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Menggalakan</a:t>
            </a:r>
            <a:r>
              <a:rPr lang="en-US" dirty="0" smtClean="0"/>
              <a:t> </a:t>
            </a: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yang </a:t>
            </a:r>
            <a:r>
              <a:rPr lang="en-US" dirty="0" err="1" smtClean="0"/>
              <a:t>bersesuaian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kehendak</a:t>
            </a:r>
            <a:r>
              <a:rPr lang="en-US" dirty="0" smtClean="0"/>
              <a:t> s </a:t>
            </a:r>
            <a:r>
              <a:rPr lang="en-US" dirty="0" err="1" smtClean="0"/>
              <a:t>emasa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negara</a:t>
            </a:r>
            <a:endParaRPr lang="en-US" dirty="0" smtClean="0"/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dasar-dasar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endParaRPr lang="en-US" dirty="0" smtClean="0"/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Menjimatkan</a:t>
            </a:r>
            <a:r>
              <a:rPr lang="en-US" dirty="0" smtClean="0"/>
              <a:t> </a:t>
            </a:r>
            <a:r>
              <a:rPr lang="en-US" dirty="0" err="1" smtClean="0"/>
              <a:t>pertukaran</a:t>
            </a:r>
            <a:r>
              <a:rPr lang="en-US" dirty="0" smtClean="0"/>
              <a:t> </a:t>
            </a:r>
            <a:r>
              <a:rPr lang="en-US" dirty="0" err="1" smtClean="0"/>
              <a:t>asing</a:t>
            </a:r>
            <a:endParaRPr lang="en-US" dirty="0" smtClean="0"/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Kuantiti</a:t>
            </a:r>
            <a:r>
              <a:rPr lang="en-US" dirty="0" smtClean="0"/>
              <a:t> yang </a:t>
            </a:r>
            <a:r>
              <a:rPr lang="en-US" dirty="0" err="1" smtClean="0"/>
              <a:t>dikehendaki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berterusan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2353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b="1" dirty="0" smtClean="0"/>
              <a:t>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Menggalakan</a:t>
            </a:r>
            <a:r>
              <a:rPr lang="en-US" dirty="0" smtClean="0"/>
              <a:t> </a:t>
            </a:r>
            <a:r>
              <a:rPr lang="en-US" dirty="0" err="1" smtClean="0"/>
              <a:t>pertumbuhan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barangan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sektor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Mempertingkatkan</a:t>
            </a:r>
            <a:r>
              <a:rPr lang="en-US" dirty="0" smtClean="0"/>
              <a:t> </a:t>
            </a:r>
            <a:r>
              <a:rPr lang="en-US" dirty="0" err="1" smtClean="0"/>
              <a:t>keupayaan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</a:t>
            </a: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Menggalakan</a:t>
            </a:r>
            <a:r>
              <a:rPr lang="en-US" dirty="0" smtClean="0"/>
              <a:t> </a:t>
            </a:r>
            <a:r>
              <a:rPr lang="en-US" dirty="0" err="1" smtClean="0"/>
              <a:t>penglibatan</a:t>
            </a:r>
            <a:r>
              <a:rPr lang="en-US" dirty="0" smtClean="0"/>
              <a:t> </a:t>
            </a:r>
            <a:r>
              <a:rPr lang="en-US" dirty="0" err="1" smtClean="0"/>
              <a:t>usahawan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Memelihara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mempertahankan</a:t>
            </a:r>
            <a:r>
              <a:rPr lang="en-US" dirty="0" smtClean="0"/>
              <a:t> </a:t>
            </a:r>
            <a:r>
              <a:rPr lang="en-US" dirty="0" err="1" smtClean="0"/>
              <a:t>kepentingan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mencapai</a:t>
            </a:r>
            <a:r>
              <a:rPr lang="en-US" dirty="0" smtClean="0"/>
              <a:t> </a:t>
            </a:r>
            <a:r>
              <a:rPr lang="en-US" dirty="0" err="1" smtClean="0"/>
              <a:t>objektif</a:t>
            </a:r>
            <a:r>
              <a:rPr lang="en-US" dirty="0" smtClean="0"/>
              <a:t> </a:t>
            </a:r>
            <a:r>
              <a:rPr lang="en-US" dirty="0" err="1" smtClean="0"/>
              <a:t>nasional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menghadapi</a:t>
            </a:r>
            <a:r>
              <a:rPr lang="en-US" dirty="0" smtClean="0"/>
              <a:t> </a:t>
            </a:r>
            <a:r>
              <a:rPr lang="en-US" dirty="0" err="1" smtClean="0"/>
              <a:t>cabaran</a:t>
            </a:r>
            <a:r>
              <a:rPr lang="en-US" dirty="0" smtClean="0"/>
              <a:t> </a:t>
            </a:r>
            <a:r>
              <a:rPr lang="en-US" dirty="0" err="1" smtClean="0"/>
              <a:t>globalisasi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liberalisasi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698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Penggunaan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/</a:t>
            </a:r>
            <a:r>
              <a:rPr lang="en-US" dirty="0" err="1" smtClean="0"/>
              <a:t>Barangan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Bahan-bahan</a:t>
            </a:r>
            <a:r>
              <a:rPr lang="en-US" dirty="0" smtClean="0"/>
              <a:t> Import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Inustri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Keutamaan</a:t>
            </a:r>
            <a:r>
              <a:rPr lang="en-US" dirty="0" smtClean="0"/>
              <a:t> Syarikat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3981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09600" y="2362200"/>
            <a:ext cx="7848600" cy="2057400"/>
          </a:xfrm>
          <a:prstGeom prst="down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AP184/1PP-PK1 </a:t>
            </a:r>
            <a:r>
              <a:rPr lang="en-US" dirty="0" err="1" smtClean="0"/>
              <a:t>Perenggan</a:t>
            </a:r>
            <a:r>
              <a:rPr lang="en-US" dirty="0" smtClean="0"/>
              <a:t> 7 </a:t>
            </a:r>
            <a:r>
              <a:rPr lang="en-US" dirty="0" err="1" smtClean="0"/>
              <a:t>memperuntukan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&amp;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berurusan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609600" y="4876800"/>
            <a:ext cx="3924300" cy="13716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BEKALAN &amp; PERKHIDMATAN</a:t>
            </a:r>
          </a:p>
          <a:p>
            <a:pPr algn="ctr"/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14707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09600" y="2362200"/>
            <a:ext cx="7848600" cy="2057400"/>
          </a:xfrm>
          <a:prstGeom prst="down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AP184/1PP-PK1 </a:t>
            </a:r>
            <a:r>
              <a:rPr lang="en-US" dirty="0" err="1" smtClean="0"/>
              <a:t>Perenggan</a:t>
            </a:r>
            <a:r>
              <a:rPr lang="en-US" dirty="0" smtClean="0"/>
              <a:t> 7 </a:t>
            </a:r>
            <a:r>
              <a:rPr lang="en-US" dirty="0" err="1" smtClean="0"/>
              <a:t>memperuntukan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&amp;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berurusan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609600" y="4572000"/>
            <a:ext cx="7848600" cy="16764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KERJA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Pusat</a:t>
            </a:r>
            <a:r>
              <a:rPr lang="en-US" dirty="0" smtClean="0"/>
              <a:t> </a:t>
            </a:r>
            <a:r>
              <a:rPr lang="en-US" dirty="0" err="1" smtClean="0"/>
              <a:t>Khidmat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(PKK/KKR)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Lembaga</a:t>
            </a:r>
            <a:r>
              <a:rPr lang="en-US" dirty="0" smtClean="0"/>
              <a:t> Pembangunan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Pembinaan</a:t>
            </a:r>
            <a:r>
              <a:rPr lang="en-US" dirty="0" smtClean="0"/>
              <a:t> Malaysia (CIDB)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Perakuan</a:t>
            </a:r>
            <a:r>
              <a:rPr lang="en-US" dirty="0" smtClean="0"/>
              <a:t> </a:t>
            </a: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CIDB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Sijil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 CIDB</a:t>
            </a:r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Sijil</a:t>
            </a:r>
            <a:r>
              <a:rPr lang="en-US" dirty="0" smtClean="0"/>
              <a:t> </a:t>
            </a:r>
            <a:r>
              <a:rPr lang="en-US" dirty="0" err="1" smtClean="0"/>
              <a:t>Taraf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PKK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276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09600" y="2362200"/>
            <a:ext cx="7848600" cy="762000"/>
          </a:xfrm>
          <a:prstGeom prst="down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OBJEKTIF PENDAFTARAN</a:t>
            </a: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609600" y="3276600"/>
            <a:ext cx="7848600" cy="29718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berkemampuan</a:t>
            </a:r>
            <a:r>
              <a:rPr lang="en-US" dirty="0" smtClean="0"/>
              <a:t> </a:t>
            </a:r>
            <a:r>
              <a:rPr lang="en-US" dirty="0" err="1" smtClean="0"/>
              <a:t>sahaja</a:t>
            </a:r>
            <a:r>
              <a:rPr lang="en-US" dirty="0" smtClean="0"/>
              <a:t> </a:t>
            </a:r>
            <a:r>
              <a:rPr lang="en-US" dirty="0" err="1" smtClean="0"/>
              <a:t>turut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mengenalpasti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gred</a:t>
            </a:r>
            <a:r>
              <a:rPr lang="en-US" dirty="0" smtClean="0"/>
              <a:t>, </a:t>
            </a:r>
            <a:r>
              <a:rPr lang="en-US" dirty="0" err="1" smtClean="0"/>
              <a:t>kategori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pengkhususan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Membolehkan</a:t>
            </a:r>
            <a:r>
              <a:rPr lang="en-US" dirty="0" smtClean="0"/>
              <a:t> </a:t>
            </a:r>
            <a:r>
              <a:rPr lang="en-US" dirty="0" err="1" smtClean="0"/>
              <a:t>pemantauan</a:t>
            </a:r>
            <a:r>
              <a:rPr lang="en-US" dirty="0" smtClean="0"/>
              <a:t>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prestasi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terlibat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.  </a:t>
            </a:r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tatatertib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dikenakan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melakukan</a:t>
            </a:r>
            <a:r>
              <a:rPr lang="en-US" dirty="0" smtClean="0"/>
              <a:t> </a:t>
            </a:r>
            <a:r>
              <a:rPr lang="en-US" dirty="0" err="1" smtClean="0"/>
              <a:t>kesalahan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gagal</a:t>
            </a:r>
            <a:r>
              <a:rPr lang="en-US" dirty="0" smtClean="0"/>
              <a:t> </a:t>
            </a:r>
            <a:r>
              <a:rPr lang="en-US" dirty="0" err="1" smtClean="0"/>
              <a:t>mematuhi</a:t>
            </a:r>
            <a:r>
              <a:rPr lang="en-US" dirty="0" smtClean="0"/>
              <a:t> </a:t>
            </a:r>
            <a:r>
              <a:rPr lang="en-US" dirty="0" err="1" smtClean="0"/>
              <a:t>obligasi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; </a:t>
            </a:r>
            <a:r>
              <a:rPr lang="en-US" dirty="0" err="1" smtClean="0"/>
              <a:t>dan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menggubal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6064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49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09600" y="2362200"/>
            <a:ext cx="7848600" cy="762000"/>
          </a:xfrm>
          <a:prstGeom prst="down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FAEDAH KEPADA SYARIKAT</a:t>
            </a: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609600" y="3276600"/>
            <a:ext cx="7848600" cy="29718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Membolehkan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mengambil</a:t>
            </a:r>
            <a:r>
              <a:rPr lang="en-US" dirty="0" smtClean="0"/>
              <a:t> </a:t>
            </a:r>
            <a:r>
              <a:rPr lang="en-US" dirty="0" err="1" smtClean="0"/>
              <a:t>bahagian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urusan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Syarikat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dikecualikan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dikenakan</a:t>
            </a:r>
            <a:r>
              <a:rPr lang="en-US" dirty="0" smtClean="0"/>
              <a:t> deposit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urusan</a:t>
            </a:r>
            <a:r>
              <a:rPr lang="en-US" dirty="0" smtClean="0"/>
              <a:t> tender </a:t>
            </a:r>
            <a:r>
              <a:rPr lang="en-US" dirty="0" err="1" smtClean="0"/>
              <a:t>kerajaan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Syarikat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bertaraf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berbanding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ejen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pengedar;dan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smtClean="0"/>
              <a:t>Syarikat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berpeluang</a:t>
            </a:r>
            <a:r>
              <a:rPr lang="en-US" dirty="0" smtClean="0"/>
              <a:t> </a:t>
            </a:r>
            <a:r>
              <a:rPr lang="en-US" dirty="0" err="1" smtClean="0"/>
              <a:t>memasarkan</a:t>
            </a:r>
            <a:r>
              <a:rPr lang="en-US" dirty="0" smtClean="0"/>
              <a:t> </a:t>
            </a:r>
            <a:r>
              <a:rPr lang="en-US" dirty="0" err="1" smtClean="0"/>
              <a:t>barangan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yang </a:t>
            </a:r>
            <a:r>
              <a:rPr lang="en-US" dirty="0" err="1" smtClean="0"/>
              <a:t>ditawarkan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9329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6" name="Oval 5"/>
          <p:cNvSpPr/>
          <p:nvPr/>
        </p:nvSpPr>
        <p:spPr>
          <a:xfrm>
            <a:off x="990600" y="1981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DASAR FISKAL</a:t>
            </a:r>
            <a:endParaRPr lang="en-MY" dirty="0"/>
          </a:p>
        </p:txBody>
      </p:sp>
      <p:sp>
        <p:nvSpPr>
          <p:cNvPr id="7" name="Oval 6"/>
          <p:cNvSpPr/>
          <p:nvPr/>
        </p:nvSpPr>
        <p:spPr>
          <a:xfrm>
            <a:off x="6400800" y="4267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PENGURUSAN</a:t>
            </a:r>
            <a:endParaRPr lang="en-MY" dirty="0"/>
          </a:p>
        </p:txBody>
      </p:sp>
      <p:sp>
        <p:nvSpPr>
          <p:cNvPr id="8" name="Line Callout 2 7"/>
          <p:cNvSpPr/>
          <p:nvPr/>
        </p:nvSpPr>
        <p:spPr>
          <a:xfrm>
            <a:off x="4343400" y="152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FUNGSI PERUNTUKAN</a:t>
            </a:r>
            <a:endParaRPr lang="en-MY" dirty="0"/>
          </a:p>
        </p:txBody>
      </p:sp>
      <p:sp>
        <p:nvSpPr>
          <p:cNvPr id="9" name="Line Callout 2 8"/>
          <p:cNvSpPr/>
          <p:nvPr/>
        </p:nvSpPr>
        <p:spPr>
          <a:xfrm>
            <a:off x="4343400" y="3048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33712"/>
              <a:gd name="adj6" fmla="val -2242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FUNGSI PENSTABILAN</a:t>
            </a:r>
            <a:endParaRPr lang="en-MY" dirty="0"/>
          </a:p>
        </p:txBody>
      </p:sp>
      <p:sp>
        <p:nvSpPr>
          <p:cNvPr id="10" name="Line Callout 2 9"/>
          <p:cNvSpPr/>
          <p:nvPr/>
        </p:nvSpPr>
        <p:spPr>
          <a:xfrm>
            <a:off x="4343400" y="2286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27652"/>
              <a:gd name="adj6" fmla="val -2091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FUNGSI AGIHAN</a:t>
            </a:r>
            <a:endParaRPr lang="en-MY" dirty="0"/>
          </a:p>
        </p:txBody>
      </p:sp>
      <p:sp>
        <p:nvSpPr>
          <p:cNvPr id="11" name="Line Callout 2 10"/>
          <p:cNvSpPr/>
          <p:nvPr/>
        </p:nvSpPr>
        <p:spPr>
          <a:xfrm flipH="1">
            <a:off x="228600" y="3810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MENGURUS SUMBER KEWANGAN</a:t>
            </a:r>
            <a:endParaRPr lang="en-MY" dirty="0"/>
          </a:p>
        </p:txBody>
      </p:sp>
      <p:sp>
        <p:nvSpPr>
          <p:cNvPr id="12" name="Line Callout 2 11"/>
          <p:cNvSpPr/>
          <p:nvPr/>
        </p:nvSpPr>
        <p:spPr>
          <a:xfrm flipH="1">
            <a:off x="228600" y="4572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DOKUMEN KAWALAN</a:t>
            </a:r>
            <a:endParaRPr lang="en-MY" dirty="0"/>
          </a:p>
        </p:txBody>
      </p:sp>
      <p:sp>
        <p:nvSpPr>
          <p:cNvPr id="13" name="Line Callout 2 12"/>
          <p:cNvSpPr/>
          <p:nvPr/>
        </p:nvSpPr>
        <p:spPr>
          <a:xfrm flipH="1">
            <a:off x="228600" y="533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PENGUKURAN PRESTASI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0597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dirty="0" err="1" smtClean="0"/>
              <a:t>Pendaftaran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endParaRPr lang="en-US" dirty="0" smtClean="0"/>
          </a:p>
        </p:txBody>
      </p:sp>
      <p:sp>
        <p:nvSpPr>
          <p:cNvPr id="6" name="Down Arrow 5"/>
          <p:cNvSpPr/>
          <p:nvPr/>
        </p:nvSpPr>
        <p:spPr>
          <a:xfrm>
            <a:off x="609600" y="2362200"/>
            <a:ext cx="7848600" cy="762000"/>
          </a:xfrm>
          <a:prstGeom prst="downArrow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FAEDAH KEPADA AGENSI</a:t>
            </a: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609600" y="3276600"/>
            <a:ext cx="7848600" cy="29718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Selaras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e-</a:t>
            </a:r>
            <a:r>
              <a:rPr lang="en-US" dirty="0" err="1" smtClean="0"/>
              <a:t>Perolehan</a:t>
            </a:r>
            <a:r>
              <a:rPr lang="en-US" dirty="0" smtClean="0"/>
              <a:t>,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mudah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maklumat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barang-barang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pasaran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mengenalpasti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Memudahkan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pasaran</a:t>
            </a:r>
            <a:r>
              <a:rPr lang="en-US" dirty="0" smtClean="0"/>
              <a:t>; </a:t>
            </a:r>
            <a:r>
              <a:rPr lang="en-US" dirty="0" err="1" smtClean="0"/>
              <a:t>dan</a:t>
            </a:r>
            <a:endParaRPr lang="en-US" dirty="0" smtClean="0"/>
          </a:p>
          <a:p>
            <a:pPr marL="342900" indent="-342900">
              <a:buFont typeface="+mj-lt"/>
              <a:buAutoNum type="alphaLcPeriod"/>
            </a:pPr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mengurangkan</a:t>
            </a:r>
            <a:r>
              <a:rPr lang="en-US" dirty="0" smtClean="0"/>
              <a:t> </a:t>
            </a:r>
            <a:r>
              <a:rPr lang="en-US" dirty="0" err="1" smtClean="0"/>
              <a:t>barangan</a:t>
            </a:r>
            <a:r>
              <a:rPr lang="en-US" dirty="0" smtClean="0"/>
              <a:t> import.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6877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2"/>
            </a:pPr>
            <a:r>
              <a:rPr lang="en-US" dirty="0" err="1" smtClean="0"/>
              <a:t>Pengunaan</a:t>
            </a:r>
            <a:r>
              <a:rPr lang="en-US" dirty="0" smtClean="0"/>
              <a:t> </a:t>
            </a:r>
            <a:r>
              <a:rPr lang="en-US" dirty="0" err="1"/>
              <a:t>B</a:t>
            </a:r>
            <a:r>
              <a:rPr lang="en-US" dirty="0" err="1" smtClean="0"/>
              <a:t>ahan</a:t>
            </a:r>
            <a:r>
              <a:rPr lang="en-US" dirty="0" smtClean="0"/>
              <a:t>/</a:t>
            </a:r>
            <a:r>
              <a:rPr lang="en-US" dirty="0" err="1" smtClean="0"/>
              <a:t>Barangan</a:t>
            </a:r>
            <a:r>
              <a:rPr lang="en-US" dirty="0" smtClean="0"/>
              <a:t> /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1PP/PK1 </a:t>
            </a:r>
            <a:r>
              <a:rPr lang="en-US" dirty="0" err="1" smtClean="0"/>
              <a:t>Perenggan</a:t>
            </a:r>
            <a:r>
              <a:rPr lang="en-US" dirty="0" smtClean="0"/>
              <a:t> 6(1)</a:t>
            </a:r>
          </a:p>
        </p:txBody>
      </p:sp>
      <p:sp>
        <p:nvSpPr>
          <p:cNvPr id="8" name="Oval 7"/>
          <p:cNvSpPr/>
          <p:nvPr/>
        </p:nvSpPr>
        <p:spPr>
          <a:xfrm>
            <a:off x="2819400" y="2590800"/>
            <a:ext cx="2133600" cy="1600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Memenuhi</a:t>
            </a:r>
            <a:r>
              <a:rPr lang="en-US" dirty="0" smtClean="0"/>
              <a:t> Standard Malaysia (MS)/ lain-lain yang </a:t>
            </a:r>
            <a:r>
              <a:rPr lang="en-US" dirty="0" err="1" smtClean="0"/>
              <a:t>diiktiraf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3352800" y="4114800"/>
            <a:ext cx="2971800" cy="2286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: </a:t>
            </a:r>
            <a:r>
              <a:rPr lang="en-US" dirty="0" err="1" smtClean="0"/>
              <a:t>Senarai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IKRAM QA Services </a:t>
            </a:r>
            <a:r>
              <a:rPr lang="en-US" dirty="0" err="1" smtClean="0"/>
              <a:t>Sdn</a:t>
            </a:r>
            <a:r>
              <a:rPr lang="en-US" dirty="0" smtClean="0"/>
              <a:t>. Bhd.</a:t>
            </a:r>
            <a:endParaRPr lang="en-MY" dirty="0"/>
          </a:p>
        </p:txBody>
      </p:sp>
      <p:sp>
        <p:nvSpPr>
          <p:cNvPr id="10" name="Oval 9"/>
          <p:cNvSpPr/>
          <p:nvPr/>
        </p:nvSpPr>
        <p:spPr>
          <a:xfrm>
            <a:off x="609600" y="3886200"/>
            <a:ext cx="2438400" cy="2286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&amp;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5486400" y="2286000"/>
            <a:ext cx="2895600" cy="2362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: </a:t>
            </a:r>
            <a:r>
              <a:rPr lang="en-US" dirty="0" err="1" smtClean="0"/>
              <a:t>Senarai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SIRIM QAS </a:t>
            </a:r>
            <a:r>
              <a:rPr lang="en-US" dirty="0" err="1" smtClean="0"/>
              <a:t>Sdn</a:t>
            </a:r>
            <a:r>
              <a:rPr lang="en-US" dirty="0" smtClean="0"/>
              <a:t>. Bhd.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9568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3"/>
            </a:pP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Bahan-Bahan</a:t>
            </a:r>
            <a:r>
              <a:rPr lang="en-US" dirty="0" smtClean="0"/>
              <a:t> Import</a:t>
            </a:r>
          </a:p>
        </p:txBody>
      </p:sp>
      <p:sp>
        <p:nvSpPr>
          <p:cNvPr id="8" name="Oval 7"/>
          <p:cNvSpPr/>
          <p:nvPr/>
        </p:nvSpPr>
        <p:spPr>
          <a:xfrm>
            <a:off x="2057400" y="2438400"/>
            <a:ext cx="3124200" cy="1600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Gunakan</a:t>
            </a:r>
            <a:r>
              <a:rPr lang="en-US" dirty="0" smtClean="0"/>
              <a:t> Multimodal Transport Operator-34 MTO 1PP/PK1Perenggan 4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2971800" y="3810000"/>
            <a:ext cx="3962400" cy="2514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Barangan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satu</a:t>
            </a:r>
            <a:r>
              <a:rPr lang="en-US" dirty="0" smtClean="0"/>
              <a:t> item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RM200,000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dilaksana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Free On Board (FOB) AP234/ 1PP/PK1 </a:t>
            </a:r>
            <a:r>
              <a:rPr lang="en-US" dirty="0" err="1" smtClean="0"/>
              <a:t>Perenggann</a:t>
            </a:r>
            <a:r>
              <a:rPr lang="en-US" dirty="0" smtClean="0"/>
              <a:t> 4)</a:t>
            </a:r>
            <a:endParaRPr lang="en-MY" dirty="0"/>
          </a:p>
        </p:txBody>
      </p:sp>
      <p:sp>
        <p:nvSpPr>
          <p:cNvPr id="10" name="Oval 9"/>
          <p:cNvSpPr/>
          <p:nvPr/>
        </p:nvSpPr>
        <p:spPr>
          <a:xfrm>
            <a:off x="609600" y="3886200"/>
            <a:ext cx="2438400" cy="2286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satu</a:t>
            </a:r>
            <a:r>
              <a:rPr lang="en-US" dirty="0" smtClean="0"/>
              <a:t> item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 MITI (1PP/PK1)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5867400" y="2286000"/>
            <a:ext cx="2514600" cy="2133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perlindungan</a:t>
            </a:r>
            <a:r>
              <a:rPr lang="en-US" dirty="0" smtClean="0"/>
              <a:t> Insurance KWIBK AP229/1PP-PK1 </a:t>
            </a:r>
            <a:r>
              <a:rPr lang="en-US" dirty="0" err="1" smtClean="0"/>
              <a:t>Perenggan</a:t>
            </a:r>
            <a:r>
              <a:rPr lang="en-US" dirty="0" smtClean="0"/>
              <a:t> 6(ii)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70027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4"/>
            </a:pPr>
            <a:r>
              <a:rPr lang="en-US" dirty="0" err="1" smtClean="0"/>
              <a:t>Pemindahan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2971800" y="2209800"/>
            <a:ext cx="3124200" cy="1600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1PP/PK 1 </a:t>
            </a:r>
            <a:r>
              <a:rPr lang="en-US" dirty="0" err="1" smtClean="0"/>
              <a:t>Perenggan</a:t>
            </a:r>
            <a:r>
              <a:rPr lang="en-US" dirty="0" smtClean="0"/>
              <a:t> 6(v)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609600" y="3733800"/>
            <a:ext cx="3962400" cy="2514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Membantu</a:t>
            </a:r>
            <a:r>
              <a:rPr lang="en-US" dirty="0" smtClean="0"/>
              <a:t> </a:t>
            </a:r>
            <a:r>
              <a:rPr lang="en-US" dirty="0" err="1" smtClean="0"/>
              <a:t>institusi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meningkatkan</a:t>
            </a:r>
            <a:r>
              <a:rPr lang="en-US" dirty="0" smtClean="0"/>
              <a:t> </a:t>
            </a:r>
            <a:r>
              <a:rPr lang="en-US" dirty="0" err="1" smtClean="0"/>
              <a:t>kepakaran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pelbagai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terutamanya</a:t>
            </a:r>
            <a:r>
              <a:rPr lang="en-US" dirty="0" smtClean="0"/>
              <a:t> yang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teknologi</a:t>
            </a:r>
            <a:r>
              <a:rPr lang="en-US" dirty="0" smtClean="0"/>
              <a:t> </a:t>
            </a:r>
            <a:r>
              <a:rPr lang="en-US" dirty="0" err="1" smtClean="0"/>
              <a:t>terkini</a:t>
            </a:r>
            <a:r>
              <a:rPr lang="en-US" dirty="0" smtClean="0"/>
              <a:t>/modern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4800600" y="3657600"/>
            <a:ext cx="3733800" cy="25908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Lazimnya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program offset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kerjasama</a:t>
            </a:r>
            <a:r>
              <a:rPr lang="en-US" dirty="0" smtClean="0"/>
              <a:t> </a:t>
            </a:r>
            <a:r>
              <a:rPr lang="en-US" dirty="0" err="1" smtClean="0"/>
              <a:t>industri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terutama</a:t>
            </a:r>
            <a:r>
              <a:rPr lang="en-US" dirty="0" smtClean="0"/>
              <a:t> </a:t>
            </a:r>
            <a:r>
              <a:rPr lang="en-US" dirty="0" err="1" smtClean="0"/>
              <a:t>sekali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strategik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berteknologi</a:t>
            </a:r>
            <a:r>
              <a:rPr lang="en-US" dirty="0" smtClean="0"/>
              <a:t> </a:t>
            </a:r>
            <a:r>
              <a:rPr lang="en-US" dirty="0" err="1" smtClean="0"/>
              <a:t>tinggi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58068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Keutamaan</a:t>
            </a:r>
            <a:r>
              <a:rPr lang="en-US" dirty="0" smtClean="0"/>
              <a:t> Syarikat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2971800" y="2209800"/>
            <a:ext cx="3124200" cy="1600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1PP/PK 1 </a:t>
            </a:r>
            <a:r>
              <a:rPr lang="en-US" dirty="0" err="1" smtClean="0"/>
              <a:t>Perenggan</a:t>
            </a:r>
            <a:r>
              <a:rPr lang="en-US" dirty="0" smtClean="0"/>
              <a:t> 6(iv)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609600" y="3733800"/>
            <a:ext cx="3962400" cy="2514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Sekurang-kurangnya</a:t>
            </a:r>
            <a:r>
              <a:rPr lang="en-US" dirty="0" smtClean="0"/>
              <a:t> 51% </a:t>
            </a:r>
            <a:r>
              <a:rPr lang="en-US" dirty="0" err="1" smtClean="0"/>
              <a:t>dikuasai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(</a:t>
            </a:r>
            <a:r>
              <a:rPr lang="en-US" dirty="0" err="1" smtClean="0"/>
              <a:t>Saham</a:t>
            </a:r>
            <a:r>
              <a:rPr lang="en-US" dirty="0" smtClean="0"/>
              <a:t>,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Pengarah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Pengurusan</a:t>
            </a:r>
            <a:r>
              <a:rPr lang="en-US" dirty="0" smtClean="0"/>
              <a:t>)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4800600" y="3657600"/>
            <a:ext cx="3733800" cy="25908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Sijil</a:t>
            </a:r>
            <a:r>
              <a:rPr lang="en-US" dirty="0" smtClean="0"/>
              <a:t> </a:t>
            </a:r>
            <a:r>
              <a:rPr lang="en-US" dirty="0" err="1" smtClean="0"/>
              <a:t>Taraf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(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) </a:t>
            </a:r>
            <a:r>
              <a:rPr lang="en-US" dirty="0" err="1" smtClean="0"/>
              <a:t>atau</a:t>
            </a:r>
            <a:endParaRPr lang="en-US" dirty="0" smtClean="0"/>
          </a:p>
          <a:p>
            <a:pPr algn="ctr"/>
            <a:r>
              <a:rPr lang="en-US" dirty="0" err="1" smtClean="0"/>
              <a:t>Pusat</a:t>
            </a:r>
            <a:r>
              <a:rPr lang="en-US" dirty="0" smtClean="0"/>
              <a:t> </a:t>
            </a:r>
            <a:r>
              <a:rPr lang="en-US" dirty="0" err="1" smtClean="0"/>
              <a:t>Khidmat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(</a:t>
            </a:r>
            <a:r>
              <a:rPr lang="en-US" dirty="0" err="1" smtClean="0"/>
              <a:t>Kerja</a:t>
            </a:r>
            <a:r>
              <a:rPr lang="en-US" dirty="0" smtClean="0"/>
              <a:t>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3154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Keutamaan</a:t>
            </a:r>
            <a:r>
              <a:rPr lang="en-US" dirty="0" smtClean="0"/>
              <a:t> Syarikat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2971800" y="2209800"/>
            <a:ext cx="3124200" cy="1600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PEROLEHAN &amp; BEKALAN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685800" y="3695700"/>
            <a:ext cx="3962400" cy="2514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hingga</a:t>
            </a:r>
            <a:r>
              <a:rPr lang="en-US" dirty="0" smtClean="0"/>
              <a:t> RM100,000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diperolehi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sahaja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4800600" y="3657600"/>
            <a:ext cx="3733800" cy="25908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Melebihi</a:t>
            </a:r>
            <a:r>
              <a:rPr lang="en-US" dirty="0" smtClean="0"/>
              <a:t> RM100,000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0122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Keutamaan</a:t>
            </a:r>
            <a:r>
              <a:rPr lang="en-US" dirty="0" smtClean="0"/>
              <a:t> Syarikat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erolehan</a:t>
            </a:r>
            <a:r>
              <a:rPr lang="en-US" dirty="0" smtClean="0"/>
              <a:t> &amp; </a:t>
            </a:r>
            <a:r>
              <a:rPr lang="en-US" dirty="0" err="1"/>
              <a:t>B</a:t>
            </a:r>
            <a:r>
              <a:rPr lang="en-US" dirty="0" err="1" smtClean="0"/>
              <a:t>ekalan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RM100,000.</a:t>
            </a:r>
          </a:p>
          <a:p>
            <a:pPr marL="571500" indent="-571500">
              <a:buFont typeface="+mj-lt"/>
              <a:buAutoNum type="romanLcPeriod" startAt="5"/>
            </a:pP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178316"/>
              </p:ext>
            </p:extLst>
          </p:nvPr>
        </p:nvGraphicFramePr>
        <p:xfrm>
          <a:off x="1066800" y="3200397"/>
          <a:ext cx="7086600" cy="3037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2362200"/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</a:t>
                      </a:r>
                      <a:r>
                        <a:rPr lang="en-US" dirty="0" err="1" smtClean="0"/>
                        <a:t>Keutamaan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RM100,000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RM500,000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MY" dirty="0"/>
                    </a:p>
                  </a:txBody>
                  <a:tcPr/>
                </a:tc>
              </a:tr>
              <a:tr h="42454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RM500,000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 1.5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RM1.5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 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baseline="0" dirty="0" smtClean="0"/>
                        <a:t> RM5 </a:t>
                      </a:r>
                      <a:r>
                        <a:rPr lang="en-US" baseline="0" dirty="0" err="1" smtClean="0"/>
                        <a:t>juta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hingga</a:t>
                      </a:r>
                      <a:r>
                        <a:rPr lang="en-US" baseline="0" dirty="0" smtClean="0"/>
                        <a:t> RM10 </a:t>
                      </a:r>
                      <a:r>
                        <a:rPr lang="en-US" baseline="0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15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482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5"/>
            </a:pP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/>
              <a:t>a</a:t>
            </a:r>
            <a:r>
              <a:rPr lang="en-US" dirty="0" err="1" smtClean="0"/>
              <a:t>tau</a:t>
            </a:r>
            <a:r>
              <a:rPr lang="en-US" dirty="0" smtClean="0"/>
              <a:t> </a:t>
            </a:r>
            <a:r>
              <a:rPr lang="en-US" dirty="0" err="1" smtClean="0"/>
              <a:t>Pengilang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US" dirty="0" smtClean="0"/>
          </a:p>
        </p:txBody>
      </p:sp>
      <p:sp>
        <p:nvSpPr>
          <p:cNvPr id="9" name="Oval 8"/>
          <p:cNvSpPr/>
          <p:nvPr/>
        </p:nvSpPr>
        <p:spPr>
          <a:xfrm>
            <a:off x="685800" y="3352800"/>
            <a:ext cx="3962400" cy="28575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Memberi</a:t>
            </a:r>
            <a:r>
              <a:rPr lang="en-US" dirty="0" smtClean="0"/>
              <a:t>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yang </a:t>
            </a:r>
            <a:r>
              <a:rPr lang="en-US" dirty="0" err="1" smtClean="0"/>
              <a:t>bertaraf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pengilang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4800600" y="2362200"/>
            <a:ext cx="3733800" cy="3200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Sekiranya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terbuka</a:t>
            </a:r>
            <a:r>
              <a:rPr lang="en-US" dirty="0" smtClean="0"/>
              <a:t> di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,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diberi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7211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6"/>
            </a:pP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Pengilang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(1PP-PK 1 </a:t>
            </a:r>
            <a:r>
              <a:rPr lang="en-US" dirty="0" err="1" smtClean="0"/>
              <a:t>Perenggan</a:t>
            </a:r>
            <a:r>
              <a:rPr lang="en-US" dirty="0" smtClean="0"/>
              <a:t> 6(iv) </a:t>
            </a:r>
            <a:r>
              <a:rPr lang="en-US" dirty="0" err="1" smtClean="0"/>
              <a:t>memperuntukan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dilaksana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terbuka</a:t>
            </a:r>
            <a:r>
              <a:rPr lang="en-US" dirty="0" smtClean="0"/>
              <a:t> </a:t>
            </a:r>
            <a:r>
              <a:rPr lang="en-US" dirty="0" err="1" smtClean="0"/>
              <a:t>dikalangan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, </a:t>
            </a:r>
            <a:r>
              <a:rPr lang="en-US" dirty="0" err="1" smtClean="0"/>
              <a:t>kaedah</a:t>
            </a:r>
            <a:r>
              <a:rPr lang="en-US" dirty="0" smtClean="0"/>
              <a:t>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ialah</a:t>
            </a:r>
            <a:r>
              <a:rPr lang="en-US" dirty="0" smtClean="0"/>
              <a:t>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9530420"/>
              </p:ext>
            </p:extLst>
          </p:nvPr>
        </p:nvGraphicFramePr>
        <p:xfrm>
          <a:off x="1066800" y="3581400"/>
          <a:ext cx="7086600" cy="1730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2362200"/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</a:t>
                      </a:r>
                      <a:r>
                        <a:rPr lang="en-US" dirty="0" err="1" smtClean="0"/>
                        <a:t>Keutamaan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RM10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MY" dirty="0"/>
                    </a:p>
                  </a:txBody>
                  <a:tcPr/>
                </a:tc>
              </a:tr>
              <a:tr h="42454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 100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RM100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5678269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tawaran</a:t>
            </a:r>
            <a:r>
              <a:rPr lang="en-US" dirty="0" smtClean="0"/>
              <a:t> </a:t>
            </a:r>
            <a:r>
              <a:rPr lang="en-US" dirty="0" err="1" smtClean="0"/>
              <a:t>terendah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250662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59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7"/>
            </a:pPr>
            <a:r>
              <a:rPr lang="en-US" dirty="0" err="1" smtClean="0"/>
              <a:t>Keutamaan</a:t>
            </a:r>
            <a:r>
              <a:rPr lang="en-US" dirty="0" smtClean="0"/>
              <a:t> Syarikat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</p:txBody>
      </p:sp>
      <p:sp>
        <p:nvSpPr>
          <p:cNvPr id="8" name="Oval 7"/>
          <p:cNvSpPr/>
          <p:nvPr/>
        </p:nvSpPr>
        <p:spPr>
          <a:xfrm>
            <a:off x="2971800" y="2209800"/>
            <a:ext cx="2590800" cy="12192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KONTRAK KERJA</a:t>
            </a:r>
            <a:endParaRPr lang="en-MY" dirty="0"/>
          </a:p>
        </p:txBody>
      </p:sp>
      <p:sp>
        <p:nvSpPr>
          <p:cNvPr id="9" name="Oval 8"/>
          <p:cNvSpPr/>
          <p:nvPr/>
        </p:nvSpPr>
        <p:spPr>
          <a:xfrm>
            <a:off x="685800" y="4343400"/>
            <a:ext cx="4114800" cy="18669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Sekurang-kurangnya</a:t>
            </a:r>
            <a:r>
              <a:rPr lang="en-US" dirty="0" smtClean="0"/>
              <a:t> 50%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bernilai</a:t>
            </a:r>
            <a:r>
              <a:rPr lang="en-US" dirty="0" smtClean="0"/>
              <a:t> RM200,000 </a:t>
            </a:r>
            <a:r>
              <a:rPr lang="en-US" dirty="0" err="1" smtClean="0"/>
              <a:t>hingga</a:t>
            </a:r>
            <a:r>
              <a:rPr lang="en-US" dirty="0" smtClean="0"/>
              <a:t> RM350,000 </a:t>
            </a:r>
            <a:r>
              <a:rPr lang="en-US" dirty="0" err="1" smtClean="0"/>
              <a:t>dikhaskan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ditandingi</a:t>
            </a:r>
            <a:r>
              <a:rPr lang="en-US" dirty="0" smtClean="0"/>
              <a:t> di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MY" dirty="0"/>
          </a:p>
        </p:txBody>
      </p:sp>
      <p:sp>
        <p:nvSpPr>
          <p:cNvPr id="11" name="Oval 10"/>
          <p:cNvSpPr/>
          <p:nvPr/>
        </p:nvSpPr>
        <p:spPr>
          <a:xfrm>
            <a:off x="4800600" y="4953000"/>
            <a:ext cx="3733800" cy="12954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Tender </a:t>
            </a:r>
            <a:r>
              <a:rPr lang="en-US" dirty="0" err="1" smtClean="0"/>
              <a:t>Terhad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RM5 </a:t>
            </a:r>
            <a:r>
              <a:rPr lang="en-US" dirty="0" err="1" smtClean="0"/>
              <a:t>juta</a:t>
            </a:r>
            <a:r>
              <a:rPr lang="en-US" dirty="0" smtClean="0"/>
              <a:t> (IPP/PK2 </a:t>
            </a:r>
            <a:r>
              <a:rPr lang="en-US" dirty="0" err="1" smtClean="0"/>
              <a:t>Perenggan</a:t>
            </a:r>
            <a:r>
              <a:rPr lang="en-US" dirty="0" smtClean="0"/>
              <a:t> 9)</a:t>
            </a:r>
            <a:endParaRPr lang="en-MY" dirty="0"/>
          </a:p>
        </p:txBody>
      </p:sp>
      <p:sp>
        <p:nvSpPr>
          <p:cNvPr id="10" name="Oval 9"/>
          <p:cNvSpPr/>
          <p:nvPr/>
        </p:nvSpPr>
        <p:spPr>
          <a:xfrm>
            <a:off x="4572000" y="2590800"/>
            <a:ext cx="3962400" cy="22860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30%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, </a:t>
            </a:r>
            <a:r>
              <a:rPr lang="en-US" dirty="0" err="1" smtClean="0"/>
              <a:t>dikhaskan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Bumiptera</a:t>
            </a:r>
            <a:r>
              <a:rPr lang="en-US" dirty="0" smtClean="0"/>
              <a:t> (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termasuk</a:t>
            </a:r>
            <a:r>
              <a:rPr lang="en-US" dirty="0" smtClean="0"/>
              <a:t> </a:t>
            </a:r>
            <a:r>
              <a:rPr lang="en-US" dirty="0" err="1" smtClean="0"/>
              <a:t>kerja-kerja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bernilai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RM200,000)</a:t>
            </a:r>
            <a:endParaRPr lang="en-MY" dirty="0"/>
          </a:p>
        </p:txBody>
      </p:sp>
      <p:sp>
        <p:nvSpPr>
          <p:cNvPr id="12" name="Oval 11"/>
          <p:cNvSpPr/>
          <p:nvPr/>
        </p:nvSpPr>
        <p:spPr>
          <a:xfrm>
            <a:off x="457200" y="2590800"/>
            <a:ext cx="2971800" cy="1752600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bernilai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RM200,00 (</a:t>
            </a:r>
            <a:r>
              <a:rPr lang="en-US" dirty="0" err="1" smtClean="0"/>
              <a:t>Gred</a:t>
            </a:r>
            <a:r>
              <a:rPr lang="en-US" dirty="0" smtClean="0"/>
              <a:t> G1)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19511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6" name="Oval 5"/>
          <p:cNvSpPr/>
          <p:nvPr/>
        </p:nvSpPr>
        <p:spPr>
          <a:xfrm>
            <a:off x="990600" y="1981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DASAR FISKAL</a:t>
            </a:r>
            <a:endParaRPr lang="en-MY" dirty="0"/>
          </a:p>
        </p:txBody>
      </p:sp>
      <p:sp>
        <p:nvSpPr>
          <p:cNvPr id="8" name="Line Callout 2 7"/>
          <p:cNvSpPr/>
          <p:nvPr/>
        </p:nvSpPr>
        <p:spPr>
          <a:xfrm>
            <a:off x="4343400" y="152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  FUNGSI PERUNTUKAN</a:t>
            </a:r>
            <a:endParaRPr lang="en-MY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2514600"/>
            <a:ext cx="54102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MENYEDIAKAN PERUNTUKAN KEWANGAN UNTUK:</a:t>
            </a:r>
          </a:p>
          <a:p>
            <a:pPr algn="r"/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Penyediaan</a:t>
            </a:r>
            <a:r>
              <a:rPr lang="en-US" sz="2400" dirty="0" smtClean="0"/>
              <a:t> </a:t>
            </a:r>
            <a:r>
              <a:rPr lang="en-US" sz="2400" dirty="0" err="1" smtClean="0"/>
              <a:t>kemudahan</a:t>
            </a:r>
            <a:r>
              <a:rPr lang="en-US" sz="2400" dirty="0" smtClean="0"/>
              <a:t> infra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perkhidmatan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Pembinaan</a:t>
            </a:r>
            <a:r>
              <a:rPr lang="en-US" sz="2400" dirty="0" smtClean="0"/>
              <a:t> </a:t>
            </a:r>
            <a:r>
              <a:rPr lang="en-US" sz="2400" dirty="0" err="1" smtClean="0"/>
              <a:t>sekolah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Pembinaan</a:t>
            </a:r>
            <a:r>
              <a:rPr lang="en-US" sz="2400" dirty="0" smtClean="0"/>
              <a:t> </a:t>
            </a:r>
            <a:r>
              <a:rPr lang="en-US" sz="2400" dirty="0" err="1" smtClean="0"/>
              <a:t>jalanraya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Pembinaan</a:t>
            </a:r>
            <a:r>
              <a:rPr lang="en-US" sz="2400" dirty="0" smtClean="0"/>
              <a:t> hospital, </a:t>
            </a:r>
            <a:r>
              <a:rPr lang="en-US" sz="2400" dirty="0" err="1" smtClean="0"/>
              <a:t>klinik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Pembinaan</a:t>
            </a:r>
            <a:r>
              <a:rPr lang="en-US" sz="2400" dirty="0" smtClean="0"/>
              <a:t> </a:t>
            </a:r>
            <a:r>
              <a:rPr lang="en-US" sz="2400" dirty="0" err="1" smtClean="0"/>
              <a:t>kemudahan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</a:t>
            </a:r>
            <a:r>
              <a:rPr lang="en-US" sz="2400" dirty="0" err="1" smtClean="0"/>
              <a:t>dll</a:t>
            </a:r>
            <a:r>
              <a:rPr lang="en-US" sz="2400" dirty="0" smtClean="0"/>
              <a:t>.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2308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b="1" dirty="0" smtClean="0"/>
              <a:t>PELAKSANAAN DASAR PEROLEHAN</a:t>
            </a:r>
          </a:p>
          <a:p>
            <a:pPr marL="571500" indent="-571500">
              <a:buFont typeface="+mj-lt"/>
              <a:buAutoNum type="romanLcPeriod" startAt="8"/>
            </a:pP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i="1" dirty="0" smtClean="0"/>
              <a:t>Prime Cost Sum</a:t>
            </a:r>
            <a:r>
              <a:rPr lang="en-US" dirty="0" smtClean="0"/>
              <a:t>: </a:t>
            </a:r>
            <a:r>
              <a:rPr lang="en-US" dirty="0" err="1" smtClean="0"/>
              <a:t>Mekanikal</a:t>
            </a:r>
            <a:r>
              <a:rPr lang="en-US" dirty="0" smtClean="0"/>
              <a:t>/ </a:t>
            </a:r>
            <a:r>
              <a:rPr lang="en-US" dirty="0" err="1" smtClean="0"/>
              <a:t>Elektrik</a:t>
            </a:r>
            <a:r>
              <a:rPr lang="en-US" dirty="0" smtClean="0"/>
              <a:t>/</a:t>
            </a:r>
            <a:r>
              <a:rPr lang="en-US" dirty="0" err="1" smtClean="0"/>
              <a:t>Pakar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syarikat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ialah</a:t>
            </a:r>
            <a:r>
              <a:rPr lang="en-US" dirty="0" smtClean="0"/>
              <a:t>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532018"/>
              </p:ext>
            </p:extLst>
          </p:nvPr>
        </p:nvGraphicFramePr>
        <p:xfrm>
          <a:off x="1066800" y="2667000"/>
          <a:ext cx="7086600" cy="30371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2362200"/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Nilai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% </a:t>
                      </a:r>
                      <a:r>
                        <a:rPr lang="en-US" dirty="0" err="1" smtClean="0"/>
                        <a:t>Keutamaan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RM100,000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RM500,000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10%</a:t>
                      </a:r>
                      <a:endParaRPr lang="en-MY" dirty="0"/>
                    </a:p>
                  </a:txBody>
                  <a:tcPr/>
                </a:tc>
              </a:tr>
              <a:tr h="424545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RM500,000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 1.5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RM1.5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RM 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baseline="0" dirty="0" smtClean="0"/>
                        <a:t> RM5 </a:t>
                      </a:r>
                      <a:r>
                        <a:rPr lang="en-US" baseline="0" dirty="0" err="1" smtClean="0"/>
                        <a:t>juta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hingga</a:t>
                      </a:r>
                      <a:r>
                        <a:rPr lang="en-US" baseline="0" dirty="0" smtClean="0"/>
                        <a:t> RM10 </a:t>
                      </a:r>
                      <a:r>
                        <a:rPr lang="en-US" baseline="0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RM10 </a:t>
                      </a:r>
                      <a:r>
                        <a:rPr lang="en-US" dirty="0" err="1" smtClean="0"/>
                        <a:t>juta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hingga</a:t>
                      </a:r>
                      <a:r>
                        <a:rPr lang="en-US" dirty="0" smtClean="0"/>
                        <a:t> 15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2.5%</a:t>
                      </a:r>
                      <a:endParaRPr lang="en-MY" dirty="0"/>
                    </a:p>
                  </a:txBody>
                  <a:tcPr/>
                </a:tc>
              </a:tr>
              <a:tr h="43542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Melebihi</a:t>
                      </a:r>
                      <a:r>
                        <a:rPr lang="en-US" dirty="0" smtClean="0"/>
                        <a:t> RM15 </a:t>
                      </a:r>
                      <a:r>
                        <a:rPr lang="en-US" dirty="0" err="1" smtClean="0"/>
                        <a:t>juta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Tiada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066800" y="5715000"/>
            <a:ext cx="708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(Cara </a:t>
            </a:r>
            <a:r>
              <a:rPr lang="en-US" dirty="0" err="1" smtClean="0"/>
              <a:t>pengiraan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pengiraan</a:t>
            </a:r>
            <a:r>
              <a:rPr lang="en-US" dirty="0" smtClean="0"/>
              <a:t> </a:t>
            </a:r>
            <a:r>
              <a:rPr lang="en-US" dirty="0" err="1" smtClean="0"/>
              <a:t>peratusan</a:t>
            </a:r>
            <a:r>
              <a:rPr lang="en-US" dirty="0" smtClean="0"/>
              <a:t> </a:t>
            </a:r>
            <a:r>
              <a:rPr lang="en-US" dirty="0" err="1" smtClean="0"/>
              <a:t>keutamaan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Perkhidmtan</a:t>
            </a:r>
            <a:r>
              <a:rPr lang="en-US" dirty="0" smtClean="0"/>
              <a:t>)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7123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COST SUM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2286000"/>
            <a:ext cx="8229600" cy="1752600"/>
          </a:xfrm>
        </p:spPr>
        <p:txBody>
          <a:bodyPr/>
          <a:lstStyle/>
          <a:p>
            <a:pPr algn="ctr"/>
            <a:r>
              <a:rPr lang="en-US" dirty="0" err="1" smtClean="0"/>
              <a:t>Jumlah</a:t>
            </a:r>
            <a:r>
              <a:rPr lang="en-US" dirty="0" smtClean="0"/>
              <a:t> </a:t>
            </a:r>
            <a:r>
              <a:rPr lang="en-US" dirty="0" err="1" smtClean="0"/>
              <a:t>wang</a:t>
            </a:r>
            <a:r>
              <a:rPr lang="en-US" dirty="0" smtClean="0"/>
              <a:t> yang </a:t>
            </a:r>
            <a:r>
              <a:rPr lang="en-US" dirty="0" err="1" smtClean="0"/>
              <a:t>diperuntukan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Subkontraktor</a:t>
            </a:r>
            <a:r>
              <a:rPr lang="en-US" dirty="0" smtClean="0"/>
              <a:t> </a:t>
            </a:r>
            <a:r>
              <a:rPr lang="en-US" dirty="0" err="1" smtClean="0"/>
              <a:t>Dinamakan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barang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didapatkan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Dinamakan</a:t>
            </a:r>
            <a:r>
              <a:rPr lang="en-US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47993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</p:txBody>
      </p:sp>
      <p:sp>
        <p:nvSpPr>
          <p:cNvPr id="8" name="Oval 7"/>
          <p:cNvSpPr/>
          <p:nvPr/>
        </p:nvSpPr>
        <p:spPr>
          <a:xfrm>
            <a:off x="609600" y="1905000"/>
            <a:ext cx="2057400" cy="44196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KATEGORI PEROLEHAN</a:t>
            </a:r>
            <a:endParaRPr lang="en-MY" dirty="0"/>
          </a:p>
        </p:txBody>
      </p:sp>
      <p:sp>
        <p:nvSpPr>
          <p:cNvPr id="9" name="Rectangle 8"/>
          <p:cNvSpPr/>
          <p:nvPr/>
        </p:nvSpPr>
        <p:spPr>
          <a:xfrm>
            <a:off x="2743200" y="1828800"/>
            <a:ext cx="5638800" cy="9144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BEKALAN</a:t>
            </a:r>
          </a:p>
          <a:p>
            <a:endParaRPr lang="en-MY" dirty="0"/>
          </a:p>
        </p:txBody>
      </p:sp>
      <p:sp>
        <p:nvSpPr>
          <p:cNvPr id="10" name="Rectangle 9"/>
          <p:cNvSpPr/>
          <p:nvPr/>
        </p:nvSpPr>
        <p:spPr>
          <a:xfrm>
            <a:off x="2800350" y="2933700"/>
            <a:ext cx="1981200" cy="25146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PERKHIDMATAN</a:t>
            </a:r>
            <a:endParaRPr lang="en-MY" dirty="0"/>
          </a:p>
        </p:txBody>
      </p:sp>
      <p:sp>
        <p:nvSpPr>
          <p:cNvPr id="11" name="Rectangle 10"/>
          <p:cNvSpPr/>
          <p:nvPr/>
        </p:nvSpPr>
        <p:spPr>
          <a:xfrm>
            <a:off x="4953000" y="2895600"/>
            <a:ext cx="3429000" cy="121920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/>
              <a:t>BUKAN PERUNDING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53000" y="4191000"/>
            <a:ext cx="3429000" cy="1219200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400" dirty="0" smtClean="0"/>
              <a:t>PERUNDING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43200" y="5562600"/>
            <a:ext cx="5638800" cy="762000"/>
          </a:xfrm>
          <a:prstGeom prst="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KERJA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46654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</p:txBody>
      </p:sp>
      <p:sp>
        <p:nvSpPr>
          <p:cNvPr id="8" name="Oval 7"/>
          <p:cNvSpPr/>
          <p:nvPr/>
        </p:nvSpPr>
        <p:spPr>
          <a:xfrm>
            <a:off x="609600" y="1905000"/>
            <a:ext cx="2057400" cy="44196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KATEGORI PEROLEHAN</a:t>
            </a:r>
            <a:endParaRPr lang="en-MY" dirty="0"/>
          </a:p>
        </p:txBody>
      </p:sp>
      <p:sp>
        <p:nvSpPr>
          <p:cNvPr id="9" name="Rectangle 8"/>
          <p:cNvSpPr/>
          <p:nvPr/>
        </p:nvSpPr>
        <p:spPr>
          <a:xfrm>
            <a:off x="2743200" y="1828800"/>
            <a:ext cx="5638800" cy="9144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BEKALAN</a:t>
            </a:r>
          </a:p>
          <a:p>
            <a:endParaRPr lang="en-MY" dirty="0"/>
          </a:p>
        </p:txBody>
      </p:sp>
      <p:sp>
        <p:nvSpPr>
          <p:cNvPr id="13" name="Rectangle 12"/>
          <p:cNvSpPr/>
          <p:nvPr/>
        </p:nvSpPr>
        <p:spPr>
          <a:xfrm>
            <a:off x="2743200" y="3200400"/>
            <a:ext cx="5638800" cy="3124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err="1" smtClean="0"/>
              <a:t>Bermaksud</a:t>
            </a:r>
            <a:r>
              <a:rPr lang="en-US" sz="2400" dirty="0" smtClean="0"/>
              <a:t> </a:t>
            </a:r>
            <a:r>
              <a:rPr lang="en-US" sz="2400" dirty="0" err="1" smtClean="0"/>
              <a:t>barang-barang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dibekalkan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menjalankan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 </a:t>
            </a:r>
            <a:r>
              <a:rPr lang="en-US" sz="2400" dirty="0" err="1" smtClean="0"/>
              <a:t>aktiviti</a:t>
            </a:r>
            <a:r>
              <a:rPr lang="en-US" sz="2400" dirty="0" smtClean="0"/>
              <a:t>, program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projek</a:t>
            </a:r>
            <a:r>
              <a:rPr lang="en-US" sz="2400" dirty="0" smtClean="0"/>
              <a:t> </a:t>
            </a:r>
            <a:r>
              <a:rPr lang="en-US" sz="2400" dirty="0" err="1" smtClean="0"/>
              <a:t>agensi</a:t>
            </a:r>
            <a:r>
              <a:rPr lang="en-US" sz="2400" dirty="0" smtClean="0"/>
              <a:t> </a:t>
            </a:r>
            <a:r>
              <a:rPr lang="en-US" sz="2400" dirty="0" err="1" smtClean="0"/>
              <a:t>kerajaan</a:t>
            </a:r>
            <a:r>
              <a:rPr lang="en-US" sz="2400" dirty="0" smtClean="0"/>
              <a:t>.  </a:t>
            </a:r>
            <a:r>
              <a:rPr lang="en-US" sz="2400" dirty="0" err="1" smtClean="0"/>
              <a:t>Ia</a:t>
            </a:r>
            <a:r>
              <a:rPr lang="en-US" sz="2400" dirty="0" smtClean="0"/>
              <a:t> juga </a:t>
            </a:r>
            <a:r>
              <a:rPr lang="en-US" sz="2400" dirty="0" err="1" smtClean="0"/>
              <a:t>merupakan</a:t>
            </a:r>
            <a:r>
              <a:rPr lang="en-US" sz="2400" dirty="0" smtClean="0"/>
              <a:t> input </a:t>
            </a:r>
            <a:r>
              <a:rPr lang="en-US" sz="2400" dirty="0" err="1" smtClean="0"/>
              <a:t>kepada</a:t>
            </a:r>
            <a:r>
              <a:rPr lang="en-US" sz="2400" dirty="0" smtClean="0"/>
              <a:t> </a:t>
            </a:r>
            <a:r>
              <a:rPr lang="en-US" sz="2400" dirty="0" err="1" smtClean="0"/>
              <a:t>sesuatu</a:t>
            </a:r>
            <a:r>
              <a:rPr lang="en-US" sz="2400" dirty="0" smtClean="0"/>
              <a:t> proses </a:t>
            </a:r>
            <a:r>
              <a:rPr lang="en-US" sz="2400" dirty="0" err="1" smtClean="0"/>
              <a:t>kerja</a:t>
            </a:r>
            <a:r>
              <a:rPr lang="en-US" sz="2400" dirty="0" smtClean="0"/>
              <a:t> </a:t>
            </a:r>
            <a:r>
              <a:rPr lang="en-US" sz="2400" dirty="0" err="1" smtClean="0"/>
              <a:t>atau</a:t>
            </a:r>
            <a:r>
              <a:rPr lang="en-US" sz="2400" dirty="0" smtClean="0"/>
              <a:t> </a:t>
            </a:r>
            <a:r>
              <a:rPr lang="en-US" sz="2400" dirty="0" err="1" smtClean="0"/>
              <a:t>perkhidmatan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bahan</a:t>
            </a:r>
            <a:r>
              <a:rPr lang="en-US" sz="2400" dirty="0" smtClean="0"/>
              <a:t> </a:t>
            </a:r>
            <a:r>
              <a:rPr lang="en-US" sz="2400" dirty="0" err="1" smtClean="0"/>
              <a:t>binaan</a:t>
            </a:r>
            <a:r>
              <a:rPr lang="en-US" sz="2400" dirty="0" smtClean="0"/>
              <a:t>, </a:t>
            </a:r>
            <a:r>
              <a:rPr lang="en-US" sz="2400" dirty="0" err="1" smtClean="0"/>
              <a:t>makanan</a:t>
            </a:r>
            <a:r>
              <a:rPr lang="en-US" sz="2400" dirty="0" smtClean="0"/>
              <a:t>, </a:t>
            </a:r>
            <a:r>
              <a:rPr lang="en-US" sz="2400" dirty="0" err="1" smtClean="0"/>
              <a:t>pakaian</a:t>
            </a:r>
            <a:r>
              <a:rPr lang="en-US" sz="2400" dirty="0" smtClean="0"/>
              <a:t>, </a:t>
            </a:r>
            <a:r>
              <a:rPr lang="en-US" sz="2400" dirty="0" err="1" smtClean="0"/>
              <a:t>kenderaan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kelengkapan</a:t>
            </a:r>
            <a:r>
              <a:rPr lang="en-US" sz="2400" dirty="0" smtClean="0"/>
              <a:t> </a:t>
            </a:r>
            <a:r>
              <a:rPr lang="en-US" sz="2400" dirty="0" err="1" smtClean="0"/>
              <a:t>pejabat</a:t>
            </a:r>
            <a:r>
              <a:rPr lang="en-US" sz="2400" dirty="0" smtClean="0"/>
              <a:t>.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70732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</p:txBody>
      </p:sp>
      <p:sp>
        <p:nvSpPr>
          <p:cNvPr id="8" name="Oval 7"/>
          <p:cNvSpPr/>
          <p:nvPr/>
        </p:nvSpPr>
        <p:spPr>
          <a:xfrm>
            <a:off x="609600" y="1905000"/>
            <a:ext cx="2057400" cy="44196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KATEGORI PEROLEHAN</a:t>
            </a:r>
            <a:endParaRPr lang="en-MY" dirty="0"/>
          </a:p>
        </p:txBody>
      </p:sp>
      <p:sp>
        <p:nvSpPr>
          <p:cNvPr id="10" name="Rectangle 9"/>
          <p:cNvSpPr/>
          <p:nvPr/>
        </p:nvSpPr>
        <p:spPr>
          <a:xfrm>
            <a:off x="2743200" y="1752600"/>
            <a:ext cx="1981200" cy="2362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PERKHIDMATAN</a:t>
            </a:r>
            <a:endParaRPr lang="en-MY" dirty="0"/>
          </a:p>
        </p:txBody>
      </p:sp>
      <p:sp>
        <p:nvSpPr>
          <p:cNvPr id="11" name="Rectangle 10"/>
          <p:cNvSpPr/>
          <p:nvPr/>
        </p:nvSpPr>
        <p:spPr>
          <a:xfrm>
            <a:off x="4953000" y="1752600"/>
            <a:ext cx="3429000" cy="2362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BUKAN PERUNDING</a:t>
            </a:r>
          </a:p>
          <a:p>
            <a:r>
              <a:rPr lang="en-US" sz="2000" dirty="0" err="1" smtClean="0"/>
              <a:t>Meliputi</a:t>
            </a:r>
            <a:r>
              <a:rPr lang="en-US" sz="2000" dirty="0" smtClean="0"/>
              <a:t> </a:t>
            </a:r>
            <a:r>
              <a:rPr lang="en-US" sz="2000" dirty="0" err="1" smtClean="0"/>
              <a:t>perkhidmatan</a:t>
            </a:r>
            <a:r>
              <a:rPr lang="en-US" sz="2000" dirty="0" smtClean="0"/>
              <a:t>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pengendalian</a:t>
            </a:r>
            <a:r>
              <a:rPr lang="en-US" sz="2000" dirty="0"/>
              <a:t> </a:t>
            </a:r>
            <a:r>
              <a:rPr lang="en-US" sz="2000" dirty="0" err="1" smtClean="0"/>
              <a:t>kursus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latihan</a:t>
            </a:r>
            <a:r>
              <a:rPr lang="en-US" sz="2000" dirty="0" smtClean="0"/>
              <a:t>, </a:t>
            </a:r>
            <a:r>
              <a:rPr lang="en-US" sz="2000" dirty="0" err="1" smtClean="0"/>
              <a:t>penyenggaraan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pembaikan</a:t>
            </a:r>
            <a:r>
              <a:rPr lang="en-US" sz="2000" dirty="0" smtClean="0"/>
              <a:t>, </a:t>
            </a:r>
            <a:r>
              <a:rPr lang="en-US" sz="2000" dirty="0" err="1" smtClean="0"/>
              <a:t>pencucian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pembersihan</a:t>
            </a:r>
            <a:r>
              <a:rPr lang="en-US" sz="2000" dirty="0" smtClean="0"/>
              <a:t>, </a:t>
            </a:r>
            <a:r>
              <a:rPr lang="en-US" sz="2000" dirty="0" err="1" smtClean="0"/>
              <a:t>penyewaan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pengurusan</a:t>
            </a:r>
            <a:r>
              <a:rPr lang="en-US" sz="2000" dirty="0" smtClean="0"/>
              <a:t> </a:t>
            </a:r>
            <a:r>
              <a:rPr lang="en-US" sz="2000" dirty="0" err="1" smtClean="0"/>
              <a:t>bangunan</a:t>
            </a:r>
            <a:r>
              <a:rPr lang="en-US" sz="2000" dirty="0" smtClean="0"/>
              <a:t>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43200" y="4343400"/>
            <a:ext cx="5638800" cy="19812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PERUNDING</a:t>
            </a:r>
          </a:p>
          <a:p>
            <a:r>
              <a:rPr lang="en-US" sz="2000" dirty="0" err="1" smtClean="0"/>
              <a:t>Perkhidmatan</a:t>
            </a:r>
            <a:r>
              <a:rPr lang="en-US" sz="2000" dirty="0" smtClean="0"/>
              <a:t> </a:t>
            </a:r>
            <a:r>
              <a:rPr lang="en-US" sz="2000" dirty="0" err="1" smtClean="0"/>
              <a:t>kepakaran</a:t>
            </a:r>
            <a:r>
              <a:rPr lang="en-US" sz="2000" dirty="0" smtClean="0"/>
              <a:t>/</a:t>
            </a:r>
            <a:r>
              <a:rPr lang="en-US" sz="2000" dirty="0" err="1" smtClean="0"/>
              <a:t>kemahiran</a:t>
            </a:r>
            <a:r>
              <a:rPr lang="en-US" sz="2000" dirty="0" smtClean="0"/>
              <a:t> yang </a:t>
            </a:r>
            <a:r>
              <a:rPr lang="en-US" sz="2000" dirty="0" err="1" smtClean="0"/>
              <a:t>diperolehi</a:t>
            </a:r>
            <a:r>
              <a:rPr lang="en-US" sz="2000" dirty="0" smtClean="0"/>
              <a:t> </a:t>
            </a:r>
            <a:r>
              <a:rPr lang="en-US" sz="2000" dirty="0" err="1" smtClean="0"/>
              <a:t>untuk</a:t>
            </a:r>
            <a:r>
              <a:rPr lang="en-US" sz="2000" dirty="0" smtClean="0"/>
              <a:t> </a:t>
            </a:r>
            <a:r>
              <a:rPr lang="en-US" sz="2000" dirty="0" err="1" smtClean="0"/>
              <a:t>sesuatu</a:t>
            </a:r>
            <a:r>
              <a:rPr lang="en-US" sz="2000" dirty="0" smtClean="0"/>
              <a:t>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bagi</a:t>
            </a:r>
            <a:r>
              <a:rPr lang="en-US" sz="2000" dirty="0" smtClean="0"/>
              <a:t> </a:t>
            </a:r>
            <a:r>
              <a:rPr lang="en-US" sz="2000" dirty="0" err="1" smtClean="0"/>
              <a:t>projek</a:t>
            </a:r>
            <a:r>
              <a:rPr lang="en-US" sz="2000" dirty="0" smtClean="0"/>
              <a:t> </a:t>
            </a:r>
            <a:r>
              <a:rPr lang="en-US" sz="2000" dirty="0" err="1" smtClean="0"/>
              <a:t>pembangunan</a:t>
            </a:r>
            <a:r>
              <a:rPr lang="en-US" sz="2000" dirty="0" smtClean="0"/>
              <a:t> </a:t>
            </a:r>
            <a:r>
              <a:rPr lang="en-US" sz="2000" dirty="0" err="1" smtClean="0"/>
              <a:t>fisikal</a:t>
            </a:r>
            <a:r>
              <a:rPr lang="en-US" sz="2000" dirty="0" smtClean="0"/>
              <a:t> yang </a:t>
            </a:r>
            <a:r>
              <a:rPr lang="en-US" sz="2000" dirty="0" err="1" smtClean="0"/>
              <a:t>memerlukan</a:t>
            </a:r>
            <a:r>
              <a:rPr lang="en-US" sz="2000" dirty="0" smtClean="0"/>
              <a:t> input </a:t>
            </a:r>
            <a:r>
              <a:rPr lang="en-US" sz="2000" dirty="0" err="1" smtClean="0"/>
              <a:t>seperti</a:t>
            </a:r>
            <a:r>
              <a:rPr lang="en-US" sz="2000" dirty="0" smtClean="0"/>
              <a:t> </a:t>
            </a:r>
            <a:r>
              <a:rPr lang="en-US" sz="2000" dirty="0" err="1" smtClean="0"/>
              <a:t>arkitek</a:t>
            </a:r>
            <a:r>
              <a:rPr lang="en-US" sz="2000" dirty="0" smtClean="0"/>
              <a:t>, </a:t>
            </a:r>
            <a:r>
              <a:rPr lang="en-US" sz="2000" dirty="0" err="1" smtClean="0"/>
              <a:t>kejuruteraan</a:t>
            </a:r>
            <a:r>
              <a:rPr lang="en-US" sz="2000" dirty="0" smtClean="0"/>
              <a:t>, </a:t>
            </a:r>
            <a:r>
              <a:rPr lang="en-US" sz="2000" dirty="0" err="1" smtClean="0"/>
              <a:t>ukur</a:t>
            </a:r>
            <a:r>
              <a:rPr lang="en-US" sz="2000" dirty="0"/>
              <a:t> </a:t>
            </a:r>
            <a:r>
              <a:rPr lang="en-US" sz="2000" dirty="0" err="1" smtClean="0"/>
              <a:t>bahan</a:t>
            </a:r>
            <a:r>
              <a:rPr lang="en-US" sz="2000" dirty="0" smtClean="0"/>
              <a:t>, </a:t>
            </a:r>
            <a:r>
              <a:rPr lang="en-US" sz="2000" dirty="0" err="1" smtClean="0"/>
              <a:t>kerja</a:t>
            </a:r>
            <a:r>
              <a:rPr lang="en-US" sz="2000" dirty="0" smtClean="0"/>
              <a:t> </a:t>
            </a:r>
            <a:r>
              <a:rPr lang="en-US" sz="2000" dirty="0" err="1" smtClean="0"/>
              <a:t>ukur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meliputi</a:t>
            </a:r>
            <a:r>
              <a:rPr lang="en-US" sz="2000" dirty="0" smtClean="0"/>
              <a:t> </a:t>
            </a:r>
            <a:r>
              <a:rPr lang="en-US" sz="2000" dirty="0" err="1" smtClean="0"/>
              <a:t>semua</a:t>
            </a:r>
            <a:r>
              <a:rPr lang="en-US" sz="2000" dirty="0" smtClean="0"/>
              <a:t> </a:t>
            </a:r>
            <a:r>
              <a:rPr lang="en-US" sz="2000" dirty="0" err="1" smtClean="0"/>
              <a:t>jenis</a:t>
            </a:r>
            <a:r>
              <a:rPr lang="en-US" sz="2000" dirty="0" smtClean="0"/>
              <a:t> </a:t>
            </a:r>
            <a:r>
              <a:rPr lang="en-US" sz="2000" dirty="0" err="1" smtClean="0"/>
              <a:t>kajian</a:t>
            </a:r>
            <a:r>
              <a:rPr lang="en-US" sz="2000" dirty="0" smtClean="0"/>
              <a:t> </a:t>
            </a:r>
            <a:r>
              <a:rPr lang="en-US" sz="2000" dirty="0" err="1" smtClean="0"/>
              <a:t>fisikal</a:t>
            </a:r>
            <a:r>
              <a:rPr lang="en-US" sz="2000" dirty="0" smtClean="0"/>
              <a:t> </a:t>
            </a:r>
            <a:r>
              <a:rPr lang="en-US" sz="2000" dirty="0" err="1" smtClean="0"/>
              <a:t>dan</a:t>
            </a:r>
            <a:r>
              <a:rPr lang="en-US" sz="2000" dirty="0" smtClean="0"/>
              <a:t> </a:t>
            </a:r>
            <a:r>
              <a:rPr lang="en-US" sz="2000" dirty="0" err="1" smtClean="0"/>
              <a:t>kajian</a:t>
            </a:r>
            <a:r>
              <a:rPr lang="en-US" sz="2000" dirty="0" smtClean="0"/>
              <a:t> </a:t>
            </a:r>
            <a:r>
              <a:rPr lang="en-US" sz="2000" dirty="0" err="1" smtClean="0"/>
              <a:t>bukan</a:t>
            </a:r>
            <a:r>
              <a:rPr lang="en-US" sz="2000" dirty="0" smtClean="0"/>
              <a:t> </a:t>
            </a:r>
            <a:r>
              <a:rPr lang="en-US" sz="2000" dirty="0" err="1" smtClean="0"/>
              <a:t>fisikal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6931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</p:txBody>
      </p:sp>
      <p:sp>
        <p:nvSpPr>
          <p:cNvPr id="8" name="Oval 7"/>
          <p:cNvSpPr/>
          <p:nvPr/>
        </p:nvSpPr>
        <p:spPr>
          <a:xfrm>
            <a:off x="609600" y="1905000"/>
            <a:ext cx="2057400" cy="44196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KATEGORI PEROLEHAN</a:t>
            </a:r>
            <a:endParaRPr lang="en-MY" dirty="0"/>
          </a:p>
        </p:txBody>
      </p:sp>
      <p:sp>
        <p:nvSpPr>
          <p:cNvPr id="9" name="Rectangle 8"/>
          <p:cNvSpPr/>
          <p:nvPr/>
        </p:nvSpPr>
        <p:spPr>
          <a:xfrm>
            <a:off x="2743200" y="1828800"/>
            <a:ext cx="5638800" cy="9144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KERJA</a:t>
            </a:r>
          </a:p>
          <a:p>
            <a:endParaRPr lang="en-MY" dirty="0"/>
          </a:p>
        </p:txBody>
      </p:sp>
      <p:sp>
        <p:nvSpPr>
          <p:cNvPr id="13" name="Rectangle 12"/>
          <p:cNvSpPr/>
          <p:nvPr/>
        </p:nvSpPr>
        <p:spPr>
          <a:xfrm>
            <a:off x="2743200" y="2895600"/>
            <a:ext cx="5638800" cy="343662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err="1" smtClean="0"/>
              <a:t>Merupakan</a:t>
            </a:r>
            <a:r>
              <a:rPr lang="en-US" sz="2400" dirty="0" smtClean="0"/>
              <a:t> </a:t>
            </a:r>
            <a:r>
              <a:rPr lang="en-US" sz="2400" dirty="0" err="1" smtClean="0"/>
              <a:t>perolehan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melibatkan</a:t>
            </a:r>
            <a:r>
              <a:rPr lang="en-US" sz="2400" dirty="0" smtClean="0"/>
              <a:t> </a:t>
            </a:r>
            <a:r>
              <a:rPr lang="en-US" sz="2400" dirty="0" err="1" smtClean="0"/>
              <a:t>kerja-kerja</a:t>
            </a:r>
            <a:r>
              <a:rPr lang="en-US" sz="2400" dirty="0" smtClean="0"/>
              <a:t> </a:t>
            </a:r>
            <a:r>
              <a:rPr lang="en-US" sz="2400" dirty="0" err="1" smtClean="0"/>
              <a:t>pembinaan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sivil</a:t>
            </a:r>
            <a:r>
              <a:rPr lang="en-US" sz="2400" dirty="0" smtClean="0"/>
              <a:t> </a:t>
            </a:r>
            <a:r>
              <a:rPr lang="en-US" sz="2400" dirty="0" err="1" smtClean="0"/>
              <a:t>seperti</a:t>
            </a:r>
            <a:r>
              <a:rPr lang="en-US" sz="2400" dirty="0" smtClean="0"/>
              <a:t> </a:t>
            </a:r>
            <a:r>
              <a:rPr lang="en-US" sz="2400" dirty="0" err="1" smtClean="0"/>
              <a:t>bangunan</a:t>
            </a:r>
            <a:r>
              <a:rPr lang="en-US" sz="2400" dirty="0" smtClean="0"/>
              <a:t>, </a:t>
            </a:r>
            <a:r>
              <a:rPr lang="en-US" sz="2400" dirty="0" err="1" smtClean="0"/>
              <a:t>lapangan</a:t>
            </a:r>
            <a:r>
              <a:rPr lang="en-US" sz="2400" dirty="0" smtClean="0"/>
              <a:t> </a:t>
            </a:r>
            <a:r>
              <a:rPr lang="en-US" sz="2400" dirty="0" err="1" smtClean="0"/>
              <a:t>terbang</a:t>
            </a:r>
            <a:r>
              <a:rPr lang="en-US" sz="2400" dirty="0" smtClean="0"/>
              <a:t>, </a:t>
            </a:r>
            <a:r>
              <a:rPr lang="en-US" sz="2400" dirty="0" err="1" smtClean="0"/>
              <a:t>pelabuhan</a:t>
            </a:r>
            <a:r>
              <a:rPr lang="en-US" sz="2400" dirty="0" smtClean="0"/>
              <a:t>, </a:t>
            </a:r>
            <a:r>
              <a:rPr lang="en-US" sz="2400" dirty="0" err="1" smtClean="0"/>
              <a:t>jalanraya</a:t>
            </a:r>
            <a:r>
              <a:rPr lang="en-US" sz="2400" dirty="0" smtClean="0"/>
              <a:t>, </a:t>
            </a:r>
            <a:r>
              <a:rPr lang="en-US" sz="2400" dirty="0" err="1" smtClean="0"/>
              <a:t>tapak</a:t>
            </a:r>
            <a:r>
              <a:rPr lang="en-US" sz="2400" dirty="0" smtClean="0"/>
              <a:t> </a:t>
            </a:r>
            <a:r>
              <a:rPr lang="en-US" sz="2400" dirty="0" err="1" smtClean="0"/>
              <a:t>kawasan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empangan</a:t>
            </a:r>
            <a:r>
              <a:rPr lang="en-US" sz="2400" dirty="0" smtClean="0"/>
              <a:t> air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kerja-kerja</a:t>
            </a:r>
            <a:r>
              <a:rPr lang="en-US" sz="2400" dirty="0" smtClean="0"/>
              <a:t> </a:t>
            </a:r>
            <a:r>
              <a:rPr lang="en-US" sz="2400" dirty="0" err="1" smtClean="0"/>
              <a:t>perparitan</a:t>
            </a:r>
            <a:r>
              <a:rPr lang="en-US" sz="2400" dirty="0" smtClean="0"/>
              <a:t> </a:t>
            </a:r>
            <a:r>
              <a:rPr lang="en-US" sz="2400" dirty="0" err="1" smtClean="0"/>
              <a:t>termasuk</a:t>
            </a:r>
            <a:r>
              <a:rPr lang="en-US" sz="2400" dirty="0" smtClean="0"/>
              <a:t> </a:t>
            </a:r>
            <a:r>
              <a:rPr lang="en-US" sz="2400" dirty="0" err="1" smtClean="0"/>
              <a:t>kerja-kerja</a:t>
            </a:r>
            <a:r>
              <a:rPr lang="en-US" sz="2400" dirty="0" smtClean="0"/>
              <a:t> </a:t>
            </a:r>
            <a:r>
              <a:rPr lang="en-US" sz="2400" dirty="0" err="1" smtClean="0"/>
              <a:t>mekanikal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elektrikal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24937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</p:txBody>
      </p:sp>
      <p:sp>
        <p:nvSpPr>
          <p:cNvPr id="8" name="Oval 7"/>
          <p:cNvSpPr/>
          <p:nvPr/>
        </p:nvSpPr>
        <p:spPr>
          <a:xfrm>
            <a:off x="609600" y="1905000"/>
            <a:ext cx="2057400" cy="441960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KAEDAH PEROLEHAN</a:t>
            </a:r>
            <a:endParaRPr lang="en-MY" dirty="0"/>
          </a:p>
        </p:txBody>
      </p:sp>
      <p:sp>
        <p:nvSpPr>
          <p:cNvPr id="9" name="Rectangle 8"/>
          <p:cNvSpPr/>
          <p:nvPr/>
        </p:nvSpPr>
        <p:spPr>
          <a:xfrm>
            <a:off x="2743200" y="1828800"/>
            <a:ext cx="5638800" cy="44958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dirty="0" smtClean="0"/>
              <a:t>PANJAR WANG RUNCIT</a:t>
            </a:r>
          </a:p>
          <a:p>
            <a:r>
              <a:rPr lang="en-US" sz="2400" dirty="0" smtClean="0"/>
              <a:t>PEMBELIAN TERUS </a:t>
            </a:r>
          </a:p>
          <a:p>
            <a:r>
              <a:rPr lang="en-US" sz="2400" dirty="0" smtClean="0"/>
              <a:t>SEBUT HARGA</a:t>
            </a:r>
          </a:p>
          <a:p>
            <a:r>
              <a:rPr lang="en-US" sz="2400" i="1" dirty="0" smtClean="0"/>
              <a:t>REQUISITION</a:t>
            </a:r>
          </a:p>
          <a:p>
            <a:r>
              <a:rPr lang="en-US" sz="2400" dirty="0" smtClean="0"/>
              <a:t>TENDER</a:t>
            </a:r>
          </a:p>
          <a:p>
            <a:r>
              <a:rPr lang="en-US" sz="2400" dirty="0" smtClean="0"/>
              <a:t>PEROLEHAN PUSAT</a:t>
            </a: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41111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/>
            </a:pPr>
            <a:r>
              <a:rPr lang="en-US" b="1" dirty="0" err="1" smtClean="0"/>
              <a:t>Panjar</a:t>
            </a:r>
            <a:r>
              <a:rPr lang="en-US" b="1" dirty="0" smtClean="0"/>
              <a:t> Wang </a:t>
            </a:r>
            <a:r>
              <a:rPr lang="en-US" b="1" dirty="0" err="1" smtClean="0"/>
              <a:t>Runcit</a:t>
            </a: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kegunaan</a:t>
            </a:r>
            <a:r>
              <a:rPr lang="en-US" dirty="0" smtClean="0"/>
              <a:t> </a:t>
            </a:r>
            <a:r>
              <a:rPr lang="en-US" dirty="0" err="1" smtClean="0"/>
              <a:t>segera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RM500.00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Tiada</a:t>
            </a:r>
            <a:r>
              <a:rPr lang="en-US" dirty="0" smtClean="0"/>
              <a:t>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diperlukan</a:t>
            </a:r>
            <a:r>
              <a:rPr lang="en-US" dirty="0" smtClean="0"/>
              <a:t> (</a:t>
            </a:r>
            <a:r>
              <a:rPr lang="en-US" dirty="0" err="1" smtClean="0"/>
              <a:t>memadai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resit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Had </a:t>
            </a:r>
            <a:r>
              <a:rPr lang="en-US" dirty="0" err="1" smtClean="0"/>
              <a:t>Panjar</a:t>
            </a:r>
            <a:r>
              <a:rPr lang="en-US" dirty="0" smtClean="0"/>
              <a:t> </a:t>
            </a:r>
            <a:r>
              <a:rPr lang="en-US" dirty="0" err="1" smtClean="0"/>
              <a:t>berbeza</a:t>
            </a:r>
            <a:r>
              <a:rPr lang="en-US" dirty="0" smtClean="0"/>
              <a:t> (</a:t>
            </a:r>
            <a:r>
              <a:rPr lang="en-US" dirty="0" err="1" smtClean="0"/>
              <a:t>Kem</a:t>
            </a:r>
            <a:r>
              <a:rPr lang="en-US" dirty="0" smtClean="0"/>
              <a:t>/</a:t>
            </a:r>
            <a:r>
              <a:rPr lang="en-US" dirty="0" err="1" smtClean="0"/>
              <a:t>Ibu</a:t>
            </a:r>
            <a:r>
              <a:rPr lang="en-US" dirty="0" smtClean="0"/>
              <a:t> </a:t>
            </a:r>
            <a:r>
              <a:rPr lang="en-US" dirty="0" err="1" smtClean="0"/>
              <a:t>Pejabat</a:t>
            </a:r>
            <a:r>
              <a:rPr lang="en-US" dirty="0" smtClean="0"/>
              <a:t> RM5,000/RM3,000; </a:t>
            </a:r>
            <a:r>
              <a:rPr lang="en-US" dirty="0" err="1" smtClean="0"/>
              <a:t>Negeri</a:t>
            </a:r>
            <a:r>
              <a:rPr lang="en-US" dirty="0" smtClean="0"/>
              <a:t>/</a:t>
            </a:r>
            <a:r>
              <a:rPr lang="en-US" dirty="0" err="1" smtClean="0"/>
              <a:t>Daaerah</a:t>
            </a:r>
            <a:r>
              <a:rPr lang="en-US" dirty="0" smtClean="0"/>
              <a:t> RM2,000/RM1,000/RM500.00</a:t>
            </a:r>
          </a:p>
        </p:txBody>
      </p:sp>
    </p:spTree>
    <p:extLst>
      <p:ext uri="{BB962C8B-B14F-4D97-AF65-F5344CB8AC3E}">
        <p14:creationId xmlns:p14="http://schemas.microsoft.com/office/powerpoint/2010/main" val="236582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2"/>
            </a:pPr>
            <a:r>
              <a:rPr lang="en-US" b="1" dirty="0" err="1" smtClean="0"/>
              <a:t>Pembelian</a:t>
            </a:r>
            <a:r>
              <a:rPr lang="en-US" b="1" dirty="0" smtClean="0"/>
              <a:t> Terus (</a:t>
            </a:r>
            <a:r>
              <a:rPr lang="en-US" b="1" dirty="0" err="1" smtClean="0"/>
              <a:t>Bekalan</a:t>
            </a:r>
            <a:r>
              <a:rPr lang="en-US" b="1" dirty="0" smtClean="0"/>
              <a:t> &amp; </a:t>
            </a:r>
            <a:r>
              <a:rPr lang="en-US" b="1" dirty="0" err="1" smtClean="0"/>
              <a:t>Perkhidmatan</a:t>
            </a:r>
            <a:r>
              <a:rPr lang="en-US" b="1" dirty="0" smtClean="0"/>
              <a:t>) AP173.1 (a);  AP173.1 (b); 1PP-PK1 </a:t>
            </a:r>
            <a:r>
              <a:rPr lang="en-US" b="1" dirty="0" err="1" smtClean="0"/>
              <a:t>Perenggan</a:t>
            </a:r>
            <a:r>
              <a:rPr lang="en-US" b="1" dirty="0" smtClean="0"/>
              <a:t> 5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Tanggungjawab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Pengawal</a:t>
            </a:r>
            <a:r>
              <a:rPr lang="en-US" dirty="0" smtClean="0"/>
              <a:t>/ </a:t>
            </a:r>
            <a:r>
              <a:rPr lang="en-US" dirty="0" err="1" smtClean="0"/>
              <a:t>Ketua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merancang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tahunan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pemebelian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dipecah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mengelak</a:t>
            </a:r>
            <a:r>
              <a:rPr lang="en-US" dirty="0" smtClean="0"/>
              <a:t> </a:t>
            </a:r>
            <a:r>
              <a:rPr lang="en-US" dirty="0" err="1" smtClean="0"/>
              <a:t>sebut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tender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item yang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setahun</a:t>
            </a:r>
            <a:r>
              <a:rPr lang="en-US" dirty="0" smtClean="0"/>
              <a:t> yang </a:t>
            </a:r>
            <a:r>
              <a:rPr lang="en-US" dirty="0" err="1" smtClean="0"/>
              <a:t>melebihi</a:t>
            </a:r>
            <a:r>
              <a:rPr lang="en-US" dirty="0" smtClean="0"/>
              <a:t> had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mengikut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Unit Audit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dikehendaki</a:t>
            </a:r>
            <a:r>
              <a:rPr lang="en-US" dirty="0" smtClean="0"/>
              <a:t> </a:t>
            </a:r>
            <a:r>
              <a:rPr lang="en-US" dirty="0" err="1" smtClean="0"/>
              <a:t>memantau</a:t>
            </a:r>
            <a:r>
              <a:rPr lang="en-US" dirty="0" smtClean="0"/>
              <a:t> </a:t>
            </a:r>
            <a:r>
              <a:rPr lang="en-US" dirty="0" err="1" smtClean="0"/>
              <a:t>pelaksanaan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selanjutnya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item yang </a:t>
            </a:r>
            <a:r>
              <a:rPr lang="en-US" dirty="0" err="1" smtClean="0"/>
              <a:t>sama</a:t>
            </a:r>
            <a:r>
              <a:rPr lang="en-US" dirty="0" smtClean="0"/>
              <a:t> agar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mematuhi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.  </a:t>
            </a: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rekod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mengenai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item yang </a:t>
            </a:r>
            <a:r>
              <a:rPr lang="en-US" dirty="0" err="1" smtClean="0"/>
              <a:t>dibeli</a:t>
            </a:r>
            <a:r>
              <a:rPr lang="en-US" dirty="0" smtClean="0"/>
              <a:t>, </a:t>
            </a:r>
            <a:r>
              <a:rPr lang="en-US" dirty="0" err="1" smtClean="0"/>
              <a:t>nama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disimpan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dikemukakan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Pengawal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Ketua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setia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(3)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disalin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Unit Audit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47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2"/>
            </a:pPr>
            <a:r>
              <a:rPr lang="en-US" b="1" dirty="0" err="1" smtClean="0"/>
              <a:t>Pembelian</a:t>
            </a:r>
            <a:r>
              <a:rPr lang="en-US" b="1" dirty="0" smtClean="0"/>
              <a:t> Terus (</a:t>
            </a:r>
            <a:r>
              <a:rPr lang="en-US" b="1" dirty="0" err="1" smtClean="0"/>
              <a:t>Bekalan</a:t>
            </a:r>
            <a:r>
              <a:rPr lang="en-US" b="1" dirty="0" smtClean="0"/>
              <a:t> &amp; </a:t>
            </a:r>
            <a:r>
              <a:rPr lang="en-US" b="1" dirty="0" err="1" smtClean="0"/>
              <a:t>Perkhidmatan</a:t>
            </a:r>
            <a:r>
              <a:rPr lang="en-US" b="1" dirty="0" smtClean="0"/>
              <a:t>) AP173.1 (a);  AP173.1 (b); 1PP-PK1 </a:t>
            </a:r>
            <a:r>
              <a:rPr lang="en-US" b="1" dirty="0" err="1" smtClean="0"/>
              <a:t>Perenggan</a:t>
            </a:r>
            <a:r>
              <a:rPr lang="en-US" b="1" dirty="0" smtClean="0"/>
              <a:t> 5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S</a:t>
            </a:r>
            <a:r>
              <a:rPr lang="en-US" dirty="0" err="1" smtClean="0"/>
              <a:t>ehingga</a:t>
            </a:r>
            <a:r>
              <a:rPr lang="en-US" dirty="0" smtClean="0"/>
              <a:t> RM20,000 </a:t>
            </a:r>
            <a:r>
              <a:rPr lang="en-US" dirty="0" err="1" smtClean="0"/>
              <a:t>setahun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item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mana-mana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samada</a:t>
            </a:r>
            <a:r>
              <a:rPr lang="en-US" dirty="0" smtClean="0"/>
              <a:t> </a:t>
            </a:r>
            <a:r>
              <a:rPr lang="en-US" dirty="0" err="1" smtClean="0"/>
              <a:t>bertaraf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pasaran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(3) </a:t>
            </a:r>
            <a:r>
              <a:rPr lang="en-US" dirty="0" err="1" smtClean="0"/>
              <a:t>tawaran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jenis</a:t>
            </a:r>
            <a:r>
              <a:rPr lang="en-US" dirty="0" smtClean="0"/>
              <a:t> item </a:t>
            </a:r>
            <a:r>
              <a:rPr lang="en-US" dirty="0" err="1" smtClean="0"/>
              <a:t>melebihi</a:t>
            </a:r>
            <a:r>
              <a:rPr lang="en-US" dirty="0" smtClean="0"/>
              <a:t> RM20,000 </a:t>
            </a:r>
            <a:r>
              <a:rPr lang="en-US" dirty="0" err="1" smtClean="0"/>
              <a:t>hingga</a:t>
            </a:r>
            <a:r>
              <a:rPr lang="en-US" dirty="0" smtClean="0"/>
              <a:t> RM50,000 </a:t>
            </a:r>
            <a:r>
              <a:rPr lang="en-US" dirty="0" err="1" smtClean="0"/>
              <a:t>setahun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Sebut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mempelawa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</a:t>
            </a:r>
            <a:r>
              <a:rPr lang="en-US" dirty="0" err="1" smtClean="0"/>
              <a:t>tiga</a:t>
            </a:r>
            <a:r>
              <a:rPr lang="en-US" dirty="0" smtClean="0"/>
              <a:t> (3)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samda</a:t>
            </a:r>
            <a:r>
              <a:rPr lang="en-US" dirty="0" smtClean="0"/>
              <a:t> </a:t>
            </a:r>
            <a:r>
              <a:rPr lang="en-US" dirty="0" err="1" smtClean="0"/>
              <a:t>bertaraf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78567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6" name="Oval 5"/>
          <p:cNvSpPr/>
          <p:nvPr/>
        </p:nvSpPr>
        <p:spPr>
          <a:xfrm>
            <a:off x="990600" y="1981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DASAR FISKAL</a:t>
            </a:r>
            <a:endParaRPr lang="en-MY" dirty="0"/>
          </a:p>
        </p:txBody>
      </p:sp>
      <p:sp>
        <p:nvSpPr>
          <p:cNvPr id="8" name="Line Callout 2 7"/>
          <p:cNvSpPr/>
          <p:nvPr/>
        </p:nvSpPr>
        <p:spPr>
          <a:xfrm>
            <a:off x="4343400" y="152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2.  FUNGSI AGIHAN</a:t>
            </a:r>
            <a:endParaRPr lang="en-MY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2514600"/>
            <a:ext cx="54102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MENGAGIHKAN HASIL &amp; PERBELANJAAN SECARA ADIL MENGIKUT KEPERLUAN:</a:t>
            </a:r>
          </a:p>
          <a:p>
            <a:pPr algn="r"/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Rawatan</a:t>
            </a:r>
            <a:r>
              <a:rPr lang="en-US" sz="2400" dirty="0" smtClean="0"/>
              <a:t> </a:t>
            </a:r>
            <a:r>
              <a:rPr lang="en-US" sz="2400" dirty="0" err="1" smtClean="0"/>
              <a:t>perubatan</a:t>
            </a:r>
            <a:r>
              <a:rPr lang="en-US" sz="2400" dirty="0" smtClean="0"/>
              <a:t> </a:t>
            </a:r>
            <a:r>
              <a:rPr lang="en-US" sz="2400" dirty="0" err="1" smtClean="0"/>
              <a:t>percuma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Kemudahan</a:t>
            </a:r>
            <a:r>
              <a:rPr lang="en-US" sz="2400" dirty="0" smtClean="0"/>
              <a:t> </a:t>
            </a:r>
            <a:r>
              <a:rPr lang="en-US" sz="2400" dirty="0" err="1" smtClean="0"/>
              <a:t>pendidikan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Bantuan</a:t>
            </a:r>
            <a:r>
              <a:rPr lang="en-US" sz="2400" dirty="0" smtClean="0"/>
              <a:t> Rakyat (BRIM)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Pelbagai</a:t>
            </a:r>
            <a:r>
              <a:rPr lang="en-US" sz="2400" dirty="0" smtClean="0"/>
              <a:t> </a:t>
            </a:r>
            <a:r>
              <a:rPr lang="en-US" sz="2400" dirty="0" err="1" smtClean="0"/>
              <a:t>subsidi</a:t>
            </a:r>
            <a:r>
              <a:rPr lang="en-US" sz="2400" dirty="0" smtClean="0"/>
              <a:t> (Ron 95) PRIMA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Dasar</a:t>
            </a:r>
            <a:r>
              <a:rPr lang="en-US" sz="2400" dirty="0" smtClean="0"/>
              <a:t> </a:t>
            </a:r>
            <a:r>
              <a:rPr lang="en-US" sz="2400" dirty="0" err="1" smtClean="0"/>
              <a:t>percukaian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progresif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Kemudahan</a:t>
            </a:r>
            <a:r>
              <a:rPr lang="en-US" sz="2400" dirty="0" smtClean="0"/>
              <a:t> </a:t>
            </a:r>
            <a:r>
              <a:rPr lang="en-US" sz="2400" dirty="0" err="1" smtClean="0"/>
              <a:t>awam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seimbang</a:t>
            </a:r>
            <a:r>
              <a:rPr lang="en-US" sz="2400" dirty="0" smtClean="0"/>
              <a:t> </a:t>
            </a:r>
            <a:r>
              <a:rPr lang="en-US" sz="2400" dirty="0" err="1" smtClean="0"/>
              <a:t>dll</a:t>
            </a:r>
            <a:r>
              <a:rPr lang="en-US" sz="2400" dirty="0" smtClean="0"/>
              <a:t>.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30621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2"/>
            </a:pPr>
            <a:r>
              <a:rPr lang="en-US" b="1" dirty="0" err="1" smtClean="0"/>
              <a:t>Pembelian</a:t>
            </a:r>
            <a:r>
              <a:rPr lang="en-US" b="1" dirty="0" smtClean="0"/>
              <a:t> Terus (</a:t>
            </a:r>
            <a:r>
              <a:rPr lang="en-US" b="1" dirty="0" err="1" smtClean="0"/>
              <a:t>Bekalan</a:t>
            </a:r>
            <a:r>
              <a:rPr lang="en-US" b="1" dirty="0" smtClean="0"/>
              <a:t> &amp; </a:t>
            </a:r>
            <a:r>
              <a:rPr lang="en-US" b="1" dirty="0" err="1" smtClean="0"/>
              <a:t>Perkhidmatan</a:t>
            </a:r>
            <a:r>
              <a:rPr lang="en-US" b="1" dirty="0" smtClean="0"/>
              <a:t>) AP173.1 (a);  AP173.1 (b); 1PP-PK1 </a:t>
            </a:r>
            <a:r>
              <a:rPr lang="en-US" b="1" dirty="0" err="1" smtClean="0"/>
              <a:t>Perenggan</a:t>
            </a:r>
            <a:r>
              <a:rPr lang="en-US" b="1" dirty="0" smtClean="0"/>
              <a:t> 5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yang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lesen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permit yang </a:t>
            </a:r>
            <a:r>
              <a:rPr lang="en-US" dirty="0" err="1" smtClean="0"/>
              <a:t>sah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keperluan</a:t>
            </a:r>
            <a:r>
              <a:rPr lang="en-US" dirty="0" smtClean="0"/>
              <a:t> lain yang </a:t>
            </a:r>
            <a:r>
              <a:rPr lang="en-US" dirty="0" err="1" smtClean="0"/>
              <a:t>disyaratkan</a:t>
            </a:r>
            <a:r>
              <a:rPr lang="en-US" dirty="0" smtClean="0"/>
              <a:t> </a:t>
            </a:r>
            <a:r>
              <a:rPr lang="en-US" dirty="0" err="1" smtClean="0"/>
              <a:t>mengikut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undang-undang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,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bahawa</a:t>
            </a:r>
            <a:r>
              <a:rPr lang="en-US" dirty="0" smtClean="0"/>
              <a:t> </a:t>
            </a:r>
            <a:r>
              <a:rPr lang="en-US" dirty="0" err="1" smtClean="0"/>
              <a:t>pemebkal</a:t>
            </a:r>
            <a:r>
              <a:rPr lang="en-US" dirty="0" smtClean="0"/>
              <a:t> yang </a:t>
            </a:r>
            <a:r>
              <a:rPr lang="en-US" dirty="0" err="1" smtClean="0"/>
              <a:t>dipilih</a:t>
            </a:r>
            <a:r>
              <a:rPr lang="en-US" dirty="0" smtClean="0"/>
              <a:t> </a:t>
            </a:r>
            <a:r>
              <a:rPr lang="en-US" dirty="0" err="1" smtClean="0"/>
              <a:t>mematuhi</a:t>
            </a:r>
            <a:r>
              <a:rPr lang="en-US" dirty="0" smtClean="0"/>
              <a:t> </a:t>
            </a:r>
            <a:r>
              <a:rPr lang="en-US" dirty="0" err="1" smtClean="0"/>
              <a:t>syarat-syarat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180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3"/>
            </a:pPr>
            <a:r>
              <a:rPr lang="en-US" b="1" dirty="0" err="1" smtClean="0"/>
              <a:t>Pembelian</a:t>
            </a:r>
            <a:r>
              <a:rPr lang="en-US" b="1" dirty="0" smtClean="0"/>
              <a:t>/</a:t>
            </a:r>
            <a:r>
              <a:rPr lang="en-US" b="1" dirty="0" err="1" smtClean="0"/>
              <a:t>Lantikan</a:t>
            </a:r>
            <a:r>
              <a:rPr lang="en-US" b="1" dirty="0" smtClean="0"/>
              <a:t> Terus (</a:t>
            </a:r>
            <a:r>
              <a:rPr lang="en-US" b="1" dirty="0" err="1" smtClean="0"/>
              <a:t>Kerja</a:t>
            </a:r>
            <a:r>
              <a:rPr lang="en-US" b="1" dirty="0" smtClean="0"/>
              <a:t>) AP180.1 (a)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bernilai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RM20,000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lantikan</a:t>
            </a:r>
            <a:r>
              <a:rPr lang="en-US" dirty="0" smtClean="0"/>
              <a:t> </a:t>
            </a:r>
            <a:r>
              <a:rPr lang="en-US" dirty="0" err="1" smtClean="0"/>
              <a:t>terus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Gred</a:t>
            </a:r>
            <a:r>
              <a:rPr lang="en-US" dirty="0" smtClean="0"/>
              <a:t> G1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berdaftar</a:t>
            </a:r>
            <a:r>
              <a:rPr lang="en-US" dirty="0" smtClean="0"/>
              <a:t> di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r>
              <a:rPr lang="en-US" dirty="0" smtClean="0"/>
              <a:t> </a:t>
            </a:r>
            <a:r>
              <a:rPr lang="en-US" dirty="0" err="1" smtClean="0"/>
              <a:t>sahaja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Inden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Pesanan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4728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4"/>
            </a:pPr>
            <a:r>
              <a:rPr lang="en-US" b="1" dirty="0" err="1" smtClean="0"/>
              <a:t>Sebutharga</a:t>
            </a:r>
            <a:r>
              <a:rPr lang="en-US" b="1" dirty="0" smtClean="0"/>
              <a:t> AP 170.1, 190 (b) </a:t>
            </a:r>
            <a:r>
              <a:rPr lang="en-US" b="1" dirty="0" err="1" smtClean="0"/>
              <a:t>dan</a:t>
            </a:r>
            <a:r>
              <a:rPr lang="en-US" b="1" dirty="0" smtClean="0"/>
              <a:t> 1PP-PK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6 (</a:t>
            </a:r>
            <a:r>
              <a:rPr lang="en-US" b="1" dirty="0" err="1" smtClean="0"/>
              <a:t>Bekalan</a:t>
            </a:r>
            <a:r>
              <a:rPr lang="en-US" b="1" dirty="0" smtClean="0"/>
              <a:t> &amp; </a:t>
            </a:r>
            <a:r>
              <a:rPr lang="en-US" b="1" dirty="0" err="1" smtClean="0"/>
              <a:t>Perkhidmatan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hingga</a:t>
            </a:r>
            <a:r>
              <a:rPr lang="en-US" dirty="0" smtClean="0"/>
              <a:t> RM500,000 </a:t>
            </a:r>
            <a:r>
              <a:rPr lang="en-US" dirty="0" err="1" smtClean="0"/>
              <a:t>setahun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hingga</a:t>
            </a:r>
            <a:r>
              <a:rPr lang="en-US" dirty="0" smtClean="0"/>
              <a:t> RM100,000 </a:t>
            </a:r>
            <a:r>
              <a:rPr lang="en-US" dirty="0" err="1" smtClean="0"/>
              <a:t>dipelawa</a:t>
            </a:r>
            <a:r>
              <a:rPr lang="en-US" dirty="0" smtClean="0"/>
              <a:t> di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bertaraf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Melebihi</a:t>
            </a:r>
            <a:r>
              <a:rPr lang="en-US" dirty="0" smtClean="0"/>
              <a:t> RM100,000 </a:t>
            </a:r>
            <a:r>
              <a:rPr lang="en-US" dirty="0" err="1" smtClean="0"/>
              <a:t>hingga</a:t>
            </a:r>
            <a:r>
              <a:rPr lang="en-US" dirty="0" smtClean="0"/>
              <a:t> RM500,000 </a:t>
            </a:r>
            <a:r>
              <a:rPr lang="en-US" dirty="0" err="1" smtClean="0"/>
              <a:t>terbuka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kod</a:t>
            </a:r>
            <a:r>
              <a:rPr lang="en-US" dirty="0" smtClean="0"/>
              <a:t> </a:t>
            </a:r>
            <a:r>
              <a:rPr lang="en-US" dirty="0" err="1" smtClean="0"/>
              <a:t>bidang</a:t>
            </a:r>
            <a:r>
              <a:rPr lang="en-US" dirty="0" smtClean="0"/>
              <a:t> yang </a:t>
            </a:r>
            <a:r>
              <a:rPr lang="en-US" dirty="0" err="1" smtClean="0"/>
              <a:t>berkaitan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24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4"/>
            </a:pPr>
            <a:r>
              <a:rPr lang="en-US" b="1" dirty="0" err="1" smtClean="0"/>
              <a:t>Sebutharga</a:t>
            </a:r>
            <a:r>
              <a:rPr lang="en-US" b="1" dirty="0" smtClean="0"/>
              <a:t> AP 170.1, 190 (b) </a:t>
            </a:r>
            <a:r>
              <a:rPr lang="en-US" b="1" dirty="0" err="1" smtClean="0"/>
              <a:t>dan</a:t>
            </a:r>
            <a:r>
              <a:rPr lang="en-US" b="1" dirty="0" smtClean="0"/>
              <a:t> 1PP-PK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6 (</a:t>
            </a:r>
            <a:r>
              <a:rPr lang="en-US" b="1" dirty="0" err="1" smtClean="0"/>
              <a:t>Kerja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Melebihi</a:t>
            </a:r>
            <a:r>
              <a:rPr lang="en-US" dirty="0" smtClean="0"/>
              <a:t> RM20,000 </a:t>
            </a:r>
            <a:r>
              <a:rPr lang="en-US" dirty="0" err="1" smtClean="0"/>
              <a:t>hingga</a:t>
            </a:r>
            <a:r>
              <a:rPr lang="en-US" dirty="0" smtClean="0"/>
              <a:t> RM500,000 </a:t>
            </a:r>
            <a:r>
              <a:rPr lang="en-US" dirty="0" err="1" smtClean="0"/>
              <a:t>setahun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Jadual</a:t>
            </a:r>
            <a:r>
              <a:rPr lang="en-US" dirty="0" smtClean="0"/>
              <a:t> Kadar </a:t>
            </a:r>
            <a:r>
              <a:rPr lang="en-US" dirty="0" err="1" smtClean="0"/>
              <a:t>Kejuruteraan</a:t>
            </a:r>
            <a:r>
              <a:rPr lang="en-US" dirty="0" smtClean="0"/>
              <a:t> </a:t>
            </a:r>
            <a:r>
              <a:rPr lang="en-US" dirty="0" err="1" smtClean="0"/>
              <a:t>Awam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Pelawaan</a:t>
            </a:r>
            <a:r>
              <a:rPr lang="en-US" dirty="0" smtClean="0"/>
              <a:t> </a:t>
            </a:r>
            <a:r>
              <a:rPr lang="en-US" dirty="0" err="1" smtClean="0"/>
              <a:t>dibuat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lima (5)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pembekal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Lampiran</a:t>
            </a:r>
            <a:r>
              <a:rPr lang="en-US" dirty="0" smtClean="0"/>
              <a:t> Q (AP)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borang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format JKR/JPS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Diproses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tender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Setuju</a:t>
            </a:r>
            <a:r>
              <a:rPr lang="en-US" dirty="0" smtClean="0"/>
              <a:t> </a:t>
            </a:r>
            <a:r>
              <a:rPr lang="en-US" dirty="0" err="1" smtClean="0"/>
              <a:t>terima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Jawatankuasa</a:t>
            </a:r>
            <a:r>
              <a:rPr lang="en-US" dirty="0" smtClean="0"/>
              <a:t> </a:t>
            </a:r>
            <a:r>
              <a:rPr lang="en-US" dirty="0" err="1" smtClean="0"/>
              <a:t>Senbut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Maksud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; </a:t>
            </a:r>
            <a:r>
              <a:rPr lang="en-US" dirty="0" err="1" smtClean="0"/>
              <a:t>pembuat</a:t>
            </a:r>
            <a:r>
              <a:rPr lang="en-US" dirty="0" smtClean="0"/>
              <a:t>/</a:t>
            </a:r>
            <a:r>
              <a:rPr lang="en-US" dirty="0" err="1" smtClean="0"/>
              <a:t>pembekal</a:t>
            </a:r>
            <a:r>
              <a:rPr lang="en-US" dirty="0" smtClean="0"/>
              <a:t>/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beralamat</a:t>
            </a:r>
            <a:r>
              <a:rPr lang="en-US" dirty="0" smtClean="0"/>
              <a:t> </a:t>
            </a:r>
            <a:r>
              <a:rPr lang="en-US" dirty="0" err="1" smtClean="0"/>
              <a:t>dinegeri</a:t>
            </a:r>
            <a:r>
              <a:rPr lang="en-US" dirty="0" smtClean="0"/>
              <a:t> </a:t>
            </a:r>
            <a:r>
              <a:rPr lang="en-US" dirty="0" err="1" smtClean="0"/>
              <a:t>berkenaan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15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6"/>
            </a:pPr>
            <a:r>
              <a:rPr lang="en-US" b="1" i="1" dirty="0" smtClean="0"/>
              <a:t>Requisition</a:t>
            </a:r>
            <a:r>
              <a:rPr lang="en-US" b="1" dirty="0" smtClean="0"/>
              <a:t> AP 180.1dan 1PP-PK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5 (</a:t>
            </a:r>
            <a:r>
              <a:rPr lang="en-US" b="1" dirty="0" err="1" smtClean="0"/>
              <a:t>Kerja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Kerja-kerja</a:t>
            </a:r>
            <a:r>
              <a:rPr lang="en-US" dirty="0" smtClean="0"/>
              <a:t> </a:t>
            </a:r>
            <a:r>
              <a:rPr lang="en-US" dirty="0" err="1" smtClean="0"/>
              <a:t>kecil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pembaikan</a:t>
            </a:r>
            <a:r>
              <a:rPr lang="en-US" dirty="0" smtClean="0"/>
              <a:t> yang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mengubah</a:t>
            </a:r>
            <a:r>
              <a:rPr lang="en-US" dirty="0" smtClean="0"/>
              <a:t> </a:t>
            </a:r>
            <a:r>
              <a:rPr lang="en-US" dirty="0" err="1" smtClean="0"/>
              <a:t>struktur</a:t>
            </a:r>
            <a:r>
              <a:rPr lang="en-US" dirty="0" smtClean="0"/>
              <a:t> </a:t>
            </a:r>
            <a:r>
              <a:rPr lang="en-US" dirty="0" err="1" smtClean="0"/>
              <a:t>asal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RM20,000 </a:t>
            </a:r>
            <a:r>
              <a:rPr lang="en-US" dirty="0" err="1" smtClean="0"/>
              <a:t>hingga</a:t>
            </a:r>
            <a:r>
              <a:rPr lang="en-US" dirty="0" smtClean="0"/>
              <a:t> RM50,000 </a:t>
            </a:r>
            <a:r>
              <a:rPr lang="en-US" dirty="0" err="1" smtClean="0"/>
              <a:t>dipelawa</a:t>
            </a:r>
            <a:r>
              <a:rPr lang="en-US" dirty="0" smtClean="0"/>
              <a:t> di </a:t>
            </a:r>
            <a:r>
              <a:rPr lang="en-US" dirty="0" err="1" smtClean="0"/>
              <a:t>kalangan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</a:t>
            </a:r>
            <a:r>
              <a:rPr lang="en-US" dirty="0" err="1" smtClean="0"/>
              <a:t>Gred</a:t>
            </a:r>
            <a:r>
              <a:rPr lang="en-US" dirty="0" smtClean="0"/>
              <a:t> G1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undian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pusingan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RM50,000 </a:t>
            </a:r>
            <a:r>
              <a:rPr lang="en-US" dirty="0" err="1" smtClean="0"/>
              <a:t>hingga</a:t>
            </a:r>
            <a:r>
              <a:rPr lang="en-US" dirty="0" smtClean="0"/>
              <a:t> RM100,000 </a:t>
            </a:r>
            <a:r>
              <a:rPr lang="en-US" dirty="0" err="1" smtClean="0"/>
              <a:t>dipelawa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Sebut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dikalangan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 yang </a:t>
            </a:r>
            <a:r>
              <a:rPr lang="en-US" dirty="0" err="1" smtClean="0"/>
              <a:t>berdaftar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CIDB, PKK </a:t>
            </a:r>
            <a:r>
              <a:rPr lang="en-US" dirty="0" err="1" smtClean="0"/>
              <a:t>serta</a:t>
            </a:r>
            <a:r>
              <a:rPr lang="en-US" dirty="0" smtClean="0"/>
              <a:t> </a:t>
            </a:r>
            <a:r>
              <a:rPr lang="en-US" dirty="0" err="1" smtClean="0"/>
              <a:t>Sijil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(SPKK)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gred</a:t>
            </a:r>
            <a:r>
              <a:rPr lang="en-US" dirty="0" smtClean="0"/>
              <a:t>/</a:t>
            </a:r>
            <a:r>
              <a:rPr lang="en-US" dirty="0" err="1" smtClean="0"/>
              <a:t>kategori</a:t>
            </a:r>
            <a:r>
              <a:rPr lang="en-US" dirty="0" smtClean="0"/>
              <a:t>/</a:t>
            </a:r>
            <a:r>
              <a:rPr lang="en-US" dirty="0" err="1" smtClean="0"/>
              <a:t>pengkhususan</a:t>
            </a:r>
            <a:r>
              <a:rPr lang="en-US" dirty="0" smtClean="0"/>
              <a:t> </a:t>
            </a:r>
            <a:r>
              <a:rPr lang="en-US" dirty="0" err="1" smtClean="0"/>
              <a:t>berkaitan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Jadual</a:t>
            </a:r>
            <a:r>
              <a:rPr lang="en-US" dirty="0" smtClean="0"/>
              <a:t> Kadar </a:t>
            </a:r>
            <a:r>
              <a:rPr lang="en-US" dirty="0" err="1" smtClean="0"/>
              <a:t>Kejuruteraan</a:t>
            </a:r>
            <a:r>
              <a:rPr lang="en-US" dirty="0" smtClean="0"/>
              <a:t> </a:t>
            </a:r>
            <a:r>
              <a:rPr lang="en-US" dirty="0" err="1" smtClean="0"/>
              <a:t>Awam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Gunakan</a:t>
            </a:r>
            <a:r>
              <a:rPr lang="en-US" dirty="0" smtClean="0"/>
              <a:t> </a:t>
            </a:r>
            <a:r>
              <a:rPr lang="en-US" dirty="0" err="1" smtClean="0"/>
              <a:t>Inden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8248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7"/>
            </a:pPr>
            <a:r>
              <a:rPr lang="en-US" b="1" dirty="0" smtClean="0"/>
              <a:t>Tender</a:t>
            </a:r>
            <a:r>
              <a:rPr lang="en-US" b="1" i="1" dirty="0" smtClean="0"/>
              <a:t> </a:t>
            </a:r>
            <a:r>
              <a:rPr lang="en-US" b="1" dirty="0" smtClean="0"/>
              <a:t>AP 171.1, AP180.AP190 (c) </a:t>
            </a:r>
            <a:r>
              <a:rPr lang="en-US" b="1" dirty="0" err="1" smtClean="0"/>
              <a:t>dan</a:t>
            </a:r>
            <a:r>
              <a:rPr lang="en-US" b="1" dirty="0" smtClean="0"/>
              <a:t> 1PP-PK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</a:t>
            </a:r>
            <a:r>
              <a:rPr lang="en-US" b="1" dirty="0"/>
              <a:t>8</a:t>
            </a:r>
            <a:r>
              <a:rPr lang="en-US" b="1" dirty="0" smtClean="0"/>
              <a:t> (</a:t>
            </a:r>
            <a:r>
              <a:rPr lang="en-US" b="1" dirty="0" err="1" smtClean="0"/>
              <a:t>Bekalan</a:t>
            </a:r>
            <a:r>
              <a:rPr lang="en-US" b="1" dirty="0" smtClean="0"/>
              <a:t>,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Kerja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Melebihi</a:t>
            </a:r>
            <a:r>
              <a:rPr lang="en-US" dirty="0" smtClean="0"/>
              <a:t> RM500,000 </a:t>
            </a:r>
            <a:r>
              <a:rPr lang="en-US" dirty="0" err="1" smtClean="0"/>
              <a:t>setahun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Diiklan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sekurang-kurangnya</a:t>
            </a:r>
            <a:r>
              <a:rPr lang="en-US" dirty="0" smtClean="0"/>
              <a:t> 1 </a:t>
            </a:r>
            <a:r>
              <a:rPr lang="en-US" dirty="0" err="1" smtClean="0"/>
              <a:t>akhbar</a:t>
            </a:r>
            <a:r>
              <a:rPr lang="en-US" dirty="0" smtClean="0"/>
              <a:t> </a:t>
            </a:r>
            <a:r>
              <a:rPr lang="en-US" dirty="0" err="1" smtClean="0"/>
              <a:t>harian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Bahasa </a:t>
            </a:r>
            <a:r>
              <a:rPr lang="en-US" dirty="0" err="1" smtClean="0"/>
              <a:t>Melayu</a:t>
            </a:r>
            <a:r>
              <a:rPr lang="en-US" dirty="0" smtClean="0"/>
              <a:t> (tender </a:t>
            </a:r>
            <a:r>
              <a:rPr lang="en-US" dirty="0" err="1" smtClean="0"/>
              <a:t>tempatan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Sekurang-kurangnya</a:t>
            </a:r>
            <a:r>
              <a:rPr lang="en-US" dirty="0" smtClean="0"/>
              <a:t> 1 </a:t>
            </a:r>
            <a:r>
              <a:rPr lang="en-US" dirty="0" err="1" smtClean="0"/>
              <a:t>akhbar</a:t>
            </a:r>
            <a:r>
              <a:rPr lang="en-US" dirty="0" smtClean="0"/>
              <a:t> </a:t>
            </a:r>
            <a:r>
              <a:rPr lang="en-US" dirty="0" err="1" smtClean="0"/>
              <a:t>harian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Bahasa </a:t>
            </a:r>
            <a:r>
              <a:rPr lang="en-US" dirty="0" err="1" smtClean="0"/>
              <a:t>Melayu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1 </a:t>
            </a:r>
            <a:r>
              <a:rPr lang="en-US" dirty="0" err="1" smtClean="0"/>
              <a:t>akhbar</a:t>
            </a:r>
            <a:r>
              <a:rPr lang="en-US" dirty="0" smtClean="0"/>
              <a:t> </a:t>
            </a:r>
            <a:r>
              <a:rPr lang="en-US" dirty="0" err="1" smtClean="0"/>
              <a:t>harian</a:t>
            </a:r>
            <a:r>
              <a:rPr lang="en-US" dirty="0" smtClean="0"/>
              <a:t> </a:t>
            </a:r>
            <a:r>
              <a:rPr lang="en-US" dirty="0" err="1" smtClean="0"/>
              <a:t>tempatan</a:t>
            </a:r>
            <a:r>
              <a:rPr lang="en-US" dirty="0" smtClean="0"/>
              <a:t> </a:t>
            </a:r>
            <a:r>
              <a:rPr lang="en-US" dirty="0" err="1" smtClean="0"/>
              <a:t>utama</a:t>
            </a:r>
            <a:r>
              <a:rPr lang="en-US" dirty="0" smtClean="0"/>
              <a:t> Bahasa </a:t>
            </a:r>
            <a:r>
              <a:rPr lang="en-US" dirty="0" err="1" smtClean="0"/>
              <a:t>Inggeris</a:t>
            </a:r>
            <a:r>
              <a:rPr lang="en-US" dirty="0" smtClean="0"/>
              <a:t> (tender </a:t>
            </a:r>
            <a:r>
              <a:rPr lang="en-US" dirty="0" err="1" smtClean="0"/>
              <a:t>antarabangsa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Diiklan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21 </a:t>
            </a:r>
            <a:r>
              <a:rPr lang="en-US" dirty="0" err="1" smtClean="0"/>
              <a:t>hari</a:t>
            </a:r>
            <a:r>
              <a:rPr lang="en-US" dirty="0" smtClean="0"/>
              <a:t> (tender </a:t>
            </a:r>
            <a:r>
              <a:rPr lang="en-US" dirty="0" err="1" smtClean="0"/>
              <a:t>tempatan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Diiklan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56 </a:t>
            </a:r>
            <a:r>
              <a:rPr lang="en-US" dirty="0" err="1" smtClean="0"/>
              <a:t>hari</a:t>
            </a:r>
            <a:r>
              <a:rPr lang="en-US" dirty="0" smtClean="0"/>
              <a:t> (tender </a:t>
            </a:r>
            <a:r>
              <a:rPr lang="en-US" dirty="0" err="1" smtClean="0"/>
              <a:t>antarabangsa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350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7"/>
            </a:pPr>
            <a:r>
              <a:rPr lang="en-US" b="1" dirty="0" smtClean="0"/>
              <a:t>Tender</a:t>
            </a:r>
            <a:r>
              <a:rPr lang="en-US" b="1" i="1" dirty="0" smtClean="0"/>
              <a:t> </a:t>
            </a:r>
            <a:r>
              <a:rPr lang="en-US" b="1" dirty="0" smtClean="0"/>
              <a:t>AP 171.1, AP180.AP190 (c) </a:t>
            </a:r>
            <a:r>
              <a:rPr lang="en-US" b="1" dirty="0" err="1" smtClean="0"/>
              <a:t>dan</a:t>
            </a:r>
            <a:r>
              <a:rPr lang="en-US" b="1" dirty="0" smtClean="0"/>
              <a:t> 1PP-PK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</a:t>
            </a:r>
            <a:r>
              <a:rPr lang="en-US" b="1" dirty="0"/>
              <a:t>8</a:t>
            </a:r>
            <a:r>
              <a:rPr lang="en-US" b="1" dirty="0" smtClean="0"/>
              <a:t> (</a:t>
            </a:r>
            <a:r>
              <a:rPr lang="en-US" b="1" dirty="0" err="1" smtClean="0"/>
              <a:t>Bekalan</a:t>
            </a:r>
            <a:r>
              <a:rPr lang="en-US" b="1" dirty="0" smtClean="0"/>
              <a:t>,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atau</a:t>
            </a:r>
            <a:r>
              <a:rPr lang="en-US" b="1" dirty="0" smtClean="0"/>
              <a:t> </a:t>
            </a:r>
            <a:r>
              <a:rPr lang="en-US" b="1" dirty="0" err="1" smtClean="0"/>
              <a:t>Kerja</a:t>
            </a:r>
            <a:r>
              <a:rPr lang="en-US" b="1" dirty="0" smtClean="0"/>
              <a:t>)</a:t>
            </a:r>
          </a:p>
          <a:p>
            <a:pPr marL="0" indent="0">
              <a:buNone/>
            </a:pPr>
            <a:endParaRPr lang="en-US" b="1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Diterima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sampul</a:t>
            </a:r>
            <a:r>
              <a:rPr lang="en-US" dirty="0" smtClean="0"/>
              <a:t> </a:t>
            </a:r>
            <a:r>
              <a:rPr lang="en-US" dirty="0" err="1" smtClean="0"/>
              <a:t>surat</a:t>
            </a:r>
            <a:r>
              <a:rPr lang="en-US" dirty="0" smtClean="0"/>
              <a:t> </a:t>
            </a:r>
            <a:r>
              <a:rPr lang="en-US" dirty="0" err="1" smtClean="0"/>
              <a:t>berlakri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Peti</a:t>
            </a:r>
            <a:r>
              <a:rPr lang="en-US" dirty="0" smtClean="0"/>
              <a:t> tender yang </a:t>
            </a:r>
            <a:r>
              <a:rPr lang="en-US" dirty="0" err="1" smtClean="0"/>
              <a:t>berkunci</a:t>
            </a:r>
            <a:r>
              <a:rPr lang="en-US" dirty="0" smtClean="0"/>
              <a:t> </a:t>
            </a:r>
            <a:r>
              <a:rPr lang="en-US" dirty="0" err="1" smtClean="0"/>
              <a:t>disediakan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Dibuka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Jawatankuasa</a:t>
            </a:r>
            <a:r>
              <a:rPr lang="en-US" dirty="0" smtClean="0"/>
              <a:t> </a:t>
            </a:r>
            <a:r>
              <a:rPr lang="en-US" dirty="0" err="1" smtClean="0"/>
              <a:t>Pembuka</a:t>
            </a:r>
            <a:r>
              <a:rPr lang="en-US" dirty="0" smtClean="0"/>
              <a:t> Tender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Dinilai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Jawatankuasa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Tender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Ditimbang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diluluskan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Setuju</a:t>
            </a:r>
            <a:r>
              <a:rPr lang="en-US" dirty="0" smtClean="0"/>
              <a:t> </a:t>
            </a:r>
            <a:r>
              <a:rPr lang="en-US" dirty="0" err="1" smtClean="0"/>
              <a:t>terima</a:t>
            </a:r>
            <a:r>
              <a:rPr lang="en-US" dirty="0" smtClean="0"/>
              <a:t> tender</a:t>
            </a:r>
          </a:p>
        </p:txBody>
      </p:sp>
    </p:spTree>
    <p:extLst>
      <p:ext uri="{BB962C8B-B14F-4D97-AF65-F5344CB8AC3E}">
        <p14:creationId xmlns:p14="http://schemas.microsoft.com/office/powerpoint/2010/main" val="183110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8"/>
            </a:pPr>
            <a:r>
              <a:rPr lang="en-US" b="1" dirty="0" err="1" smtClean="0"/>
              <a:t>Kontrak</a:t>
            </a:r>
            <a:r>
              <a:rPr lang="en-US" b="1" dirty="0" smtClean="0"/>
              <a:t> </a:t>
            </a:r>
            <a:r>
              <a:rPr lang="en-US" b="1" dirty="0" err="1" smtClean="0"/>
              <a:t>Pusat</a:t>
            </a:r>
            <a:r>
              <a:rPr lang="en-US" b="1" dirty="0" smtClean="0"/>
              <a:t>/</a:t>
            </a:r>
            <a:r>
              <a:rPr lang="en-US" b="1" dirty="0" err="1" smtClean="0"/>
              <a:t>Sistem</a:t>
            </a:r>
            <a:r>
              <a:rPr lang="en-US" b="1" dirty="0" smtClean="0"/>
              <a:t> Panel AP 178.1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Barang-barang</a:t>
            </a:r>
            <a:r>
              <a:rPr lang="en-US" dirty="0" smtClean="0"/>
              <a:t> </a:t>
            </a: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rujuk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Pekeliling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Guna</a:t>
            </a:r>
            <a:r>
              <a:rPr lang="en-US" dirty="0" smtClean="0"/>
              <a:t> </a:t>
            </a:r>
            <a:r>
              <a:rPr lang="en-US" dirty="0" err="1" smtClean="0"/>
              <a:t>Pesanan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dokumen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Contoh</a:t>
            </a:r>
            <a:r>
              <a:rPr lang="en-US" dirty="0" smtClean="0"/>
              <a:t> item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Pusat</a:t>
            </a:r>
            <a:r>
              <a:rPr lang="en-US" dirty="0" smtClean="0"/>
              <a:t>/</a:t>
            </a:r>
            <a:r>
              <a:rPr lang="en-US" dirty="0" err="1" smtClean="0"/>
              <a:t>Sistem</a:t>
            </a:r>
            <a:r>
              <a:rPr lang="en-US" dirty="0" smtClean="0"/>
              <a:t> Panel: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 err="1" smtClean="0"/>
              <a:t>Sampul</a:t>
            </a:r>
            <a:r>
              <a:rPr lang="en-US" sz="2200" dirty="0" smtClean="0"/>
              <a:t> </a:t>
            </a:r>
            <a:r>
              <a:rPr lang="en-US" sz="2200" dirty="0" err="1" smtClean="0"/>
              <a:t>surat</a:t>
            </a:r>
            <a:r>
              <a:rPr lang="en-US" sz="2200" dirty="0" smtClean="0"/>
              <a:t> </a:t>
            </a:r>
            <a:r>
              <a:rPr lang="en-US" sz="2200" dirty="0" err="1" smtClean="0"/>
              <a:t>pos</a:t>
            </a:r>
            <a:r>
              <a:rPr lang="en-US" sz="2200" dirty="0" smtClean="0"/>
              <a:t> </a:t>
            </a:r>
            <a:r>
              <a:rPr lang="en-US" sz="2200" dirty="0" err="1" smtClean="0"/>
              <a:t>laju</a:t>
            </a:r>
            <a:endParaRPr lang="en-US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 err="1" smtClean="0"/>
              <a:t>Alat</a:t>
            </a:r>
            <a:r>
              <a:rPr lang="en-US" sz="2200" dirty="0" smtClean="0"/>
              <a:t> </a:t>
            </a:r>
            <a:r>
              <a:rPr lang="en-US" sz="2200" dirty="0" err="1" smtClean="0"/>
              <a:t>proprietory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alat</a:t>
            </a:r>
            <a:r>
              <a:rPr lang="en-US" sz="2200" dirty="0" smtClean="0"/>
              <a:t> </a:t>
            </a:r>
            <a:r>
              <a:rPr lang="en-US" sz="2200" dirty="0" err="1" smtClean="0"/>
              <a:t>ganti</a:t>
            </a:r>
            <a:r>
              <a:rPr lang="en-US" sz="2200" dirty="0" smtClean="0"/>
              <a:t> </a:t>
            </a:r>
            <a:r>
              <a:rPr lang="en-US" sz="2200" dirty="0" err="1" smtClean="0"/>
              <a:t>berkaitan</a:t>
            </a:r>
            <a:endParaRPr lang="en-US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 err="1" smtClean="0"/>
              <a:t>Perabut</a:t>
            </a:r>
            <a:r>
              <a:rPr lang="en-US" sz="2200" dirty="0" smtClean="0"/>
              <a:t> </a:t>
            </a:r>
            <a:r>
              <a:rPr lang="en-US" sz="2200" dirty="0" err="1" smtClean="0"/>
              <a:t>pejabat</a:t>
            </a:r>
            <a:endParaRPr lang="en-US" sz="22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en-US" sz="2200" dirty="0" err="1" smtClean="0"/>
              <a:t>Kabinet</a:t>
            </a:r>
            <a:r>
              <a:rPr lang="en-US" sz="2200" dirty="0" smtClean="0"/>
              <a:t>, </a:t>
            </a:r>
            <a:r>
              <a:rPr lang="en-US" sz="2200" dirty="0" err="1" smtClean="0"/>
              <a:t>rak</a:t>
            </a:r>
            <a:r>
              <a:rPr lang="en-US" sz="2200" dirty="0" smtClean="0"/>
              <a:t>, </a:t>
            </a:r>
            <a:r>
              <a:rPr lang="en-US" sz="2200" dirty="0" err="1" smtClean="0"/>
              <a:t>gerobok</a:t>
            </a:r>
            <a:r>
              <a:rPr lang="en-US" sz="2200" dirty="0" smtClean="0"/>
              <a:t> </a:t>
            </a:r>
            <a:r>
              <a:rPr lang="en-US" sz="2200" dirty="0" err="1" smtClean="0"/>
              <a:t>besi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3839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9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Darurat</a:t>
            </a:r>
            <a:r>
              <a:rPr lang="en-US" b="1" dirty="0" smtClean="0"/>
              <a:t>  AP 173.2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</a:t>
            </a:r>
            <a:r>
              <a:rPr lang="en-US" dirty="0" err="1" smtClean="0"/>
              <a:t>keperluan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Prosedur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dikecualikan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Kemukakan</a:t>
            </a:r>
            <a:r>
              <a:rPr lang="en-US" dirty="0" smtClean="0"/>
              <a:t> </a:t>
            </a:r>
            <a:r>
              <a:rPr lang="en-US" dirty="0" err="1" smtClean="0"/>
              <a:t>laporan</a:t>
            </a:r>
            <a:r>
              <a:rPr lang="en-US" dirty="0" smtClean="0"/>
              <a:t> </a:t>
            </a:r>
            <a:r>
              <a:rPr lang="en-US" dirty="0" err="1" smtClean="0"/>
              <a:t>terperinci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tempoh</a:t>
            </a:r>
            <a:r>
              <a:rPr lang="en-US" dirty="0" smtClean="0"/>
              <a:t> </a:t>
            </a:r>
            <a:r>
              <a:rPr lang="en-US" dirty="0" err="1" smtClean="0"/>
              <a:t>satu</a:t>
            </a:r>
            <a:r>
              <a:rPr lang="en-US" dirty="0" smtClean="0"/>
              <a:t> (1)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tarikh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32273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79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0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Pengunaan</a:t>
            </a:r>
            <a:r>
              <a:rPr lang="en-US" b="1" dirty="0" smtClean="0"/>
              <a:t> </a:t>
            </a:r>
            <a:r>
              <a:rPr lang="en-US" b="1" dirty="0" err="1" smtClean="0"/>
              <a:t>Kontrak</a:t>
            </a:r>
            <a:r>
              <a:rPr lang="en-US" b="1" dirty="0" smtClean="0"/>
              <a:t> </a:t>
            </a:r>
            <a:r>
              <a:rPr lang="en-US" b="1" dirty="0" err="1" smtClean="0"/>
              <a:t>Jabatan</a:t>
            </a:r>
            <a:r>
              <a:rPr lang="en-US" b="1" dirty="0" smtClean="0"/>
              <a:t> Lain AP 178.2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persetujuan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yang </a:t>
            </a:r>
            <a:r>
              <a:rPr lang="en-US" dirty="0" err="1" smtClean="0"/>
              <a:t>mengikat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berkuatkuasa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Tiada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kuantiti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asal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Tertakluk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baki</a:t>
            </a:r>
            <a:r>
              <a:rPr lang="en-US" dirty="0" smtClean="0"/>
              <a:t> </a:t>
            </a:r>
            <a:r>
              <a:rPr lang="en-US" dirty="0" err="1" smtClean="0"/>
              <a:t>kuantiti</a:t>
            </a:r>
            <a:r>
              <a:rPr lang="en-US" dirty="0" smtClean="0"/>
              <a:t> yang </a:t>
            </a:r>
            <a:r>
              <a:rPr lang="en-US" dirty="0" err="1" smtClean="0"/>
              <a:t>masih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digunakan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lama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3601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6" name="Oval 5"/>
          <p:cNvSpPr/>
          <p:nvPr/>
        </p:nvSpPr>
        <p:spPr>
          <a:xfrm>
            <a:off x="990600" y="1981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DASAR FISKAL</a:t>
            </a:r>
            <a:endParaRPr lang="en-MY" dirty="0"/>
          </a:p>
        </p:txBody>
      </p:sp>
      <p:sp>
        <p:nvSpPr>
          <p:cNvPr id="8" name="Line Callout 2 7"/>
          <p:cNvSpPr/>
          <p:nvPr/>
        </p:nvSpPr>
        <p:spPr>
          <a:xfrm>
            <a:off x="4343400" y="152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3.  FUNGSI PENSTAABILAN</a:t>
            </a:r>
            <a:endParaRPr lang="en-MY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2514600"/>
            <a:ext cx="54102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MENSTABILKAN EKONOMI NEGARA MELALUI:</a:t>
            </a:r>
          </a:p>
          <a:p>
            <a:pPr algn="r"/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Kawalan</a:t>
            </a:r>
            <a:r>
              <a:rPr lang="en-US" sz="2400" dirty="0" smtClean="0"/>
              <a:t> </a:t>
            </a:r>
            <a:r>
              <a:rPr lang="en-US" sz="2400" dirty="0" err="1" smtClean="0"/>
              <a:t>kenaikan</a:t>
            </a:r>
            <a:r>
              <a:rPr lang="en-US" sz="2400" dirty="0" smtClean="0"/>
              <a:t> </a:t>
            </a:r>
            <a:r>
              <a:rPr lang="en-US" sz="2400" dirty="0" err="1" smtClean="0"/>
              <a:t>harga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Pengurangan</a:t>
            </a:r>
            <a:r>
              <a:rPr lang="en-US" sz="2400" dirty="0" smtClean="0"/>
              <a:t> </a:t>
            </a:r>
            <a:r>
              <a:rPr lang="en-US" sz="2400" dirty="0" err="1" smtClean="0"/>
              <a:t>penganguran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Peningkatan</a:t>
            </a:r>
            <a:r>
              <a:rPr lang="en-US" sz="2400" dirty="0" smtClean="0"/>
              <a:t> </a:t>
            </a:r>
            <a:r>
              <a:rPr lang="en-US" sz="2400" dirty="0" err="1" smtClean="0"/>
              <a:t>pertumbuhan</a:t>
            </a:r>
            <a:r>
              <a:rPr lang="en-US" sz="2400" dirty="0" smtClean="0"/>
              <a:t> </a:t>
            </a:r>
            <a:r>
              <a:rPr lang="en-US" sz="2400" dirty="0" err="1" smtClean="0"/>
              <a:t>kadar</a:t>
            </a:r>
            <a:r>
              <a:rPr lang="en-US" sz="2400" dirty="0" smtClean="0"/>
              <a:t> </a:t>
            </a:r>
            <a:r>
              <a:rPr lang="en-US" sz="2400" dirty="0" err="1" smtClean="0"/>
              <a:t>ekonomi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Insentif</a:t>
            </a:r>
            <a:r>
              <a:rPr lang="en-US" sz="2400" dirty="0" smtClean="0"/>
              <a:t> </a:t>
            </a:r>
            <a:r>
              <a:rPr lang="en-US" sz="2400" dirty="0" err="1" smtClean="0"/>
              <a:t>pelaburan</a:t>
            </a:r>
            <a:endParaRPr lang="en-MY" sz="2400" dirty="0"/>
          </a:p>
        </p:txBody>
      </p:sp>
    </p:spTree>
    <p:extLst>
      <p:ext uri="{BB962C8B-B14F-4D97-AF65-F5344CB8AC3E}">
        <p14:creationId xmlns:p14="http://schemas.microsoft.com/office/powerpoint/2010/main" val="117556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1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Secara</a:t>
            </a:r>
            <a:r>
              <a:rPr lang="en-US" b="1" dirty="0" smtClean="0"/>
              <a:t> Gotong Royong 1 PP-PK 2 </a:t>
            </a:r>
            <a:r>
              <a:rPr lang="en-US" b="1" dirty="0" err="1" smtClean="0"/>
              <a:t>Perenggan</a:t>
            </a:r>
            <a:r>
              <a:rPr lang="en-US" b="1" dirty="0" smtClean="0"/>
              <a:t> 13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smtClean="0"/>
              <a:t>Had </a:t>
            </a:r>
            <a:r>
              <a:rPr lang="en-US" dirty="0" err="1" smtClean="0"/>
              <a:t>maksimum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sebanyak</a:t>
            </a:r>
            <a:r>
              <a:rPr lang="en-US" dirty="0" smtClean="0"/>
              <a:t> RM100,000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kepakaran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M&amp;E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Diterajui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JKKK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pertubuhan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persatuan</a:t>
            </a:r>
            <a:r>
              <a:rPr lang="en-US" dirty="0" smtClean="0"/>
              <a:t> yang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masyarakat</a:t>
            </a:r>
            <a:r>
              <a:rPr lang="en-US" dirty="0" smtClean="0"/>
              <a:t> </a:t>
            </a:r>
            <a:r>
              <a:rPr lang="en-US" dirty="0" err="1" smtClean="0"/>
              <a:t>setempat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dipersetujui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Pengawal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Penyelia</a:t>
            </a:r>
            <a:r>
              <a:rPr lang="en-US" dirty="0" smtClean="0"/>
              <a:t> yang </a:t>
            </a:r>
            <a:r>
              <a:rPr lang="en-US" dirty="0" err="1" smtClean="0"/>
              <a:t>dilantik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Waran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memastikan</a:t>
            </a:r>
            <a:r>
              <a:rPr lang="en-US" dirty="0" smtClean="0"/>
              <a:t> </a:t>
            </a:r>
            <a:r>
              <a:rPr lang="en-US" dirty="0" err="1" smtClean="0"/>
              <a:t>hal-hal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r>
              <a:rPr lang="en-US" dirty="0" smtClean="0"/>
              <a:t> </a:t>
            </a:r>
            <a:r>
              <a:rPr lang="en-US" dirty="0" err="1" smtClean="0"/>
              <a:t>diuruskan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betul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mengesahkan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berkenaan</a:t>
            </a:r>
            <a:r>
              <a:rPr lang="en-US" dirty="0" smtClean="0"/>
              <a:t> </a:t>
            </a:r>
            <a:r>
              <a:rPr lang="en-US" dirty="0" err="1" smtClean="0"/>
              <a:t>siap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Tempoh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14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berturut-turut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14 </a:t>
            </a:r>
            <a:r>
              <a:rPr lang="en-US" dirty="0" err="1" smtClean="0"/>
              <a:t>hari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tempoh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20%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peruntukan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elaun</a:t>
            </a:r>
            <a:r>
              <a:rPr lang="en-US" dirty="0" smtClean="0"/>
              <a:t> </a:t>
            </a:r>
            <a:r>
              <a:rPr lang="en-US" dirty="0" err="1" smtClean="0"/>
              <a:t>saguhati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peserta</a:t>
            </a:r>
            <a:r>
              <a:rPr lang="en-US" dirty="0" smtClean="0"/>
              <a:t> gotong royong.</a:t>
            </a: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6549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2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Jabatan</a:t>
            </a:r>
            <a:r>
              <a:rPr lang="en-US" b="1" dirty="0" smtClean="0"/>
              <a:t> </a:t>
            </a:r>
            <a:r>
              <a:rPr lang="en-US" b="1" dirty="0" err="1" smtClean="0"/>
              <a:t>Teknik</a:t>
            </a:r>
            <a:r>
              <a:rPr lang="en-US" b="1" dirty="0" smtClean="0"/>
              <a:t> (JKR &amp; JPS) AP 182.1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(JKR </a:t>
            </a:r>
            <a:r>
              <a:rPr lang="en-US" dirty="0" err="1" smtClean="0"/>
              <a:t>atau</a:t>
            </a:r>
            <a:r>
              <a:rPr lang="en-US" dirty="0" smtClean="0"/>
              <a:t> JPS)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tertakluk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yang </a:t>
            </a:r>
            <a:r>
              <a:rPr lang="en-US" dirty="0" err="1" smtClean="0"/>
              <a:t>berkuat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r>
              <a:rPr lang="en-US" dirty="0" smtClean="0"/>
              <a:t> </a:t>
            </a:r>
            <a:r>
              <a:rPr lang="en-US" dirty="0" err="1" smtClean="0"/>
              <a:t>kesemasa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mengemukakan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Teknik</a:t>
            </a:r>
            <a:r>
              <a:rPr lang="en-US" dirty="0" smtClean="0"/>
              <a:t> </a:t>
            </a:r>
            <a:r>
              <a:rPr lang="en-US" dirty="0" err="1" smtClean="0"/>
              <a:t>maklumat</a:t>
            </a:r>
            <a:r>
              <a:rPr lang="en-US" dirty="0" smtClean="0"/>
              <a:t> </a:t>
            </a:r>
            <a:r>
              <a:rPr lang="en-US" dirty="0" err="1" smtClean="0"/>
              <a:t>lengkap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  <a:p>
            <a:pPr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err="1" smtClean="0"/>
              <a:t>Kedudukan</a:t>
            </a:r>
            <a:r>
              <a:rPr lang="en-US" sz="2100" dirty="0" smtClean="0"/>
              <a:t> Status </a:t>
            </a:r>
            <a:r>
              <a:rPr lang="en-US" sz="2100" dirty="0" err="1" smtClean="0"/>
              <a:t>Projek</a:t>
            </a:r>
            <a:endParaRPr lang="en-US" sz="2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err="1" smtClean="0"/>
              <a:t>Ringkasan</a:t>
            </a:r>
            <a:r>
              <a:rPr lang="en-US" sz="2100" dirty="0" smtClean="0"/>
              <a:t> </a:t>
            </a:r>
            <a:r>
              <a:rPr lang="en-US" sz="2100" dirty="0" err="1" smtClean="0"/>
              <a:t>Projek</a:t>
            </a:r>
            <a:endParaRPr lang="en-US" sz="2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err="1" smtClean="0"/>
              <a:t>Siling</a:t>
            </a:r>
            <a:r>
              <a:rPr lang="en-US" sz="2100" dirty="0" smtClean="0"/>
              <a:t> </a:t>
            </a:r>
            <a:r>
              <a:rPr lang="en-US" sz="2100" dirty="0" err="1" smtClean="0"/>
              <a:t>Projek</a:t>
            </a:r>
            <a:endParaRPr lang="en-US" sz="2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err="1" smtClean="0"/>
              <a:t>Peruntukan</a:t>
            </a:r>
            <a:r>
              <a:rPr lang="en-US" sz="2100" dirty="0" smtClean="0"/>
              <a:t> </a:t>
            </a:r>
            <a:r>
              <a:rPr lang="en-US" sz="2100" dirty="0" err="1" smtClean="0"/>
              <a:t>Tahunan</a:t>
            </a:r>
            <a:endParaRPr lang="en-US" sz="21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100" dirty="0" err="1" smtClean="0"/>
              <a:t>Jadual</a:t>
            </a:r>
            <a:r>
              <a:rPr lang="en-US" sz="2100" dirty="0" smtClean="0"/>
              <a:t> </a:t>
            </a:r>
            <a:r>
              <a:rPr lang="en-US" sz="2100" dirty="0" err="1" smtClean="0"/>
              <a:t>Pelaksanaan</a:t>
            </a:r>
            <a:r>
              <a:rPr lang="en-US" sz="2100" dirty="0" smtClean="0"/>
              <a:t> </a:t>
            </a:r>
            <a:r>
              <a:rPr lang="en-US" sz="2100" dirty="0" err="1" smtClean="0"/>
              <a:t>Projek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8267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82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2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Jabatan</a:t>
            </a:r>
            <a:r>
              <a:rPr lang="en-US" b="1" dirty="0" smtClean="0"/>
              <a:t> </a:t>
            </a:r>
            <a:r>
              <a:rPr lang="en-US" b="1" dirty="0" err="1" smtClean="0"/>
              <a:t>Teknik</a:t>
            </a:r>
            <a:r>
              <a:rPr lang="en-US" b="1" dirty="0" smtClean="0"/>
              <a:t> (JKR &amp; JPS) AP 182.1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kerja-kerja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pengubahsuaian</a:t>
            </a:r>
            <a:r>
              <a:rPr lang="en-US" dirty="0" smtClean="0"/>
              <a:t> yang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</a:t>
            </a:r>
            <a:r>
              <a:rPr lang="en-US" dirty="0" err="1" smtClean="0"/>
              <a:t>kerajaan</a:t>
            </a:r>
            <a:r>
              <a:rPr lang="en-US" dirty="0" smtClean="0"/>
              <a:t>,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Bahagian</a:t>
            </a:r>
            <a:r>
              <a:rPr lang="en-US" dirty="0" smtClean="0"/>
              <a:t> </a:t>
            </a:r>
            <a:r>
              <a:rPr lang="en-US" dirty="0" err="1" smtClean="0"/>
              <a:t>Pengurusan</a:t>
            </a:r>
            <a:r>
              <a:rPr lang="en-US" dirty="0" smtClean="0"/>
              <a:t> </a:t>
            </a:r>
            <a:r>
              <a:rPr lang="en-US" dirty="0" err="1" smtClean="0"/>
              <a:t>Hartanah</a:t>
            </a:r>
            <a:r>
              <a:rPr lang="en-US" dirty="0" smtClean="0"/>
              <a:t> JPM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diperolehi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kerja-kerja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pengubahsuaian</a:t>
            </a:r>
            <a:r>
              <a:rPr lang="en-US" dirty="0" smtClean="0"/>
              <a:t> yang </a:t>
            </a: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yang </a:t>
            </a:r>
            <a:r>
              <a:rPr lang="en-US" dirty="0" err="1" smtClean="0"/>
              <a:t>disewa</a:t>
            </a:r>
            <a:r>
              <a:rPr lang="en-US" dirty="0" smtClean="0"/>
              <a:t>,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tuan</a:t>
            </a:r>
            <a:r>
              <a:rPr lang="en-US" dirty="0" smtClean="0"/>
              <a:t>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diperolehi</a:t>
            </a:r>
            <a:r>
              <a:rPr lang="en-US" dirty="0" smtClean="0"/>
              <a:t> </a:t>
            </a:r>
            <a:r>
              <a:rPr lang="en-US" dirty="0" err="1" smtClean="0"/>
              <a:t>terlebih</a:t>
            </a:r>
            <a:r>
              <a:rPr lang="en-US" dirty="0" smtClean="0"/>
              <a:t> </a:t>
            </a:r>
            <a:r>
              <a:rPr lang="en-US" dirty="0" err="1" smtClean="0"/>
              <a:t>dahulu</a:t>
            </a:r>
            <a:r>
              <a:rPr lang="en-US" dirty="0" smtClean="0"/>
              <a:t>. 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menggunakan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perundaing</a:t>
            </a:r>
            <a:r>
              <a:rPr lang="en-US" dirty="0" smtClean="0"/>
              <a:t> yang </a:t>
            </a:r>
            <a:r>
              <a:rPr lang="en-US" dirty="0" err="1" smtClean="0"/>
              <a:t>bertanggungjawab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atas</a:t>
            </a:r>
            <a:r>
              <a:rPr lang="en-US" dirty="0" smtClean="0"/>
              <a:t> </a:t>
            </a:r>
            <a:r>
              <a:rPr lang="en-US" dirty="0" err="1" smtClean="0"/>
              <a:t>bangunan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berkenaan</a:t>
            </a:r>
            <a:r>
              <a:rPr lang="en-US" dirty="0" smtClean="0"/>
              <a:t> </a:t>
            </a:r>
            <a:r>
              <a:rPr lang="en-US" dirty="0" err="1" smtClean="0"/>
              <a:t>enggan</a:t>
            </a:r>
            <a:r>
              <a:rPr lang="en-US" dirty="0" smtClean="0"/>
              <a:t>,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Jabatan</a:t>
            </a:r>
            <a:r>
              <a:rPr lang="en-US" dirty="0" smtClean="0"/>
              <a:t> </a:t>
            </a:r>
            <a:r>
              <a:rPr lang="en-US" dirty="0" err="1" smtClean="0"/>
              <a:t>bolehlah</a:t>
            </a:r>
            <a:r>
              <a:rPr lang="en-US" dirty="0" smtClean="0"/>
              <a:t> </a:t>
            </a:r>
            <a:r>
              <a:rPr lang="en-US" dirty="0" err="1" smtClean="0"/>
              <a:t>melantik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sendiri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mengikut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</a:t>
            </a:r>
            <a:r>
              <a:rPr lang="en-US" dirty="0" err="1" smtClean="0"/>
              <a:t>semasa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26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83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mematuhi</a:t>
            </a:r>
            <a:r>
              <a:rPr lang="en-US" dirty="0" smtClean="0"/>
              <a:t> </a:t>
            </a:r>
            <a:r>
              <a:rPr lang="en-US" dirty="0" err="1" smtClean="0"/>
              <a:t>peraturan</a:t>
            </a:r>
            <a:r>
              <a:rPr lang="en-US" dirty="0" smtClean="0"/>
              <a:t> yang </a:t>
            </a:r>
            <a:r>
              <a:rPr lang="en-US" dirty="0" err="1" smtClean="0"/>
              <a:t>berkuatkuasa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Kaedah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perkhidmaatan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tertakluk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,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kerja</a:t>
            </a:r>
            <a:r>
              <a:rPr lang="en-US" dirty="0" smtClean="0"/>
              <a:t> </a:t>
            </a:r>
            <a:r>
              <a:rPr lang="en-US" dirty="0" err="1" smtClean="0"/>
              <a:t>ukur</a:t>
            </a:r>
            <a:r>
              <a:rPr lang="en-US" dirty="0" smtClean="0"/>
              <a:t> yang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dilaksanakan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4558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84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524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180470"/>
              </p:ext>
            </p:extLst>
          </p:nvPr>
        </p:nvGraphicFramePr>
        <p:xfrm>
          <a:off x="609600" y="2936240"/>
          <a:ext cx="7924800" cy="2839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322"/>
                <a:gridCol w="350078"/>
                <a:gridCol w="5105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Kaedah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Had </a:t>
                      </a:r>
                      <a:r>
                        <a:rPr lang="en-US" dirty="0" err="1" smtClean="0"/>
                        <a:t>Nilai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Lantikan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terus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berserta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kos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siling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juta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Kajian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RM500 </a:t>
                      </a:r>
                      <a:r>
                        <a:rPr lang="en-US" baseline="0" dirty="0" err="1" smtClean="0"/>
                        <a:t>ribu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RM500 </a:t>
                      </a:r>
                      <a:r>
                        <a:rPr lang="en-US" baseline="0" dirty="0" err="1" smtClean="0"/>
                        <a:t>ribu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Tender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Terhad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RM50juta</a:t>
                      </a:r>
                    </a:p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Kajian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RM2juta</a:t>
                      </a:r>
                    </a:p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Kerja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Ukur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melebihi</a:t>
                      </a:r>
                      <a:r>
                        <a:rPr lang="en-US" baseline="0" dirty="0" smtClean="0"/>
                        <a:t> RM500  </a:t>
                      </a:r>
                      <a:r>
                        <a:rPr lang="en-US" baseline="0" dirty="0" err="1" smtClean="0"/>
                        <a:t>ribu</a:t>
                      </a:r>
                      <a:endParaRPr lang="en-MY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Tender Terbuka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melebihi</a:t>
                      </a:r>
                      <a:r>
                        <a:rPr lang="en-US" baseline="0" dirty="0" smtClean="0"/>
                        <a:t> RM50juta</a:t>
                      </a:r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Kajian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Fizikal</a:t>
                      </a:r>
                      <a:r>
                        <a:rPr lang="en-US" baseline="0" dirty="0" smtClean="0"/>
                        <a:t>/</a:t>
                      </a:r>
                      <a:r>
                        <a:rPr lang="en-US" baseline="0" dirty="0" err="1" smtClean="0"/>
                        <a:t>Bukan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Fizikal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melebihi</a:t>
                      </a:r>
                      <a:r>
                        <a:rPr lang="en-US" baseline="0" dirty="0" smtClean="0"/>
                        <a:t> RM2juta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30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85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dilarang</a:t>
            </a:r>
            <a:r>
              <a:rPr lang="en-US" dirty="0" smtClean="0"/>
              <a:t> </a:t>
            </a:r>
            <a:r>
              <a:rPr lang="en-US" dirty="0" err="1" smtClean="0"/>
              <a:t>memecah</a:t>
            </a:r>
            <a:r>
              <a:rPr lang="en-US" dirty="0" smtClean="0"/>
              <a:t> </a:t>
            </a:r>
            <a:r>
              <a:rPr lang="en-US" dirty="0" err="1" smtClean="0"/>
              <a:t>kecilkan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pembangunan</a:t>
            </a:r>
            <a:r>
              <a:rPr lang="en-US" dirty="0" smtClean="0"/>
              <a:t> </a:t>
            </a:r>
            <a:r>
              <a:rPr lang="en-US" dirty="0" err="1" smtClean="0"/>
              <a:t>fizikal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mengelak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melaksanakan</a:t>
            </a:r>
            <a:r>
              <a:rPr lang="en-US" dirty="0" smtClean="0"/>
              <a:t> </a:t>
            </a:r>
            <a:r>
              <a:rPr lang="en-US" dirty="0" err="1" smtClean="0"/>
              <a:t>kaedah</a:t>
            </a:r>
            <a:r>
              <a:rPr lang="en-US" dirty="0" smtClean="0"/>
              <a:t> </a:t>
            </a:r>
            <a:r>
              <a:rPr lang="en-US" dirty="0" err="1" smtClean="0"/>
              <a:t>pelawaan</a:t>
            </a:r>
            <a:r>
              <a:rPr lang="en-US" dirty="0" smtClean="0"/>
              <a:t> yang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kompetitif</a:t>
            </a:r>
            <a:r>
              <a:rPr lang="en-US" dirty="0" smtClean="0"/>
              <a:t>, </a:t>
            </a:r>
            <a:r>
              <a:rPr lang="en-US" dirty="0" err="1" smtClean="0"/>
              <a:t>telus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terbuka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selain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kaedah</a:t>
            </a:r>
            <a:r>
              <a:rPr lang="en-US" dirty="0" smtClean="0"/>
              <a:t> yang </a:t>
            </a:r>
            <a:r>
              <a:rPr lang="en-US" dirty="0" err="1" smtClean="0"/>
              <a:t>ditetapkan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dibenarkan</a:t>
            </a:r>
            <a:r>
              <a:rPr lang="en-US" dirty="0" smtClean="0"/>
              <a:t> </a:t>
            </a:r>
            <a:r>
              <a:rPr lang="en-US" dirty="0" err="1" smtClean="0"/>
              <a:t>kecuali</a:t>
            </a:r>
            <a:r>
              <a:rPr lang="en-US" dirty="0" smtClean="0"/>
              <a:t> </a:t>
            </a:r>
            <a:r>
              <a:rPr lang="en-US" dirty="0" err="1" smtClean="0"/>
              <a:t>telah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kebenaran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urusan</a:t>
            </a:r>
            <a:r>
              <a:rPr lang="en-US" dirty="0" smtClean="0"/>
              <a:t> </a:t>
            </a:r>
            <a:r>
              <a:rPr lang="en-US" dirty="0" err="1" smtClean="0"/>
              <a:t>perlantikan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,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menubuhkan</a:t>
            </a:r>
            <a:r>
              <a:rPr lang="en-US" dirty="0" smtClean="0"/>
              <a:t> </a:t>
            </a:r>
            <a:r>
              <a:rPr lang="en-US" dirty="0" err="1" smtClean="0"/>
              <a:t>Jawatankuasa</a:t>
            </a:r>
            <a:r>
              <a:rPr lang="en-US" dirty="0" smtClean="0"/>
              <a:t> </a:t>
            </a:r>
            <a:r>
              <a:rPr lang="en-US" dirty="0" err="1" smtClean="0"/>
              <a:t>Penilaian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(JPP)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ahlinya</a:t>
            </a:r>
            <a:r>
              <a:rPr lang="en-US" dirty="0" smtClean="0"/>
              <a:t> </a:t>
            </a:r>
            <a:r>
              <a:rPr lang="en-US" dirty="0" err="1" smtClean="0"/>
              <a:t>dilantik</a:t>
            </a:r>
            <a:r>
              <a:rPr lang="en-US" dirty="0" smtClean="0"/>
              <a:t> </a:t>
            </a: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bertulis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</a:t>
            </a:r>
            <a:r>
              <a:rPr lang="en-US" dirty="0" err="1" smtClean="0"/>
              <a:t>Pengawal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Ketua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Pegawai</a:t>
            </a:r>
            <a:r>
              <a:rPr lang="en-US" dirty="0" smtClean="0"/>
              <a:t> Yang </a:t>
            </a:r>
            <a:r>
              <a:rPr lang="en-US" dirty="0" err="1" smtClean="0"/>
              <a:t>Diturunkan</a:t>
            </a:r>
            <a:r>
              <a:rPr lang="en-US" dirty="0" smtClean="0"/>
              <a:t> </a:t>
            </a:r>
            <a:r>
              <a:rPr lang="en-US" dirty="0" err="1" smtClean="0"/>
              <a:t>Kuasa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9563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86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133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Berkuasa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had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meluluskan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239182"/>
              </p:ext>
            </p:extLst>
          </p:nvPr>
        </p:nvGraphicFramePr>
        <p:xfrm>
          <a:off x="457200" y="3505200"/>
          <a:ext cx="8229600" cy="281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457200"/>
                <a:gridCol w="5029200"/>
              </a:tblGrid>
              <a:tr h="676656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Kaedah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Nilai</a:t>
                      </a:r>
                      <a:endParaRPr lang="en-MY" dirty="0"/>
                    </a:p>
                  </a:txBody>
                  <a:tcPr/>
                </a:tc>
              </a:tr>
              <a:tr h="2142744">
                <a:tc>
                  <a:txBody>
                    <a:bodyPr/>
                    <a:lstStyle/>
                    <a:p>
                      <a:r>
                        <a:rPr lang="en-US" dirty="0" smtClean="0"/>
                        <a:t>J/</a:t>
                      </a:r>
                      <a:r>
                        <a:rPr lang="en-US" dirty="0" err="1" smtClean="0"/>
                        <a:t>Kuasa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Sebut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Harga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Agensi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*</a:t>
                      </a:r>
                      <a:r>
                        <a:rPr lang="en-US" baseline="0" dirty="0" err="1" smtClean="0"/>
                        <a:t>Bagi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agensi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Teknik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err="1" smtClean="0"/>
                        <a:t>peringkat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Ibu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Pejabat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sahaja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bagi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Jabatan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Teknik</a:t>
                      </a:r>
                      <a:r>
                        <a:rPr lang="en-US" baseline="0" dirty="0" smtClean="0"/>
                        <a:t>: </a:t>
                      </a:r>
                      <a:r>
                        <a:rPr lang="en-US" baseline="0" dirty="0" err="1" smtClean="0"/>
                        <a:t>peringkat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Ibu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Pejabat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Negeri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RM5juta</a:t>
                      </a:r>
                    </a:p>
                    <a:p>
                      <a:r>
                        <a:rPr lang="en-US" dirty="0" smtClean="0"/>
                        <a:t>Kos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RM500 </a:t>
                      </a:r>
                      <a:r>
                        <a:rPr lang="en-US" baseline="0" dirty="0" err="1" smtClean="0"/>
                        <a:t>ribu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RM500 </a:t>
                      </a:r>
                      <a:r>
                        <a:rPr lang="en-US" baseline="0" dirty="0" err="1" smtClean="0"/>
                        <a:t>ribu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654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87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1336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Berkuasa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had </a:t>
            </a: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meluluskan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seperti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9348895"/>
              </p:ext>
            </p:extLst>
          </p:nvPr>
        </p:nvGraphicFramePr>
        <p:xfrm>
          <a:off x="381000" y="1936022"/>
          <a:ext cx="8229600" cy="44647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457200"/>
                <a:gridCol w="5029200"/>
              </a:tblGrid>
              <a:tr h="50096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Kaedah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Had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Nilai</a:t>
                      </a:r>
                      <a:endParaRPr lang="en-MY" dirty="0"/>
                    </a:p>
                  </a:txBody>
                  <a:tcPr/>
                </a:tc>
              </a:tr>
              <a:tr h="80910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Lembaga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r>
                        <a:rPr lang="en-US" dirty="0" smtClean="0"/>
                        <a:t> B </a:t>
                      </a:r>
                      <a:r>
                        <a:rPr lang="en-US" dirty="0" err="1" smtClean="0"/>
                        <a:t>Agensi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RM20juta</a:t>
                      </a:r>
                    </a:p>
                    <a:p>
                      <a:r>
                        <a:rPr lang="en-US" dirty="0" smtClean="0"/>
                        <a:t>Kos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Kajian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RM2 </a:t>
                      </a:r>
                      <a:r>
                        <a:rPr lang="en-US" baseline="0" dirty="0" err="1" smtClean="0"/>
                        <a:t>juta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RM2juta</a:t>
                      </a:r>
                      <a:endParaRPr lang="en-MY" dirty="0"/>
                    </a:p>
                  </a:txBody>
                  <a:tcPr/>
                </a:tc>
              </a:tr>
              <a:tr h="129456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Lembaga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Perolehan</a:t>
                      </a:r>
                      <a:r>
                        <a:rPr lang="en-US" dirty="0" smtClean="0"/>
                        <a:t> A </a:t>
                      </a:r>
                      <a:r>
                        <a:rPr lang="en-US" dirty="0" err="1" smtClean="0"/>
                        <a:t>Agensi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RM200 </a:t>
                      </a:r>
                      <a:r>
                        <a:rPr lang="en-US" dirty="0" err="1" smtClean="0"/>
                        <a:t>juta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Kajian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sehingga</a:t>
                      </a:r>
                      <a:r>
                        <a:rPr lang="en-US" dirty="0" smtClean="0"/>
                        <a:t> RM5 </a:t>
                      </a:r>
                      <a:r>
                        <a:rPr lang="en-US" dirty="0" err="1" smtClean="0"/>
                        <a:t>juta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Kos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sehingga</a:t>
                      </a:r>
                      <a:r>
                        <a:rPr lang="en-US" baseline="0" dirty="0" smtClean="0"/>
                        <a:t> RM5 </a:t>
                      </a:r>
                      <a:r>
                        <a:rPr lang="en-US" baseline="0" dirty="0" err="1" smtClean="0"/>
                        <a:t>juta</a:t>
                      </a:r>
                      <a:endParaRPr lang="en-US" dirty="0" smtClean="0"/>
                    </a:p>
                    <a:p>
                      <a:endParaRPr lang="en-MY" dirty="0"/>
                    </a:p>
                  </a:txBody>
                  <a:tcPr/>
                </a:tc>
              </a:tr>
              <a:tr h="158637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Kementerian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Kewangan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</a:p>
                    <a:p>
                      <a:r>
                        <a:rPr lang="en-US" dirty="0" smtClean="0"/>
                        <a:t>2</a:t>
                      </a:r>
                    </a:p>
                    <a:p>
                      <a:r>
                        <a:rPr lang="en-US" dirty="0" smtClean="0"/>
                        <a:t>3</a:t>
                      </a:r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Kos </a:t>
                      </a:r>
                      <a:r>
                        <a:rPr lang="en-US" dirty="0" err="1" smtClean="0"/>
                        <a:t>Projek</a:t>
                      </a:r>
                      <a:r>
                        <a:rPr lang="en-US" dirty="0" smtClean="0"/>
                        <a:t> Pembangunan </a:t>
                      </a:r>
                      <a:r>
                        <a:rPr lang="en-US" dirty="0" err="1" smtClean="0"/>
                        <a:t>Fizikal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melebihi</a:t>
                      </a:r>
                      <a:r>
                        <a:rPr lang="en-US" baseline="0" dirty="0" smtClean="0"/>
                        <a:t> RM200 </a:t>
                      </a:r>
                      <a:r>
                        <a:rPr lang="en-US" baseline="0" dirty="0" err="1" smtClean="0"/>
                        <a:t>juta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Kajian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melebihi</a:t>
                      </a:r>
                      <a:r>
                        <a:rPr lang="en-US" baseline="0" dirty="0" smtClean="0"/>
                        <a:t> RM5 </a:t>
                      </a:r>
                      <a:r>
                        <a:rPr lang="en-US" baseline="0" dirty="0" err="1" smtClean="0"/>
                        <a:t>juta</a:t>
                      </a:r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Kos </a:t>
                      </a:r>
                      <a:r>
                        <a:rPr lang="en-US" baseline="0" dirty="0" err="1" smtClean="0"/>
                        <a:t>Kerja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Ukur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melebihi</a:t>
                      </a:r>
                      <a:r>
                        <a:rPr lang="en-US" baseline="0" dirty="0" smtClean="0"/>
                        <a:t> RM5juta</a:t>
                      </a:r>
                      <a:endParaRPr lang="en-MY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72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88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Kuasa</a:t>
            </a:r>
            <a:r>
              <a:rPr lang="en-US" dirty="0" smtClean="0"/>
              <a:t> </a:t>
            </a:r>
            <a:r>
              <a:rPr lang="en-US" dirty="0" err="1" smtClean="0"/>
              <a:t>meluluskan</a:t>
            </a:r>
            <a:r>
              <a:rPr lang="en-US" dirty="0" smtClean="0"/>
              <a:t>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hanya</a:t>
            </a:r>
            <a:r>
              <a:rPr lang="en-US" dirty="0" smtClean="0"/>
              <a:t> </a:t>
            </a:r>
            <a:r>
              <a:rPr lang="en-US" dirty="0" err="1" smtClean="0"/>
              <a:t>diberikan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Lembaga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A </a:t>
            </a:r>
            <a:r>
              <a:rPr lang="en-US" dirty="0" err="1" smtClean="0"/>
              <a:t>agensi</a:t>
            </a:r>
            <a:r>
              <a:rPr lang="en-US" dirty="0" smtClean="0"/>
              <a:t> </a:t>
            </a:r>
            <a:r>
              <a:rPr lang="en-US" dirty="0" err="1" smtClean="0"/>
              <a:t>tertakluk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syarat-syarat</a:t>
            </a:r>
            <a:r>
              <a:rPr lang="en-US" dirty="0" smtClean="0"/>
              <a:t>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sehingga</a:t>
            </a:r>
            <a:r>
              <a:rPr lang="en-US" dirty="0" smtClean="0"/>
              <a:t> </a:t>
            </a:r>
            <a:r>
              <a:rPr lang="en-US" dirty="0" err="1" smtClean="0"/>
              <a:t>maksimum</a:t>
            </a:r>
            <a:r>
              <a:rPr lang="en-US" dirty="0" smtClean="0"/>
              <a:t> 60% yang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skop</a:t>
            </a:r>
            <a:r>
              <a:rPr lang="en-US" dirty="0" smtClean="0"/>
              <a:t> </a:t>
            </a:r>
            <a:r>
              <a:rPr lang="en-US" dirty="0" err="1" smtClean="0"/>
              <a:t>asal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perubahan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projek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kajian</a:t>
            </a:r>
            <a:r>
              <a:rPr lang="en-US" dirty="0" smtClean="0"/>
              <a:t>.  </a:t>
            </a:r>
            <a:r>
              <a:rPr lang="en-US" dirty="0" err="1" smtClean="0"/>
              <a:t>Sekiranya</a:t>
            </a:r>
            <a:r>
              <a:rPr lang="en-US" dirty="0" smtClean="0"/>
              <a:t>  </a:t>
            </a: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melebihi</a:t>
            </a:r>
            <a:r>
              <a:rPr lang="en-US" dirty="0" smtClean="0"/>
              <a:t> 60%,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hendaklah</a:t>
            </a:r>
            <a:r>
              <a:rPr lang="en-US" dirty="0" smtClean="0"/>
              <a:t> </a:t>
            </a:r>
            <a:r>
              <a:rPr lang="en-US" dirty="0" err="1" smtClean="0"/>
              <a:t>diperoleh</a:t>
            </a:r>
            <a:r>
              <a:rPr lang="en-US" dirty="0" smtClean="0"/>
              <a:t> </a:t>
            </a:r>
            <a:r>
              <a:rPr lang="en-US" dirty="0" err="1" smtClean="0"/>
              <a:t>daripada</a:t>
            </a:r>
            <a:r>
              <a:rPr lang="en-US" dirty="0" smtClean="0"/>
              <a:t> </a:t>
            </a:r>
            <a:r>
              <a:rPr lang="en-US" dirty="0" err="1" smtClean="0"/>
              <a:t>Kementerian</a:t>
            </a:r>
            <a:r>
              <a:rPr lang="en-US" dirty="0" smtClean="0"/>
              <a:t> </a:t>
            </a:r>
            <a:r>
              <a:rPr lang="en-US" dirty="0" err="1" smtClean="0"/>
              <a:t>Kewangan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err="1" smtClean="0"/>
              <a:t>Tambahan</a:t>
            </a:r>
            <a:r>
              <a:rPr lang="en-US" dirty="0" smtClean="0"/>
              <a:t> </a:t>
            </a:r>
            <a:r>
              <a:rPr lang="en-US" dirty="0" err="1" smtClean="0"/>
              <a:t>kos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tanpa</a:t>
            </a:r>
            <a:r>
              <a:rPr lang="en-US" dirty="0" smtClean="0"/>
              <a:t> had </a:t>
            </a:r>
            <a:r>
              <a:rPr lang="en-US" dirty="0" err="1" smtClean="0"/>
              <a:t>nilai</a:t>
            </a:r>
            <a:r>
              <a:rPr lang="en-US" dirty="0" smtClean="0"/>
              <a:t> yang </a:t>
            </a:r>
            <a:r>
              <a:rPr lang="en-US" dirty="0" err="1" smtClean="0"/>
              <a:t>disebabkan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</a:t>
            </a:r>
            <a:r>
              <a:rPr lang="en-US" i="1" dirty="0" smtClean="0"/>
              <a:t>Variation</a:t>
            </a:r>
            <a:r>
              <a:rPr lang="en-US" dirty="0" smtClean="0"/>
              <a:t> </a:t>
            </a:r>
            <a:r>
              <a:rPr lang="en-US" i="1" dirty="0" smtClean="0"/>
              <a:t>Order</a:t>
            </a:r>
            <a:r>
              <a:rPr lang="en-US" dirty="0" smtClean="0"/>
              <a:t> </a:t>
            </a:r>
            <a:r>
              <a:rPr lang="en-US" i="1" dirty="0" smtClean="0"/>
              <a:t>(VO) </a:t>
            </a:r>
            <a:r>
              <a:rPr lang="en-US" i="1" dirty="0" err="1" smtClean="0"/>
              <a:t>dan</a:t>
            </a:r>
            <a:r>
              <a:rPr lang="en-US" i="1" dirty="0" smtClean="0"/>
              <a:t> Extension of Time (EOT)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pihak</a:t>
            </a:r>
            <a:r>
              <a:rPr lang="en-US" dirty="0" smtClean="0"/>
              <a:t> </a:t>
            </a:r>
            <a:r>
              <a:rPr lang="en-US" dirty="0" err="1" smtClean="0"/>
              <a:t>kontraktor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064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89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3"/>
            </a:pP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Melalui</a:t>
            </a:r>
            <a:r>
              <a:rPr lang="en-US" b="1" dirty="0" smtClean="0"/>
              <a:t> </a:t>
            </a:r>
            <a:r>
              <a:rPr lang="en-US" b="1" dirty="0" err="1" smtClean="0"/>
              <a:t>Perkhidmatan</a:t>
            </a:r>
            <a:r>
              <a:rPr lang="en-US" b="1" dirty="0" smtClean="0"/>
              <a:t> </a:t>
            </a:r>
            <a:r>
              <a:rPr lang="en-US" b="1" dirty="0" err="1" smtClean="0"/>
              <a:t>Perunding</a:t>
            </a:r>
            <a:r>
              <a:rPr lang="en-US" b="1" dirty="0" smtClean="0"/>
              <a:t> AP186, AP187, AP189 </a:t>
            </a:r>
            <a:r>
              <a:rPr lang="en-US" b="1" dirty="0" err="1" smtClean="0"/>
              <a:t>dan</a:t>
            </a:r>
            <a:r>
              <a:rPr lang="en-US" b="1" dirty="0" smtClean="0"/>
              <a:t> 1 PP-PK 3.1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Setiap</a:t>
            </a:r>
            <a:r>
              <a:rPr lang="en-US" dirty="0" smtClean="0"/>
              <a:t> </a:t>
            </a:r>
            <a:r>
              <a:rPr lang="en-US" dirty="0" err="1" smtClean="0"/>
              <a:t>agensi</a:t>
            </a:r>
            <a:r>
              <a:rPr lang="en-US" dirty="0" smtClean="0"/>
              <a:t> yang </a:t>
            </a:r>
            <a:r>
              <a:rPr lang="en-US" dirty="0" err="1" smtClean="0"/>
              <a:t>membuat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</a:t>
            </a:r>
            <a:r>
              <a:rPr lang="en-US" dirty="0" err="1" smtClean="0"/>
              <a:t>perunding</a:t>
            </a:r>
            <a:r>
              <a:rPr lang="en-US" dirty="0" smtClean="0"/>
              <a:t> </a:t>
            </a:r>
            <a:r>
              <a:rPr lang="en-US" dirty="0" err="1" smtClean="0"/>
              <a:t>bertanggungjawab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merekodkan</a:t>
            </a:r>
            <a:r>
              <a:rPr lang="en-US" dirty="0" smtClean="0"/>
              <a:t>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maklumat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Sistem</a:t>
            </a:r>
            <a:r>
              <a:rPr lang="en-US" dirty="0" smtClean="0"/>
              <a:t> </a:t>
            </a:r>
            <a:r>
              <a:rPr lang="en-US" dirty="0" err="1" smtClean="0"/>
              <a:t>ePerunding</a:t>
            </a:r>
            <a:r>
              <a:rPr lang="en-US" dirty="0" smtClean="0"/>
              <a:t> yang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dicapai</a:t>
            </a:r>
            <a:r>
              <a:rPr lang="en-US" dirty="0" smtClean="0"/>
              <a:t> </a:t>
            </a:r>
            <a:r>
              <a:rPr lang="en-US" dirty="0" err="1" smtClean="0"/>
              <a:t>melalui</a:t>
            </a:r>
            <a:r>
              <a:rPr lang="en-US" dirty="0" smtClean="0"/>
              <a:t> URL https://eperunding.treasury.gov.my</a:t>
            </a:r>
          </a:p>
        </p:txBody>
      </p:sp>
    </p:spTree>
    <p:extLst>
      <p:ext uri="{BB962C8B-B14F-4D97-AF65-F5344CB8AC3E}">
        <p14:creationId xmlns:p14="http://schemas.microsoft.com/office/powerpoint/2010/main" val="426521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PENGURUSAN BAJET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9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b="1" dirty="0" smtClean="0"/>
              <a:t>PERANAN BAJET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7" name="Oval 6"/>
          <p:cNvSpPr/>
          <p:nvPr/>
        </p:nvSpPr>
        <p:spPr>
          <a:xfrm>
            <a:off x="6400800" y="4267200"/>
            <a:ext cx="2514600" cy="1676400"/>
          </a:xfrm>
          <a:prstGeom prst="ellipse">
            <a:avLst/>
          </a:prstGeom>
          <a:solidFill>
            <a:srgbClr val="00206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ALAT PENGURUSAN</a:t>
            </a:r>
            <a:endParaRPr lang="en-MY" dirty="0"/>
          </a:p>
        </p:txBody>
      </p:sp>
      <p:sp>
        <p:nvSpPr>
          <p:cNvPr id="13" name="Line Callout 2 12"/>
          <p:cNvSpPr/>
          <p:nvPr/>
        </p:nvSpPr>
        <p:spPr>
          <a:xfrm flipH="1">
            <a:off x="228600" y="5334000"/>
            <a:ext cx="4572000" cy="685800"/>
          </a:xfrm>
          <a:prstGeom prst="borderCallout2">
            <a:avLst>
              <a:gd name="adj1" fmla="val 20770"/>
              <a:gd name="adj2" fmla="val -8636"/>
              <a:gd name="adj3" fmla="val 18750"/>
              <a:gd name="adj4" fmla="val -16667"/>
              <a:gd name="adj5" fmla="val 74116"/>
              <a:gd name="adj6" fmla="val -3484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4.  MENGURUS SUMBER KEWANGAN</a:t>
            </a:r>
            <a:endParaRPr lang="en-MY" dirty="0"/>
          </a:p>
        </p:txBody>
      </p:sp>
      <p:sp>
        <p:nvSpPr>
          <p:cNvPr id="14" name="TextBox 13"/>
          <p:cNvSpPr txBox="1"/>
          <p:nvPr/>
        </p:nvSpPr>
        <p:spPr>
          <a:xfrm>
            <a:off x="1066800" y="1705213"/>
            <a:ext cx="78486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MENGURUS SUMBER KEWANGAN: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Mengenalpasti</a:t>
            </a:r>
            <a:r>
              <a:rPr lang="en-US" sz="2400" dirty="0" smtClean="0"/>
              <a:t> program/</a:t>
            </a:r>
            <a:r>
              <a:rPr lang="en-US" sz="2400" dirty="0" err="1" smtClean="0"/>
              <a:t>projek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</a:t>
            </a:r>
            <a:r>
              <a:rPr lang="en-US" sz="2400" dirty="0" smtClean="0"/>
              <a:t> </a:t>
            </a:r>
            <a:r>
              <a:rPr lang="en-US" sz="2400" dirty="0" err="1" smtClean="0"/>
              <a:t>keutamaan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 smtClean="0"/>
              <a:t>pencapaiannya</a:t>
            </a:r>
            <a:r>
              <a:rPr lang="en-US" sz="2400" dirty="0" smtClean="0"/>
              <a:t> </a:t>
            </a:r>
            <a:r>
              <a:rPr lang="en-US" sz="2400" dirty="0" err="1" smtClean="0"/>
              <a:t>secara</a:t>
            </a:r>
            <a:r>
              <a:rPr lang="en-US" sz="2400" dirty="0" smtClean="0"/>
              <a:t> </a:t>
            </a:r>
            <a:r>
              <a:rPr lang="en-US" sz="2400" dirty="0" err="1" smtClean="0"/>
              <a:t>cekap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</a:t>
            </a:r>
            <a:r>
              <a:rPr lang="en-US" sz="2400" dirty="0" err="1" smtClean="0"/>
              <a:t>berkesan</a:t>
            </a:r>
            <a:r>
              <a:rPr lang="en-US" sz="2400" dirty="0" smtClean="0"/>
              <a:t> </a:t>
            </a:r>
            <a:r>
              <a:rPr lang="en-US" sz="2400" dirty="0" err="1" smtClean="0"/>
              <a:t>serta</a:t>
            </a:r>
            <a:r>
              <a:rPr lang="en-US" sz="2400" dirty="0" smtClean="0"/>
              <a:t> </a:t>
            </a:r>
            <a:r>
              <a:rPr lang="en-US" sz="2400" dirty="0" err="1" smtClean="0"/>
              <a:t>berimpak</a:t>
            </a:r>
            <a:r>
              <a:rPr lang="en-US" sz="2400" dirty="0" smtClean="0"/>
              <a:t> </a:t>
            </a:r>
            <a:r>
              <a:rPr lang="en-US" sz="2400" dirty="0" err="1" smtClean="0"/>
              <a:t>tinggi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Menyediakan</a:t>
            </a:r>
            <a:r>
              <a:rPr lang="en-US" sz="2400" dirty="0" smtClean="0"/>
              <a:t> </a:t>
            </a:r>
            <a:r>
              <a:rPr lang="en-US" sz="2400" dirty="0" err="1" smtClean="0"/>
              <a:t>peruntukan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sewajarnya</a:t>
            </a:r>
            <a:r>
              <a:rPr lang="en-US" sz="2400" dirty="0" smtClean="0"/>
              <a:t> </a:t>
            </a:r>
            <a:r>
              <a:rPr lang="en-US" sz="2400" dirty="0" err="1" smtClean="0"/>
              <a:t>bagi</a:t>
            </a:r>
            <a:r>
              <a:rPr lang="en-US" sz="2400" dirty="0" smtClean="0"/>
              <a:t> </a:t>
            </a:r>
            <a:r>
              <a:rPr lang="en-US" sz="2400" dirty="0" err="1" smtClean="0"/>
              <a:t>mencapai</a:t>
            </a:r>
            <a:r>
              <a:rPr lang="en-US" sz="2400" dirty="0" smtClean="0"/>
              <a:t> </a:t>
            </a:r>
            <a:r>
              <a:rPr lang="en-US" sz="2400" dirty="0" err="1" smtClean="0"/>
              <a:t>objektif</a:t>
            </a:r>
            <a:r>
              <a:rPr lang="en-US" sz="2400" dirty="0" smtClean="0"/>
              <a:t>/</a:t>
            </a:r>
            <a:r>
              <a:rPr lang="en-US" sz="2400" dirty="0" err="1" smtClean="0"/>
              <a:t>impak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disasarkan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2400" dirty="0" err="1" smtClean="0"/>
              <a:t>Peruntukan</a:t>
            </a:r>
            <a:r>
              <a:rPr lang="en-US" sz="2400" dirty="0" smtClean="0"/>
              <a:t> yang </a:t>
            </a:r>
            <a:r>
              <a:rPr lang="en-US" sz="2400" dirty="0" err="1" smtClean="0"/>
              <a:t>diluluskan</a:t>
            </a:r>
            <a:r>
              <a:rPr lang="en-US" sz="2400" dirty="0" smtClean="0"/>
              <a:t> </a:t>
            </a:r>
            <a:r>
              <a:rPr lang="en-US" sz="2400" dirty="0" err="1" smtClean="0"/>
              <a:t>adalah</a:t>
            </a:r>
            <a:r>
              <a:rPr lang="en-US" sz="2400" dirty="0" smtClean="0"/>
              <a:t> </a:t>
            </a:r>
            <a:r>
              <a:rPr lang="en-US" sz="2400" dirty="0" err="1" smtClean="0"/>
              <a:t>dibelanja</a:t>
            </a:r>
            <a:r>
              <a:rPr lang="en-US" sz="2400" dirty="0" smtClean="0"/>
              <a:t> </a:t>
            </a:r>
            <a:r>
              <a:rPr lang="en-US" sz="2400" dirty="0" err="1" smtClean="0"/>
              <a:t>mengikut</a:t>
            </a:r>
            <a:r>
              <a:rPr lang="en-US" sz="2400" dirty="0" smtClean="0"/>
              <a:t> </a:t>
            </a:r>
            <a:r>
              <a:rPr lang="en-US" sz="2400" dirty="0" err="1" smtClean="0"/>
              <a:t>perancangan</a:t>
            </a:r>
            <a:endParaRPr lang="en-US" sz="2400" dirty="0" smtClean="0"/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662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90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4"/>
            </a:pPr>
            <a:r>
              <a:rPr lang="en-US" b="1" dirty="0" err="1" smtClean="0"/>
              <a:t>Rundingan</a:t>
            </a:r>
            <a:r>
              <a:rPr lang="en-US" b="1" dirty="0" smtClean="0"/>
              <a:t> Terus: </a:t>
            </a:r>
            <a:r>
              <a:rPr lang="en-US" b="1" dirty="0" err="1" smtClean="0"/>
              <a:t>Bukan</a:t>
            </a:r>
            <a:r>
              <a:rPr lang="en-US" b="1" dirty="0" smtClean="0"/>
              <a:t> </a:t>
            </a:r>
            <a:r>
              <a:rPr lang="en-US" b="1" dirty="0" err="1" smtClean="0"/>
              <a:t>kaedah</a:t>
            </a:r>
            <a:r>
              <a:rPr lang="en-US" b="1" dirty="0" smtClean="0"/>
              <a:t> </a:t>
            </a:r>
            <a:r>
              <a:rPr lang="en-US" b="1" dirty="0" err="1" smtClean="0"/>
              <a:t>perolehan</a:t>
            </a:r>
            <a:r>
              <a:rPr lang="en-US" b="1" dirty="0" smtClean="0"/>
              <a:t>, </a:t>
            </a:r>
            <a:r>
              <a:rPr lang="en-US" b="1" dirty="0" err="1" smtClean="0"/>
              <a:t>tetapi</a:t>
            </a:r>
            <a:r>
              <a:rPr lang="en-US" b="1" dirty="0" smtClean="0"/>
              <a:t> </a:t>
            </a:r>
            <a:r>
              <a:rPr lang="en-US" b="1" dirty="0" err="1" smtClean="0"/>
              <a:t>pengecualian</a:t>
            </a:r>
            <a:r>
              <a:rPr lang="en-US" b="1" dirty="0" smtClean="0"/>
              <a:t> </a:t>
            </a:r>
            <a:r>
              <a:rPr lang="en-US" b="1" dirty="0" err="1" smtClean="0"/>
              <a:t>daripada</a:t>
            </a:r>
            <a:r>
              <a:rPr lang="en-US" b="1" dirty="0" smtClean="0"/>
              <a:t> </a:t>
            </a:r>
            <a:r>
              <a:rPr lang="en-US" b="1" dirty="0" err="1" smtClean="0"/>
              <a:t>kaedah</a:t>
            </a:r>
            <a:r>
              <a:rPr lang="en-US" b="1" dirty="0" smtClean="0"/>
              <a:t> </a:t>
            </a: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biasa</a:t>
            </a:r>
            <a:r>
              <a:rPr lang="en-US" b="1" dirty="0" smtClean="0"/>
              <a:t> </a:t>
            </a:r>
            <a:r>
              <a:rPr lang="en-US" b="1" i="1" dirty="0" smtClean="0"/>
              <a:t>(an exception than the rule)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keadaan-keadaan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Keperluan</a:t>
            </a:r>
            <a:r>
              <a:rPr lang="en-US" dirty="0" smtClean="0"/>
              <a:t> </a:t>
            </a:r>
            <a:r>
              <a:rPr lang="en-US" dirty="0" err="1" smtClean="0"/>
              <a:t>mendesak</a:t>
            </a:r>
            <a:r>
              <a:rPr lang="en-US" dirty="0" smtClean="0"/>
              <a:t> (</a:t>
            </a:r>
            <a:r>
              <a:rPr lang="en-US" dirty="0" err="1" smtClean="0"/>
              <a:t>memudaratkan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menjejaskan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maksud</a:t>
            </a:r>
            <a:r>
              <a:rPr lang="en-US" dirty="0" smtClean="0"/>
              <a:t> </a:t>
            </a:r>
            <a:r>
              <a:rPr lang="en-US" dirty="0" err="1" smtClean="0"/>
              <a:t>penyeragaman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Satu</a:t>
            </a:r>
            <a:r>
              <a:rPr lang="en-US" dirty="0" smtClean="0"/>
              <a:t> </a:t>
            </a:r>
            <a:r>
              <a:rPr lang="en-US" dirty="0" err="1" smtClean="0"/>
              <a:t>punca</a:t>
            </a:r>
            <a:r>
              <a:rPr lang="en-US" dirty="0" smtClean="0"/>
              <a:t> </a:t>
            </a:r>
            <a:r>
              <a:rPr lang="en-US" dirty="0" err="1" smtClean="0"/>
              <a:t>bekalan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perkhidmatan</a:t>
            </a:r>
            <a:r>
              <a:rPr lang="en-US" dirty="0" smtClean="0"/>
              <a:t> (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pemegang</a:t>
            </a:r>
            <a:r>
              <a:rPr lang="en-US" dirty="0" smtClean="0"/>
              <a:t> </a:t>
            </a:r>
            <a:r>
              <a:rPr lang="en-US" dirty="0" err="1" smtClean="0"/>
              <a:t>francais</a:t>
            </a:r>
            <a:r>
              <a:rPr lang="en-US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Melibatkan</a:t>
            </a:r>
            <a:r>
              <a:rPr lang="en-US" dirty="0" smtClean="0"/>
              <a:t> </a:t>
            </a:r>
            <a:r>
              <a:rPr lang="en-US" dirty="0" err="1" smtClean="0"/>
              <a:t>keselamatan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strategik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Kontrak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syarikaat</a:t>
            </a:r>
            <a:r>
              <a:rPr lang="en-US" dirty="0" smtClean="0"/>
              <a:t> </a:t>
            </a:r>
            <a:r>
              <a:rPr lang="en-US" dirty="0" err="1" smtClean="0"/>
              <a:t>pembuat</a:t>
            </a:r>
            <a:r>
              <a:rPr lang="en-US" dirty="0" smtClean="0"/>
              <a:t> </a:t>
            </a:r>
            <a:r>
              <a:rPr lang="en-US" dirty="0" err="1" smtClean="0"/>
              <a:t>Bumiputera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7722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  <a:r>
              <a:rPr lang="en-US" dirty="0" smtClean="0"/>
              <a:t>. PENGURUSAN PEROLEHAN</a:t>
            </a:r>
            <a:endParaRPr lang="en-MY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91</a:t>
            </a:fld>
            <a:endParaRPr lang="en-MY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b="1" dirty="0" smtClean="0"/>
              <a:t>TATACARA KAEDAH PEROLEHAN</a:t>
            </a:r>
          </a:p>
          <a:p>
            <a:pPr marL="571500" indent="-571500">
              <a:buFont typeface="+mj-lt"/>
              <a:buAutoNum type="romanLcPeriod" startAt="14"/>
            </a:pPr>
            <a:r>
              <a:rPr lang="en-US" b="1" dirty="0" err="1" smtClean="0"/>
              <a:t>Rundingan</a:t>
            </a:r>
            <a:r>
              <a:rPr lang="en-US" b="1" dirty="0" smtClean="0"/>
              <a:t> Terus: </a:t>
            </a:r>
            <a:r>
              <a:rPr lang="en-US" b="1" dirty="0" err="1" smtClean="0"/>
              <a:t>Bukan</a:t>
            </a:r>
            <a:r>
              <a:rPr lang="en-US" b="1" dirty="0" smtClean="0"/>
              <a:t> </a:t>
            </a:r>
            <a:r>
              <a:rPr lang="en-US" b="1" dirty="0" err="1" smtClean="0"/>
              <a:t>kaedah</a:t>
            </a:r>
            <a:r>
              <a:rPr lang="en-US" b="1" dirty="0" smtClean="0"/>
              <a:t> </a:t>
            </a:r>
            <a:r>
              <a:rPr lang="en-US" b="1" dirty="0" err="1" smtClean="0"/>
              <a:t>perolehan</a:t>
            </a:r>
            <a:r>
              <a:rPr lang="en-US" b="1" dirty="0" smtClean="0"/>
              <a:t>, </a:t>
            </a:r>
            <a:r>
              <a:rPr lang="en-US" b="1" dirty="0" err="1" smtClean="0"/>
              <a:t>tetapi</a:t>
            </a:r>
            <a:r>
              <a:rPr lang="en-US" b="1" dirty="0" smtClean="0"/>
              <a:t> </a:t>
            </a:r>
            <a:r>
              <a:rPr lang="en-US" b="1" dirty="0" err="1" smtClean="0"/>
              <a:t>pengecualian</a:t>
            </a:r>
            <a:r>
              <a:rPr lang="en-US" b="1" dirty="0" smtClean="0"/>
              <a:t> </a:t>
            </a:r>
            <a:r>
              <a:rPr lang="en-US" b="1" dirty="0" err="1" smtClean="0"/>
              <a:t>daripada</a:t>
            </a:r>
            <a:r>
              <a:rPr lang="en-US" b="1" dirty="0" smtClean="0"/>
              <a:t> </a:t>
            </a:r>
            <a:r>
              <a:rPr lang="en-US" b="1" dirty="0" err="1" smtClean="0"/>
              <a:t>kaedah</a:t>
            </a:r>
            <a:r>
              <a:rPr lang="en-US" b="1" dirty="0" smtClean="0"/>
              <a:t> </a:t>
            </a:r>
            <a:r>
              <a:rPr lang="en-US" b="1" dirty="0" err="1" smtClean="0"/>
              <a:t>perolehan</a:t>
            </a:r>
            <a:r>
              <a:rPr lang="en-US" b="1" dirty="0" smtClean="0"/>
              <a:t> </a:t>
            </a:r>
            <a:r>
              <a:rPr lang="en-US" b="1" dirty="0" err="1" smtClean="0"/>
              <a:t>biasa</a:t>
            </a:r>
            <a:r>
              <a:rPr lang="en-US" b="1" dirty="0" smtClean="0"/>
              <a:t> </a:t>
            </a:r>
            <a:r>
              <a:rPr lang="en-US" b="1" i="1" dirty="0" smtClean="0"/>
              <a:t>(an exception than the rule) </a:t>
            </a:r>
            <a:r>
              <a:rPr lang="en-US" b="1" dirty="0" err="1" smtClean="0"/>
              <a:t>dalam</a:t>
            </a:r>
            <a:r>
              <a:rPr lang="en-US" b="1" dirty="0" smtClean="0"/>
              <a:t> </a:t>
            </a:r>
            <a:r>
              <a:rPr lang="en-US" b="1" dirty="0" err="1" smtClean="0"/>
              <a:t>keadaan-keadaan</a:t>
            </a:r>
            <a:r>
              <a:rPr lang="en-US" b="1" dirty="0" smtClean="0"/>
              <a:t>: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kaedah</a:t>
            </a:r>
            <a:r>
              <a:rPr lang="en-US" dirty="0" smtClean="0"/>
              <a:t> </a:t>
            </a:r>
            <a:r>
              <a:rPr lang="en-US" dirty="0" err="1" smtClean="0"/>
              <a:t>perolehan</a:t>
            </a:r>
            <a:r>
              <a:rPr lang="en-US" dirty="0" smtClean="0"/>
              <a:t> </a:t>
            </a:r>
            <a:r>
              <a:rPr lang="en-US" dirty="0" err="1" smtClean="0"/>
              <a:t>biasa</a:t>
            </a:r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i="1" dirty="0" smtClean="0"/>
              <a:t>An exception than the rule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kelulusan</a:t>
            </a:r>
            <a:r>
              <a:rPr lang="en-US" dirty="0" smtClean="0"/>
              <a:t> </a:t>
            </a:r>
            <a:r>
              <a:rPr lang="en-US" dirty="0" err="1" smtClean="0"/>
              <a:t>Perbendaharaan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91761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RUMUSAN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/>
              <a:t>AKAUNTABILITI DALAM BIDANG-BIDANG UTAMA PENGURUSAN KEWANGAN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PENGURUSAN BAJET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PENGURUSAN HASIL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PENGURUSAN PEROLEHAN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PERBELANJAAN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PERAKAUNAN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ASET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92</a:t>
            </a:fld>
            <a:endParaRPr lang="en-MY"/>
          </a:p>
        </p:txBody>
      </p:sp>
      <p:sp>
        <p:nvSpPr>
          <p:cNvPr id="6" name="Rectangle 5"/>
          <p:cNvSpPr/>
          <p:nvPr/>
        </p:nvSpPr>
        <p:spPr>
          <a:xfrm>
            <a:off x="914400" y="3881735"/>
            <a:ext cx="682398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SETERUSNYA PERKONGSIAN MENGENAI</a:t>
            </a:r>
            <a:endParaRPr lang="en-US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139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810</TotalTime>
  <Words>5116</Words>
  <Application>Microsoft Office PowerPoint</Application>
  <PresentationFormat>On-screen Show (4:3)</PresentationFormat>
  <Paragraphs>910</Paragraphs>
  <Slides>92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92</vt:i4>
      </vt:variant>
    </vt:vector>
  </HeadingPairs>
  <TitlesOfParts>
    <vt:vector size="98" baseType="lpstr">
      <vt:lpstr>Bookman Old Style</vt:lpstr>
      <vt:lpstr>Calibri</vt:lpstr>
      <vt:lpstr>Gill Sans MT</vt:lpstr>
      <vt:lpstr>Wingdings</vt:lpstr>
      <vt:lpstr>Wingdings 3</vt:lpstr>
      <vt:lpstr>Origin</vt:lpstr>
      <vt:lpstr>PENEKANAN AKAUNTABILTI DALAM PENGURUSAN KEWANGAN  (1)</vt:lpstr>
      <vt:lpstr>KANDUNGAN</vt:lpstr>
      <vt:lpstr>1. 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1. PENGURUSAN BAJET</vt:lpstr>
      <vt:lpstr>2.  PENGURUSAN HASIL</vt:lpstr>
      <vt:lpstr>2. PENGURUSAN HASIL</vt:lpstr>
      <vt:lpstr>2. PENGURUSAN HASIL</vt:lpstr>
      <vt:lpstr>2. PENGURUSAN HASIL</vt:lpstr>
      <vt:lpstr>2. PENGURUSAN HASIL</vt:lpstr>
      <vt:lpstr>2. PENGURUSAN HASIL</vt:lpstr>
      <vt:lpstr>2. PENGURUSAN HASIL</vt:lpstr>
      <vt:lpstr>2. PENGURUSAN HASIL</vt:lpstr>
      <vt:lpstr>2. PENGURUSAN HASIL</vt:lpstr>
      <vt:lpstr>3. 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PRICE COST SUM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3. PENGURUSAN PEROLEHAN</vt:lpstr>
      <vt:lpstr>RUMUSAN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PENEKANAN AKAUNTABILTI DALAM PENGURUSAN KEWANGAN  (1)</dc:title>
  <dc:creator>ismail - [2010]</dc:creator>
  <cp:lastModifiedBy>Nur Amirah Binti Juhari</cp:lastModifiedBy>
  <cp:revision>83</cp:revision>
  <cp:lastPrinted>2016-03-01T07:19:54Z</cp:lastPrinted>
  <dcterms:created xsi:type="dcterms:W3CDTF">2015-10-20T11:15:19Z</dcterms:created>
  <dcterms:modified xsi:type="dcterms:W3CDTF">2017-04-10T04:06:17Z</dcterms:modified>
</cp:coreProperties>
</file>