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0"/>
  </p:notesMasterIdLst>
  <p:sldIdLst>
    <p:sldId id="256" r:id="rId2"/>
    <p:sldId id="260" r:id="rId3"/>
    <p:sldId id="257" r:id="rId4"/>
    <p:sldId id="261" r:id="rId5"/>
    <p:sldId id="259" r:id="rId6"/>
    <p:sldId id="258" r:id="rId7"/>
    <p:sldId id="262" r:id="rId8"/>
    <p:sldId id="263" r:id="rId9"/>
    <p:sldId id="265" r:id="rId10"/>
    <p:sldId id="314" r:id="rId11"/>
    <p:sldId id="315" r:id="rId12"/>
    <p:sldId id="316" r:id="rId13"/>
    <p:sldId id="317" r:id="rId14"/>
    <p:sldId id="294" r:id="rId15"/>
    <p:sldId id="295" r:id="rId16"/>
    <p:sldId id="318" r:id="rId17"/>
    <p:sldId id="264" r:id="rId18"/>
    <p:sldId id="269" r:id="rId19"/>
    <p:sldId id="270" r:id="rId20"/>
    <p:sldId id="271" r:id="rId21"/>
    <p:sldId id="319" r:id="rId22"/>
    <p:sldId id="290" r:id="rId23"/>
    <p:sldId id="301" r:id="rId24"/>
    <p:sldId id="328" r:id="rId25"/>
    <p:sldId id="329" r:id="rId26"/>
    <p:sldId id="330" r:id="rId27"/>
    <p:sldId id="306" r:id="rId28"/>
    <p:sldId id="307" r:id="rId29"/>
    <p:sldId id="278" r:id="rId30"/>
    <p:sldId id="272" r:id="rId31"/>
    <p:sldId id="273" r:id="rId32"/>
    <p:sldId id="320" r:id="rId33"/>
    <p:sldId id="275" r:id="rId34"/>
    <p:sldId id="321" r:id="rId35"/>
    <p:sldId id="296" r:id="rId36"/>
    <p:sldId id="291" r:id="rId37"/>
    <p:sldId id="309" r:id="rId38"/>
    <p:sldId id="308" r:id="rId39"/>
    <p:sldId id="310" r:id="rId40"/>
    <p:sldId id="292" r:id="rId41"/>
    <p:sldId id="311" r:id="rId42"/>
    <p:sldId id="312" r:id="rId43"/>
    <p:sldId id="313" r:id="rId44"/>
    <p:sldId id="293" r:id="rId45"/>
    <p:sldId id="332" r:id="rId46"/>
    <p:sldId id="333" r:id="rId47"/>
    <p:sldId id="286" r:id="rId48"/>
    <p:sldId id="277" r:id="rId49"/>
    <p:sldId id="279" r:id="rId50"/>
    <p:sldId id="322" r:id="rId51"/>
    <p:sldId id="323" r:id="rId52"/>
    <p:sldId id="324" r:id="rId53"/>
    <p:sldId id="297" r:id="rId54"/>
    <p:sldId id="287" r:id="rId55"/>
    <p:sldId id="284" r:id="rId56"/>
    <p:sldId id="285" r:id="rId57"/>
    <p:sldId id="325" r:id="rId58"/>
    <p:sldId id="326" r:id="rId59"/>
    <p:sldId id="327" r:id="rId60"/>
    <p:sldId id="298" r:id="rId61"/>
    <p:sldId id="334" r:id="rId62"/>
    <p:sldId id="336" r:id="rId63"/>
    <p:sldId id="338" r:id="rId64"/>
    <p:sldId id="335" r:id="rId65"/>
    <p:sldId id="337" r:id="rId66"/>
    <p:sldId id="339" r:id="rId67"/>
    <p:sldId id="340" r:id="rId68"/>
    <p:sldId id="341" r:id="rId6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68B1C"/>
    <a:srgbClr val="552579"/>
    <a:srgbClr val="2597FF"/>
    <a:srgbClr val="FF9E1D"/>
    <a:srgbClr val="D09622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781" autoAdjust="0"/>
    <p:restoredTop sz="94660"/>
  </p:normalViewPr>
  <p:slideViewPr>
    <p:cSldViewPr>
      <p:cViewPr varScale="1">
        <p:scale>
          <a:sx n="110" d="100"/>
          <a:sy n="110" d="100"/>
        </p:scale>
        <p:origin x="1266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BAB1155-E6BB-4F1D-967E-BE87E827F487}" type="doc">
      <dgm:prSet loTypeId="urn:microsoft.com/office/officeart/2005/8/layout/StepDownProcess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MY"/>
        </a:p>
      </dgm:t>
    </dgm:pt>
    <dgm:pt modelId="{1F4F6882-C465-47C1-BBF1-0838D9930610}">
      <dgm:prSet phldrT="[Text]"/>
      <dgm:spPr/>
      <dgm:t>
        <a:bodyPr/>
        <a:lstStyle/>
        <a:p>
          <a:r>
            <a:rPr lang="en-US" dirty="0"/>
            <a:t>PTJ</a:t>
          </a:r>
          <a:endParaRPr lang="en-MY" dirty="0"/>
        </a:p>
      </dgm:t>
    </dgm:pt>
    <dgm:pt modelId="{695BC075-F77F-40E8-B358-FC1E407EB40C}" type="parTrans" cxnId="{52B61318-C44F-463C-AAE9-4FDAD9BC4BF3}">
      <dgm:prSet/>
      <dgm:spPr/>
      <dgm:t>
        <a:bodyPr/>
        <a:lstStyle/>
        <a:p>
          <a:endParaRPr lang="en-MY"/>
        </a:p>
      </dgm:t>
    </dgm:pt>
    <dgm:pt modelId="{6306937A-FBE7-41A8-9067-FB3F35A16537}" type="sibTrans" cxnId="{52B61318-C44F-463C-AAE9-4FDAD9BC4BF3}">
      <dgm:prSet/>
      <dgm:spPr/>
      <dgm:t>
        <a:bodyPr/>
        <a:lstStyle/>
        <a:p>
          <a:endParaRPr lang="en-MY"/>
        </a:p>
      </dgm:t>
    </dgm:pt>
    <dgm:pt modelId="{D1D6A215-0AE9-4331-BABA-423ACA1BB4EA}">
      <dgm:prSet phldrT="[Text]" custT="1"/>
      <dgm:spPr>
        <a:ln w="76200">
          <a:solidFill>
            <a:srgbClr val="00B0F0"/>
          </a:solidFill>
        </a:ln>
      </dgm:spPr>
      <dgm:t>
        <a:bodyPr/>
        <a:lstStyle/>
        <a:p>
          <a:r>
            <a:rPr lang="en-US" sz="2400" b="1" dirty="0"/>
            <a:t>MEMBUAT PENGESAHAN KOD BERKAITAN </a:t>
          </a:r>
          <a:endParaRPr lang="en-MY" sz="2400" b="1" dirty="0"/>
        </a:p>
      </dgm:t>
    </dgm:pt>
    <dgm:pt modelId="{FEAD5437-39B1-478B-BF64-773E7754D5D2}" type="parTrans" cxnId="{0BEF2CCC-EE71-435F-AC52-AAB8F3D8CBA2}">
      <dgm:prSet/>
      <dgm:spPr/>
      <dgm:t>
        <a:bodyPr/>
        <a:lstStyle/>
        <a:p>
          <a:endParaRPr lang="en-MY"/>
        </a:p>
      </dgm:t>
    </dgm:pt>
    <dgm:pt modelId="{4666560C-EA30-438B-A9CB-79DE25094A45}" type="sibTrans" cxnId="{0BEF2CCC-EE71-435F-AC52-AAB8F3D8CBA2}">
      <dgm:prSet/>
      <dgm:spPr/>
      <dgm:t>
        <a:bodyPr/>
        <a:lstStyle/>
        <a:p>
          <a:endParaRPr lang="en-MY"/>
        </a:p>
      </dgm:t>
    </dgm:pt>
    <dgm:pt modelId="{293ACB89-E11A-4E29-9BFB-2C7E94D458C9}">
      <dgm:prSet phldrT="[Text]"/>
      <dgm:spPr/>
      <dgm:t>
        <a:bodyPr/>
        <a:lstStyle/>
        <a:p>
          <a:r>
            <a:rPr lang="en-US" dirty="0"/>
            <a:t>JANM PP</a:t>
          </a:r>
          <a:endParaRPr lang="en-MY" dirty="0"/>
        </a:p>
      </dgm:t>
    </dgm:pt>
    <dgm:pt modelId="{520B6587-CCC7-4FA1-85DE-235C0BF0E3B5}" type="parTrans" cxnId="{CE02DF09-AE58-47A8-A323-3E4FD108F6B9}">
      <dgm:prSet/>
      <dgm:spPr/>
      <dgm:t>
        <a:bodyPr/>
        <a:lstStyle/>
        <a:p>
          <a:endParaRPr lang="en-MY"/>
        </a:p>
      </dgm:t>
    </dgm:pt>
    <dgm:pt modelId="{FC3445D3-275B-4B3F-881F-8B54EFC92170}" type="sibTrans" cxnId="{CE02DF09-AE58-47A8-A323-3E4FD108F6B9}">
      <dgm:prSet/>
      <dgm:spPr/>
      <dgm:t>
        <a:bodyPr/>
        <a:lstStyle/>
        <a:p>
          <a:endParaRPr lang="en-MY"/>
        </a:p>
      </dgm:t>
    </dgm:pt>
    <dgm:pt modelId="{37F1F304-1ABA-4F1A-A5A0-24D4D7FEC1BD}">
      <dgm:prSet phldrT="[Text]" custT="1"/>
      <dgm:spPr/>
      <dgm:t>
        <a:bodyPr/>
        <a:lstStyle/>
        <a:p>
          <a:r>
            <a:rPr lang="en-US" sz="2400" b="1" dirty="0"/>
            <a:t>MEMBUAT PENGESAHAN MENGIKUT SETIAP PENGAWAI PENGAWAL</a:t>
          </a:r>
          <a:endParaRPr lang="en-MY" sz="2400" b="1" dirty="0"/>
        </a:p>
      </dgm:t>
    </dgm:pt>
    <dgm:pt modelId="{C2359A96-6460-4A97-8C75-13A079F8D11E}" type="parTrans" cxnId="{2290D9DB-151D-4BE8-84A0-476FB101603D}">
      <dgm:prSet/>
      <dgm:spPr/>
      <dgm:t>
        <a:bodyPr/>
        <a:lstStyle/>
        <a:p>
          <a:endParaRPr lang="en-MY"/>
        </a:p>
      </dgm:t>
    </dgm:pt>
    <dgm:pt modelId="{B95EC426-75F7-43A0-9F0C-2E4DAF9A070C}" type="sibTrans" cxnId="{2290D9DB-151D-4BE8-84A0-476FB101603D}">
      <dgm:prSet/>
      <dgm:spPr/>
      <dgm:t>
        <a:bodyPr/>
        <a:lstStyle/>
        <a:p>
          <a:endParaRPr lang="en-MY"/>
        </a:p>
      </dgm:t>
    </dgm:pt>
    <dgm:pt modelId="{97F1FE91-0D80-47EA-912E-9E483D66DCFB}">
      <dgm:prSet phldrT="[Text]"/>
      <dgm:spPr/>
      <dgm:t>
        <a:bodyPr/>
        <a:lstStyle/>
        <a:p>
          <a:r>
            <a:rPr lang="en-US" dirty="0"/>
            <a:t>BA</a:t>
          </a:r>
        </a:p>
        <a:p>
          <a:r>
            <a:rPr lang="en-US" dirty="0"/>
            <a:t> KEM</a:t>
          </a:r>
          <a:endParaRPr lang="en-MY" dirty="0"/>
        </a:p>
      </dgm:t>
    </dgm:pt>
    <dgm:pt modelId="{6D562778-488B-4BA9-A353-BC1129122D6C}" type="parTrans" cxnId="{E57E039A-B1EE-4411-B2D5-C52511DA27C6}">
      <dgm:prSet/>
      <dgm:spPr/>
      <dgm:t>
        <a:bodyPr/>
        <a:lstStyle/>
        <a:p>
          <a:endParaRPr lang="en-MY"/>
        </a:p>
      </dgm:t>
    </dgm:pt>
    <dgm:pt modelId="{290C30AE-6BFC-433B-8B45-0AC79ED9BBDC}" type="sibTrans" cxnId="{E57E039A-B1EE-4411-B2D5-C52511DA27C6}">
      <dgm:prSet/>
      <dgm:spPr/>
      <dgm:t>
        <a:bodyPr/>
        <a:lstStyle/>
        <a:p>
          <a:endParaRPr lang="en-MY"/>
        </a:p>
      </dgm:t>
    </dgm:pt>
    <dgm:pt modelId="{B307ACB9-BFD9-4B43-94C1-36C2963BBDC1}">
      <dgm:prSet phldrT="[Text]" custT="1"/>
      <dgm:spPr/>
      <dgm:t>
        <a:bodyPr/>
        <a:lstStyle/>
        <a:p>
          <a:r>
            <a:rPr lang="en-US" sz="2400" b="1" dirty="0"/>
            <a:t>PENGESAHAN PERINGKAT PEGAWAI PENGAWAL</a:t>
          </a:r>
          <a:endParaRPr lang="en-MY" sz="2400" b="1" dirty="0"/>
        </a:p>
      </dgm:t>
    </dgm:pt>
    <dgm:pt modelId="{43A41C2C-6BEC-4F98-8A06-2362F9E63728}" type="parTrans" cxnId="{1D78B457-BE3E-411C-B1D1-2CF046DD5907}">
      <dgm:prSet/>
      <dgm:spPr/>
      <dgm:t>
        <a:bodyPr/>
        <a:lstStyle/>
        <a:p>
          <a:endParaRPr lang="en-MY"/>
        </a:p>
      </dgm:t>
    </dgm:pt>
    <dgm:pt modelId="{CCBCC0A0-F672-4801-BCC1-87AFA6CF07C4}" type="sibTrans" cxnId="{1D78B457-BE3E-411C-B1D1-2CF046DD5907}">
      <dgm:prSet/>
      <dgm:spPr/>
      <dgm:t>
        <a:bodyPr/>
        <a:lstStyle/>
        <a:p>
          <a:endParaRPr lang="en-MY"/>
        </a:p>
      </dgm:t>
    </dgm:pt>
    <dgm:pt modelId="{7195F129-90F7-41DA-AB55-2A65040E970B}" type="pres">
      <dgm:prSet presAssocID="{1BAB1155-E6BB-4F1D-967E-BE87E827F487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n-MY"/>
        </a:p>
      </dgm:t>
    </dgm:pt>
    <dgm:pt modelId="{801B5FF6-AB0A-491E-9C77-C67F5FE66B22}" type="pres">
      <dgm:prSet presAssocID="{1F4F6882-C465-47C1-BBF1-0838D9930610}" presName="composite" presStyleCnt="0"/>
      <dgm:spPr/>
    </dgm:pt>
    <dgm:pt modelId="{9A5DABB6-EBEB-4935-8093-3F9CF115CBC7}" type="pres">
      <dgm:prSet presAssocID="{1F4F6882-C465-47C1-BBF1-0838D9930610}" presName="bentUpArrow1" presStyleLbl="alignImgPlace1" presStyleIdx="0" presStyleCnt="2"/>
      <dgm:spPr/>
    </dgm:pt>
    <dgm:pt modelId="{0828709E-C324-4638-B608-FFD4C7107FCF}" type="pres">
      <dgm:prSet presAssocID="{1F4F6882-C465-47C1-BBF1-0838D9930610}" presName="ParentText" presStyleLbl="node1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388F407B-EACF-44E1-AC21-B16206B9EC74}" type="pres">
      <dgm:prSet presAssocID="{1F4F6882-C465-47C1-BBF1-0838D9930610}" presName="ChildText" presStyleLbl="revTx" presStyleIdx="0" presStyleCnt="3" custScaleX="293525" custLinFactX="22636" custLinFactNeighborX="100000" custLinFactNeighborY="-799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C5C4EF36-D45D-4612-8AC8-4BB5D9224750}" type="pres">
      <dgm:prSet presAssocID="{6306937A-FBE7-41A8-9067-FB3F35A16537}" presName="sibTrans" presStyleCnt="0"/>
      <dgm:spPr/>
    </dgm:pt>
    <dgm:pt modelId="{48762DC0-6028-4C69-B5C9-670D63B71B19}" type="pres">
      <dgm:prSet presAssocID="{293ACB89-E11A-4E29-9BFB-2C7E94D458C9}" presName="composite" presStyleCnt="0"/>
      <dgm:spPr/>
    </dgm:pt>
    <dgm:pt modelId="{B2DAC82A-489B-4F0F-B0DD-0D40A4AA47F8}" type="pres">
      <dgm:prSet presAssocID="{293ACB89-E11A-4E29-9BFB-2C7E94D458C9}" presName="bentUpArrow1" presStyleLbl="alignImgPlace1" presStyleIdx="1" presStyleCnt="2"/>
      <dgm:spPr/>
    </dgm:pt>
    <dgm:pt modelId="{5B7BFF7D-D3FF-452D-A583-0F005CA12F25}" type="pres">
      <dgm:prSet presAssocID="{293ACB89-E11A-4E29-9BFB-2C7E94D458C9}" presName="ParentText" presStyleLbl="node1" presStyleIdx="1" presStyleCnt="3" custLinFactNeighborX="-43368" custLinFactNeighborY="-1317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B3B9109A-85A1-44ED-86A3-B49E5CFC778A}" type="pres">
      <dgm:prSet presAssocID="{293ACB89-E11A-4E29-9BFB-2C7E94D458C9}" presName="ChildText" presStyleLbl="revTx" presStyleIdx="1" presStyleCnt="3" custScaleX="259366" custScaleY="106677" custLinFactNeighborX="47998" custLinFactNeighborY="85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0EF102E3-F977-4AD3-BFF8-8D91939621F8}" type="pres">
      <dgm:prSet presAssocID="{FC3445D3-275B-4B3F-881F-8B54EFC92170}" presName="sibTrans" presStyleCnt="0"/>
      <dgm:spPr/>
    </dgm:pt>
    <dgm:pt modelId="{3501CDD0-7FE0-464B-87B1-1F39E24E0D4D}" type="pres">
      <dgm:prSet presAssocID="{97F1FE91-0D80-47EA-912E-9E483D66DCFB}" presName="composite" presStyleCnt="0"/>
      <dgm:spPr/>
    </dgm:pt>
    <dgm:pt modelId="{95B72616-C56A-4827-A6AC-6D7F5460F12C}" type="pres">
      <dgm:prSet presAssocID="{97F1FE91-0D80-47EA-912E-9E483D66DCFB}" presName="ParentText" presStyleLbl="node1" presStyleIdx="2" presStyleCnt="3" custLinFactNeighborX="-35520" custLinFactNeighborY="-75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59CB90D8-1EA4-47E0-8E5E-2EBB58B3DD28}" type="pres">
      <dgm:prSet presAssocID="{97F1FE91-0D80-47EA-912E-9E483D66DCFB}" presName="FinalChildText" presStyleLbl="revTx" presStyleIdx="2" presStyleCnt="3" custScaleX="197611" custLinFactNeighborX="-969" custLinFactNeighborY="303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MY"/>
        </a:p>
      </dgm:t>
    </dgm:pt>
  </dgm:ptLst>
  <dgm:cxnLst>
    <dgm:cxn modelId="{3837DDC7-296C-4779-9325-C852500C0A82}" type="presOf" srcId="{37F1F304-1ABA-4F1A-A5A0-24D4D7FEC1BD}" destId="{B3B9109A-85A1-44ED-86A3-B49E5CFC778A}" srcOrd="0" destOrd="0" presId="urn:microsoft.com/office/officeart/2005/8/layout/StepDownProcess"/>
    <dgm:cxn modelId="{2290D9DB-151D-4BE8-84A0-476FB101603D}" srcId="{293ACB89-E11A-4E29-9BFB-2C7E94D458C9}" destId="{37F1F304-1ABA-4F1A-A5A0-24D4D7FEC1BD}" srcOrd="0" destOrd="0" parTransId="{C2359A96-6460-4A97-8C75-13A079F8D11E}" sibTransId="{B95EC426-75F7-43A0-9F0C-2E4DAF9A070C}"/>
    <dgm:cxn modelId="{B0DC16E9-94FB-4C3E-A84E-26B55EA7DD7E}" type="presOf" srcId="{1F4F6882-C465-47C1-BBF1-0838D9930610}" destId="{0828709E-C324-4638-B608-FFD4C7107FCF}" srcOrd="0" destOrd="0" presId="urn:microsoft.com/office/officeart/2005/8/layout/StepDownProcess"/>
    <dgm:cxn modelId="{9B17358D-C926-4077-9B92-394238ABF30C}" type="presOf" srcId="{293ACB89-E11A-4E29-9BFB-2C7E94D458C9}" destId="{5B7BFF7D-D3FF-452D-A583-0F005CA12F25}" srcOrd="0" destOrd="0" presId="urn:microsoft.com/office/officeart/2005/8/layout/StepDownProcess"/>
    <dgm:cxn modelId="{52B61318-C44F-463C-AAE9-4FDAD9BC4BF3}" srcId="{1BAB1155-E6BB-4F1D-967E-BE87E827F487}" destId="{1F4F6882-C465-47C1-BBF1-0838D9930610}" srcOrd="0" destOrd="0" parTransId="{695BC075-F77F-40E8-B358-FC1E407EB40C}" sibTransId="{6306937A-FBE7-41A8-9067-FB3F35A16537}"/>
    <dgm:cxn modelId="{1D78B457-BE3E-411C-B1D1-2CF046DD5907}" srcId="{97F1FE91-0D80-47EA-912E-9E483D66DCFB}" destId="{B307ACB9-BFD9-4B43-94C1-36C2963BBDC1}" srcOrd="0" destOrd="0" parTransId="{43A41C2C-6BEC-4F98-8A06-2362F9E63728}" sibTransId="{CCBCC0A0-F672-4801-BCC1-87AFA6CF07C4}"/>
    <dgm:cxn modelId="{4E636DA3-81FC-450A-AD9F-2E5AC8A9A34C}" type="presOf" srcId="{1BAB1155-E6BB-4F1D-967E-BE87E827F487}" destId="{7195F129-90F7-41DA-AB55-2A65040E970B}" srcOrd="0" destOrd="0" presId="urn:microsoft.com/office/officeart/2005/8/layout/StepDownProcess"/>
    <dgm:cxn modelId="{E57E039A-B1EE-4411-B2D5-C52511DA27C6}" srcId="{1BAB1155-E6BB-4F1D-967E-BE87E827F487}" destId="{97F1FE91-0D80-47EA-912E-9E483D66DCFB}" srcOrd="2" destOrd="0" parTransId="{6D562778-488B-4BA9-A353-BC1129122D6C}" sibTransId="{290C30AE-6BFC-433B-8B45-0AC79ED9BBDC}"/>
    <dgm:cxn modelId="{CE02DF09-AE58-47A8-A323-3E4FD108F6B9}" srcId="{1BAB1155-E6BB-4F1D-967E-BE87E827F487}" destId="{293ACB89-E11A-4E29-9BFB-2C7E94D458C9}" srcOrd="1" destOrd="0" parTransId="{520B6587-CCC7-4FA1-85DE-235C0BF0E3B5}" sibTransId="{FC3445D3-275B-4B3F-881F-8B54EFC92170}"/>
    <dgm:cxn modelId="{D2C9D0FE-7586-4D83-B21A-99E85DD0B00F}" type="presOf" srcId="{B307ACB9-BFD9-4B43-94C1-36C2963BBDC1}" destId="{59CB90D8-1EA4-47E0-8E5E-2EBB58B3DD28}" srcOrd="0" destOrd="0" presId="urn:microsoft.com/office/officeart/2005/8/layout/StepDownProcess"/>
    <dgm:cxn modelId="{0BEF2CCC-EE71-435F-AC52-AAB8F3D8CBA2}" srcId="{1F4F6882-C465-47C1-BBF1-0838D9930610}" destId="{D1D6A215-0AE9-4331-BABA-423ACA1BB4EA}" srcOrd="0" destOrd="0" parTransId="{FEAD5437-39B1-478B-BF64-773E7754D5D2}" sibTransId="{4666560C-EA30-438B-A9CB-79DE25094A45}"/>
    <dgm:cxn modelId="{1C7461D0-4532-4B64-AF35-B7FF4228AA17}" type="presOf" srcId="{D1D6A215-0AE9-4331-BABA-423ACA1BB4EA}" destId="{388F407B-EACF-44E1-AC21-B16206B9EC74}" srcOrd="0" destOrd="0" presId="urn:microsoft.com/office/officeart/2005/8/layout/StepDownProcess"/>
    <dgm:cxn modelId="{0A19B176-5195-4271-BB47-382AE5F10D66}" type="presOf" srcId="{97F1FE91-0D80-47EA-912E-9E483D66DCFB}" destId="{95B72616-C56A-4827-A6AC-6D7F5460F12C}" srcOrd="0" destOrd="0" presId="urn:microsoft.com/office/officeart/2005/8/layout/StepDownProcess"/>
    <dgm:cxn modelId="{32168A32-E644-4A8F-B12D-83B36E44F385}" type="presParOf" srcId="{7195F129-90F7-41DA-AB55-2A65040E970B}" destId="{801B5FF6-AB0A-491E-9C77-C67F5FE66B22}" srcOrd="0" destOrd="0" presId="urn:microsoft.com/office/officeart/2005/8/layout/StepDownProcess"/>
    <dgm:cxn modelId="{01AFC607-110E-4FAF-97BE-F6310BF0756C}" type="presParOf" srcId="{801B5FF6-AB0A-491E-9C77-C67F5FE66B22}" destId="{9A5DABB6-EBEB-4935-8093-3F9CF115CBC7}" srcOrd="0" destOrd="0" presId="urn:microsoft.com/office/officeart/2005/8/layout/StepDownProcess"/>
    <dgm:cxn modelId="{BE0A843D-D229-4142-AF80-32402B6A0AD7}" type="presParOf" srcId="{801B5FF6-AB0A-491E-9C77-C67F5FE66B22}" destId="{0828709E-C324-4638-B608-FFD4C7107FCF}" srcOrd="1" destOrd="0" presId="urn:microsoft.com/office/officeart/2005/8/layout/StepDownProcess"/>
    <dgm:cxn modelId="{D92E58E3-25FB-4F33-BE1B-5299463AFCB0}" type="presParOf" srcId="{801B5FF6-AB0A-491E-9C77-C67F5FE66B22}" destId="{388F407B-EACF-44E1-AC21-B16206B9EC74}" srcOrd="2" destOrd="0" presId="urn:microsoft.com/office/officeart/2005/8/layout/StepDownProcess"/>
    <dgm:cxn modelId="{EE9D04C0-0669-4997-8868-6F98A6925214}" type="presParOf" srcId="{7195F129-90F7-41DA-AB55-2A65040E970B}" destId="{C5C4EF36-D45D-4612-8AC8-4BB5D9224750}" srcOrd="1" destOrd="0" presId="urn:microsoft.com/office/officeart/2005/8/layout/StepDownProcess"/>
    <dgm:cxn modelId="{8F313568-2522-403D-AEE7-653A21C7A613}" type="presParOf" srcId="{7195F129-90F7-41DA-AB55-2A65040E970B}" destId="{48762DC0-6028-4C69-B5C9-670D63B71B19}" srcOrd="2" destOrd="0" presId="urn:microsoft.com/office/officeart/2005/8/layout/StepDownProcess"/>
    <dgm:cxn modelId="{E93B06EC-668E-46D6-94E8-E2F1CF0F1A81}" type="presParOf" srcId="{48762DC0-6028-4C69-B5C9-670D63B71B19}" destId="{B2DAC82A-489B-4F0F-B0DD-0D40A4AA47F8}" srcOrd="0" destOrd="0" presId="urn:microsoft.com/office/officeart/2005/8/layout/StepDownProcess"/>
    <dgm:cxn modelId="{6F4E8B07-44B5-4020-BE26-CAA9D301029B}" type="presParOf" srcId="{48762DC0-6028-4C69-B5C9-670D63B71B19}" destId="{5B7BFF7D-D3FF-452D-A583-0F005CA12F25}" srcOrd="1" destOrd="0" presId="urn:microsoft.com/office/officeart/2005/8/layout/StepDownProcess"/>
    <dgm:cxn modelId="{FAF848CD-643D-4A87-8520-AE4BDFD00DE6}" type="presParOf" srcId="{48762DC0-6028-4C69-B5C9-670D63B71B19}" destId="{B3B9109A-85A1-44ED-86A3-B49E5CFC778A}" srcOrd="2" destOrd="0" presId="urn:microsoft.com/office/officeart/2005/8/layout/StepDownProcess"/>
    <dgm:cxn modelId="{610859EC-C2F3-4781-977F-0F97829989F2}" type="presParOf" srcId="{7195F129-90F7-41DA-AB55-2A65040E970B}" destId="{0EF102E3-F977-4AD3-BFF8-8D91939621F8}" srcOrd="3" destOrd="0" presId="urn:microsoft.com/office/officeart/2005/8/layout/StepDownProcess"/>
    <dgm:cxn modelId="{E246777F-3AE2-4468-85CC-54B426EFCD07}" type="presParOf" srcId="{7195F129-90F7-41DA-AB55-2A65040E970B}" destId="{3501CDD0-7FE0-464B-87B1-1F39E24E0D4D}" srcOrd="4" destOrd="0" presId="urn:microsoft.com/office/officeart/2005/8/layout/StepDownProcess"/>
    <dgm:cxn modelId="{FAC2F6C2-E7B5-4465-8FB8-ADC9B1732764}" type="presParOf" srcId="{3501CDD0-7FE0-464B-87B1-1F39E24E0D4D}" destId="{95B72616-C56A-4827-A6AC-6D7F5460F12C}" srcOrd="0" destOrd="0" presId="urn:microsoft.com/office/officeart/2005/8/layout/StepDownProcess"/>
    <dgm:cxn modelId="{05AC9DAF-DB6B-40D7-8020-76C7AFC42F20}" type="presParOf" srcId="{3501CDD0-7FE0-464B-87B1-1F39E24E0D4D}" destId="{59CB90D8-1EA4-47E0-8E5E-2EBB58B3DD28}" srcOrd="1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6C190E-0279-4D11-ACC0-424C523EFFD5}" type="datetimeFigureOut">
              <a:rPr lang="en-MY" smtClean="0"/>
              <a:t>20/1/2022</a:t>
            </a:fld>
            <a:endParaRPr lang="en-MY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MY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F8F9F4-E16E-4A43-A0BA-448DBBF6B6E1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9782488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8965" y="4650640"/>
            <a:ext cx="8246070" cy="763525"/>
          </a:xfrm>
          <a:effectLst>
            <a:outerShdw blurRad="63500" dist="38100" dir="2700000" algn="ctr" rotWithShape="0">
              <a:srgbClr val="002060">
                <a:alpha val="68000"/>
              </a:srgbClr>
            </a:outerShdw>
          </a:effectLst>
        </p:spPr>
        <p:txBody>
          <a:bodyPr>
            <a:normAutofit/>
          </a:bodyPr>
          <a:lstStyle>
            <a:lvl1pPr algn="r">
              <a:defRPr sz="3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8965" y="5414165"/>
            <a:ext cx="8246070" cy="610820"/>
          </a:xfrm>
        </p:spPr>
        <p:txBody>
          <a:bodyPr>
            <a:normAutofit/>
          </a:bodyPr>
          <a:lstStyle>
            <a:lvl1pPr marL="0" indent="0" algn="r">
              <a:buNone/>
              <a:defRPr sz="2800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1/20/2022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443835"/>
            <a:ext cx="8229600" cy="610820"/>
          </a:xfrm>
        </p:spPr>
        <p:txBody>
          <a:bodyPr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2207360"/>
            <a:ext cx="8229600" cy="4275739"/>
          </a:xfrm>
        </p:spPr>
        <p:txBody>
          <a:bodyPr/>
          <a:lstStyle>
            <a:lvl1pPr>
              <a:defRPr sz="2800">
                <a:solidFill>
                  <a:schemeClr val="bg1">
                    <a:lumMod val="95000"/>
                  </a:schemeClr>
                </a:solidFill>
              </a:defRPr>
            </a:lvl1pPr>
            <a:lvl2pPr>
              <a:defRPr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>
                <a:solidFill>
                  <a:schemeClr val="bg1">
                    <a:lumMod val="95000"/>
                  </a:schemeClr>
                </a:solidFill>
              </a:defRPr>
            </a:lvl3pPr>
            <a:lvl4pPr>
              <a:defRPr>
                <a:solidFill>
                  <a:schemeClr val="bg1">
                    <a:lumMod val="95000"/>
                  </a:schemeClr>
                </a:solidFill>
              </a:defRPr>
            </a:lvl4pPr>
            <a:lvl5pPr>
              <a:defRPr>
                <a:solidFill>
                  <a:schemeClr val="bg1">
                    <a:lumMod val="9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28719" y="527605"/>
            <a:ext cx="6566314" cy="763525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28720" y="1443835"/>
            <a:ext cx="6566314" cy="4275740"/>
          </a:xfrm>
        </p:spPr>
        <p:txBody>
          <a:bodyPr/>
          <a:lstStyle>
            <a:lvl1pPr>
              <a:defRPr sz="2800">
                <a:solidFill>
                  <a:schemeClr val="bg1">
                    <a:lumMod val="95000"/>
                  </a:schemeClr>
                </a:solidFill>
              </a:defRPr>
            </a:lvl1pPr>
            <a:lvl2pPr>
              <a:defRPr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>
                <a:solidFill>
                  <a:schemeClr val="bg1">
                    <a:lumMod val="95000"/>
                  </a:schemeClr>
                </a:solidFill>
              </a:defRPr>
            </a:lvl3pPr>
            <a:lvl4pPr>
              <a:defRPr>
                <a:solidFill>
                  <a:schemeClr val="bg1">
                    <a:lumMod val="95000"/>
                  </a:schemeClr>
                </a:solidFill>
              </a:defRPr>
            </a:lvl4pPr>
            <a:lvl5pPr>
              <a:defRPr>
                <a:solidFill>
                  <a:schemeClr val="bg1">
                    <a:lumMod val="9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3014"/>
            <a:ext cx="8229600" cy="58462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1/20/2022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443835"/>
            <a:ext cx="8229600" cy="532180"/>
          </a:xfrm>
        </p:spPr>
        <p:txBody>
          <a:bodyPr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8965" y="2035612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65" y="2665475"/>
            <a:ext cx="4040188" cy="3035058"/>
          </a:xfrm>
        </p:spPr>
        <p:txBody>
          <a:bodyPr/>
          <a:lstStyle>
            <a:lvl1pPr>
              <a:defRPr sz="2400">
                <a:solidFill>
                  <a:schemeClr val="bg1">
                    <a:lumMod val="95000"/>
                  </a:schemeClr>
                </a:solidFill>
              </a:defRPr>
            </a:lvl1pPr>
            <a:lvl2pPr>
              <a:defRPr sz="2000"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 sz="1800">
                <a:solidFill>
                  <a:schemeClr val="bg1">
                    <a:lumMod val="95000"/>
                  </a:schemeClr>
                </a:solidFill>
              </a:defRPr>
            </a:lvl3pPr>
            <a:lvl4pPr>
              <a:defRPr sz="1600">
                <a:solidFill>
                  <a:schemeClr val="bg1">
                    <a:lumMod val="95000"/>
                  </a:schemeClr>
                </a:solidFill>
              </a:defRPr>
            </a:lvl4pPr>
            <a:lvl5pPr>
              <a:defRPr sz="1600">
                <a:solidFill>
                  <a:schemeClr val="bg1">
                    <a:lumMod val="9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6790" y="2035612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6790" y="2665475"/>
            <a:ext cx="4041775" cy="3035058"/>
          </a:xfrm>
        </p:spPr>
        <p:txBody>
          <a:bodyPr/>
          <a:lstStyle>
            <a:lvl1pPr>
              <a:defRPr sz="2400">
                <a:solidFill>
                  <a:schemeClr val="bg1">
                    <a:lumMod val="95000"/>
                  </a:schemeClr>
                </a:solidFill>
              </a:defRPr>
            </a:lvl1pPr>
            <a:lvl2pPr>
              <a:defRPr sz="2000"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 sz="1800">
                <a:solidFill>
                  <a:schemeClr val="bg1">
                    <a:lumMod val="95000"/>
                  </a:schemeClr>
                </a:solidFill>
              </a:defRPr>
            </a:lvl3pPr>
            <a:lvl4pPr>
              <a:defRPr sz="1600">
                <a:solidFill>
                  <a:schemeClr val="bg1">
                    <a:lumMod val="95000"/>
                  </a:schemeClr>
                </a:solidFill>
              </a:defRPr>
            </a:lvl4pPr>
            <a:lvl5pPr>
              <a:defRPr sz="1600">
                <a:solidFill>
                  <a:schemeClr val="bg1">
                    <a:lumMod val="9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1/20/2022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1/20/2022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1/20/2022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1/20/2022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" Target="slide24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slide" Target="slide22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8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8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8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8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1670" y="4956050"/>
            <a:ext cx="8246070" cy="763525"/>
          </a:xfrm>
        </p:spPr>
        <p:txBody>
          <a:bodyPr>
            <a:noAutofit/>
          </a:bodyPr>
          <a:lstStyle/>
          <a:p>
            <a:r>
              <a:rPr lang="en-MY" sz="2800" b="1" dirty="0"/>
              <a:t>PENYEDIAAN KERTAS KERJA SOKONGAN PENUTUPAN AKAUN AKHIR TAHUN LEJAR AKRUAN BAGI PENYATA KEWANGAN KERAJAAN PERSEKUTUAN PRA-PERALIHAN PADA 31 DISEMBER TAHUN 2021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2808;p139"/>
          <p:cNvSpPr/>
          <p:nvPr/>
        </p:nvSpPr>
        <p:spPr>
          <a:xfrm>
            <a:off x="143555" y="2224244"/>
            <a:ext cx="8856889" cy="4361412"/>
          </a:xfrm>
          <a:prstGeom prst="roundRect">
            <a:avLst>
              <a:gd name="adj" fmla="val 16667"/>
            </a:avLst>
          </a:prstGeom>
          <a:solidFill>
            <a:schemeClr val="accent1">
              <a:lumMod val="10000"/>
              <a:lumOff val="90000"/>
            </a:schemeClr>
          </a:solidFill>
          <a:ln w="25400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endParaRPr lang="en-US" sz="2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Aset</a:t>
            </a:r>
            <a:r>
              <a:rPr lang="en-US" sz="2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Bukan</a:t>
            </a:r>
            <a:r>
              <a:rPr lang="en-US" sz="2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Kewangan</a:t>
            </a:r>
            <a:r>
              <a:rPr lang="en-US" sz="2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terdiri</a:t>
            </a:r>
            <a:r>
              <a:rPr lang="en-US" sz="2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daripada</a:t>
            </a:r>
            <a:r>
              <a:rPr lang="en-US" sz="2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Hartanah</a:t>
            </a:r>
            <a:r>
              <a:rPr lang="en-US" sz="2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24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Loji</a:t>
            </a:r>
            <a:r>
              <a:rPr lang="en-US" sz="2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dan</a:t>
            </a:r>
            <a:r>
              <a:rPr lang="en-US" sz="2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Peralatan</a:t>
            </a:r>
            <a:r>
              <a:rPr lang="en-US" sz="2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24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Aset</a:t>
            </a:r>
            <a:r>
              <a:rPr lang="en-US" sz="2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Tak</a:t>
            </a:r>
            <a:r>
              <a:rPr lang="en-US" sz="2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Ketara</a:t>
            </a:r>
            <a:r>
              <a:rPr lang="en-US" sz="2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24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Aset</a:t>
            </a:r>
            <a:r>
              <a:rPr lang="en-US" sz="2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Pertanian</a:t>
            </a:r>
            <a:r>
              <a:rPr lang="en-US" sz="2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dan</a:t>
            </a:r>
            <a:r>
              <a:rPr lang="en-US" sz="2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Hartanah</a:t>
            </a:r>
            <a:r>
              <a:rPr lang="en-US" sz="2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Pelaburan</a:t>
            </a:r>
            <a:r>
              <a:rPr lang="en-US" sz="2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2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lang="en-US" sz="2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PTJ </a:t>
            </a:r>
            <a:r>
              <a:rPr lang="en-US" sz="24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Dipertanggung</a:t>
            </a:r>
            <a:r>
              <a:rPr lang="en-US" sz="2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mengemukakan</a:t>
            </a:r>
            <a:r>
              <a:rPr lang="en-US" sz="2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pengesahan</a:t>
            </a:r>
            <a:r>
              <a:rPr lang="en-US" sz="2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baki</a:t>
            </a:r>
            <a:r>
              <a:rPr lang="en-US" sz="2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Aset</a:t>
            </a:r>
            <a:r>
              <a:rPr lang="en-US" sz="2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Bukan</a:t>
            </a:r>
            <a:r>
              <a:rPr lang="en-US" sz="2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Kewangan</a:t>
            </a:r>
            <a:r>
              <a:rPr lang="en-US" sz="2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kepada</a:t>
            </a:r>
            <a:r>
              <a:rPr lang="en-US" sz="2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JANM </a:t>
            </a:r>
            <a:r>
              <a:rPr lang="en-US" sz="24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Pulau</a:t>
            </a:r>
            <a:r>
              <a:rPr lang="en-US" sz="2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Pinang (</a:t>
            </a:r>
            <a:r>
              <a:rPr lang="en-US" sz="24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LAMPIRAN C1</a:t>
            </a:r>
            <a:r>
              <a:rPr lang="en-US" sz="2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2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Pengesahan</a:t>
            </a:r>
            <a:r>
              <a:rPr lang="en-US" sz="2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dibuat</a:t>
            </a:r>
            <a:r>
              <a:rPr lang="en-US" sz="2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berdasarkan</a:t>
            </a:r>
            <a:r>
              <a:rPr lang="en-US" sz="2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Laporan</a:t>
            </a:r>
            <a:r>
              <a:rPr lang="en-US" sz="2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Baki</a:t>
            </a:r>
            <a:r>
              <a:rPr lang="en-US" sz="2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Aset</a:t>
            </a:r>
            <a:r>
              <a:rPr lang="en-US" sz="2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di portal IGFMAS</a:t>
            </a:r>
          </a:p>
          <a:p>
            <a:pPr marL="285750" indent="-285750" algn="ctr">
              <a:buFont typeface="Wingdings" panose="05000000000000000000" pitchFamily="2" charset="2"/>
              <a:buChar char="q"/>
            </a:pPr>
            <a:endParaRPr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001340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6052" y="1749245"/>
            <a:ext cx="8229600" cy="610820"/>
          </a:xfrm>
        </p:spPr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fi-FI" dirty="0"/>
              <a:t> </a:t>
            </a:r>
            <a:r>
              <a:rPr lang="fi-FI" sz="2200" b="1" dirty="0"/>
              <a:t>Portal IGFMAS &gt;&gt; Modul Perakaunan Aset &gt;&gt; Laporan &gt;&gt; Laporan Baki Aset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6359" y="2512770"/>
            <a:ext cx="6608985" cy="4345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52219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818180"/>
            <a:ext cx="9117781" cy="3206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58471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2808;p139"/>
          <p:cNvSpPr/>
          <p:nvPr/>
        </p:nvSpPr>
        <p:spPr>
          <a:xfrm>
            <a:off x="448965" y="3276295"/>
            <a:ext cx="8361667" cy="3512215"/>
          </a:xfrm>
          <a:prstGeom prst="roundRect">
            <a:avLst>
              <a:gd name="adj" fmla="val 16667"/>
            </a:avLst>
          </a:prstGeom>
          <a:solidFill>
            <a:schemeClr val="accent1">
              <a:lumMod val="10000"/>
              <a:lumOff val="90000"/>
            </a:schemeClr>
          </a:solidFill>
          <a:ln w="25400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endParaRPr lang="en-US" sz="2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ctr"/>
            <a:r>
              <a:rPr lang="en-US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Pengesahan</a:t>
            </a:r>
            <a:r>
              <a:rPr lang="en-US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baki</a:t>
            </a:r>
            <a:r>
              <a:rPr lang="en-US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kod</a:t>
            </a:r>
            <a:r>
              <a:rPr lang="en-US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akaun</a:t>
            </a:r>
            <a:r>
              <a:rPr lang="en-US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aset</a:t>
            </a:r>
            <a:r>
              <a:rPr lang="en-US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bukan</a:t>
            </a:r>
            <a:r>
              <a:rPr lang="en-US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kewangan</a:t>
            </a:r>
            <a:r>
              <a:rPr lang="en-US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hanya</a:t>
            </a:r>
            <a:r>
              <a:rPr lang="en-US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boleh</a:t>
            </a:r>
            <a:r>
              <a:rPr lang="en-US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dilaksanakan</a:t>
            </a:r>
            <a:r>
              <a:rPr lang="en-US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apabila</a:t>
            </a:r>
            <a:r>
              <a:rPr lang="en-US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telah</a:t>
            </a:r>
            <a:r>
              <a:rPr lang="en-US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menerima</a:t>
            </a:r>
            <a:r>
              <a:rPr lang="en-US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arahan</a:t>
            </a:r>
            <a:r>
              <a:rPr lang="en-US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dari</a:t>
            </a:r>
            <a:r>
              <a:rPr lang="en-US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UPAIP, BPOPA JANM Putrajaya</a:t>
            </a:r>
          </a:p>
          <a:p>
            <a:pPr algn="ctr"/>
            <a:endParaRPr lang="en-US" sz="2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ctr"/>
            <a:r>
              <a:rPr lang="en-US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Tatacara </a:t>
            </a:r>
            <a:r>
              <a:rPr lang="en-US" sz="2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pengesahan</a:t>
            </a:r>
            <a:r>
              <a:rPr lang="en-US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aset</a:t>
            </a:r>
            <a:r>
              <a:rPr lang="en-US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bukan</a:t>
            </a:r>
            <a:r>
              <a:rPr lang="en-US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kewangan</a:t>
            </a:r>
            <a:r>
              <a:rPr lang="en-US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akan</a:t>
            </a:r>
            <a:r>
              <a:rPr lang="en-US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dimaklumkan</a:t>
            </a:r>
            <a:r>
              <a:rPr lang="en-US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setelah</a:t>
            </a:r>
            <a:r>
              <a:rPr lang="en-US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menerima</a:t>
            </a:r>
            <a:r>
              <a:rPr lang="en-US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arahan</a:t>
            </a:r>
            <a:r>
              <a:rPr lang="en-US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dari</a:t>
            </a:r>
            <a:r>
              <a:rPr lang="en-US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8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UPAIP, BPOPA JANM Putrajaya</a:t>
            </a:r>
          </a:p>
          <a:p>
            <a:pPr algn="ctr"/>
            <a:endParaRPr lang="en-US" sz="2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indent="-457200">
              <a:buFont typeface="+mj-lt"/>
              <a:buAutoNum type="arabicPeriod"/>
            </a:pPr>
            <a:endParaRPr sz="2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142252" y="2207360"/>
            <a:ext cx="8963247" cy="88250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dirty="0"/>
              <a:t>PENTING ! </a:t>
            </a:r>
          </a:p>
        </p:txBody>
      </p:sp>
    </p:spTree>
    <p:extLst>
      <p:ext uri="{BB962C8B-B14F-4D97-AF65-F5344CB8AC3E}">
        <p14:creationId xmlns:p14="http://schemas.microsoft.com/office/powerpoint/2010/main" val="34850433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9785" y="222195"/>
            <a:ext cx="7140596" cy="6521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94720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1670" y="3123590"/>
            <a:ext cx="8246070" cy="763525"/>
          </a:xfrm>
        </p:spPr>
        <p:txBody>
          <a:bodyPr>
            <a:noAutofit/>
          </a:bodyPr>
          <a:lstStyle/>
          <a:p>
            <a:pPr algn="ctr"/>
            <a:r>
              <a:rPr lang="en-US" sz="6600" dirty="0"/>
              <a:t>2. INVENTORI</a:t>
            </a:r>
            <a:br>
              <a:rPr lang="en-US" sz="6600" dirty="0"/>
            </a:br>
            <a:r>
              <a:rPr lang="en-US" sz="6600" dirty="0"/>
              <a:t>(Siri A06* - A07*)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3325" y="4803345"/>
            <a:ext cx="8246070" cy="610820"/>
          </a:xfrm>
        </p:spPr>
        <p:txBody>
          <a:bodyPr>
            <a:noAutofit/>
          </a:bodyPr>
          <a:lstStyle/>
          <a:p>
            <a:pPr algn="ctr"/>
            <a:r>
              <a:rPr lang="en-US" sz="6000" dirty="0"/>
              <a:t>LAMPIRAN C2</a:t>
            </a:r>
          </a:p>
        </p:txBody>
      </p:sp>
    </p:spTree>
    <p:extLst>
      <p:ext uri="{BB962C8B-B14F-4D97-AF65-F5344CB8AC3E}">
        <p14:creationId xmlns:p14="http://schemas.microsoft.com/office/powerpoint/2010/main" val="38138932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2808;p139"/>
          <p:cNvSpPr/>
          <p:nvPr/>
        </p:nvSpPr>
        <p:spPr>
          <a:xfrm>
            <a:off x="448965" y="2360065"/>
            <a:ext cx="8097671" cy="4008741"/>
          </a:xfrm>
          <a:prstGeom prst="roundRect">
            <a:avLst>
              <a:gd name="adj" fmla="val 16667"/>
            </a:avLst>
          </a:prstGeom>
          <a:solidFill>
            <a:schemeClr val="accent1">
              <a:lumMod val="10000"/>
              <a:lumOff val="90000"/>
            </a:schemeClr>
          </a:solidFill>
          <a:ln w="25400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endParaRPr lang="en-US" sz="2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PTJ 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Membayar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mengemukakan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pengesahan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baki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Akhir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Inventori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kepada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JANM 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Pulau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Pinang (</a:t>
            </a:r>
            <a:r>
              <a:rPr lang="en-US" sz="32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LAMPIRAN C2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  <a:b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lang="en-US" sz="3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Pengesahan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di 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buat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berdasarkan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Laporan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Ringkasan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Hasil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/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Belanja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/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Aset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/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Liabiliti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/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Ekuiti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di portal IGFMAS</a:t>
            </a:r>
          </a:p>
          <a:p>
            <a:pPr marL="285750" indent="-285750" algn="ctr">
              <a:buFont typeface="Wingdings" panose="05000000000000000000" pitchFamily="2" charset="2"/>
              <a:buChar char="q"/>
            </a:pPr>
            <a:endParaRPr sz="2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997776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2808;p139"/>
          <p:cNvSpPr/>
          <p:nvPr/>
        </p:nvSpPr>
        <p:spPr>
          <a:xfrm>
            <a:off x="967535" y="3734410"/>
            <a:ext cx="7467991" cy="2722217"/>
          </a:xfrm>
          <a:prstGeom prst="roundRect">
            <a:avLst>
              <a:gd name="adj" fmla="val 16667"/>
            </a:avLst>
          </a:prstGeom>
          <a:solidFill>
            <a:schemeClr val="accent1">
              <a:lumMod val="10000"/>
              <a:lumOff val="90000"/>
            </a:schemeClr>
          </a:solidFill>
          <a:ln w="25400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endParaRPr lang="en-US" sz="2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HOSPITAL PULAU PINANG (42040101)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HOSPITAL SEBERANG JAYA (42041501)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HOSPITAL BUKIT MERTAJAM (42041562)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PEJ KESIHATAN DAERAH TIMUR LAUT (42041101)</a:t>
            </a:r>
          </a:p>
          <a:p>
            <a:pPr marL="457200" indent="-457200">
              <a:buFont typeface="+mj-lt"/>
              <a:buAutoNum type="arabicPeriod"/>
            </a:pPr>
            <a:endParaRPr sz="2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754375" y="2360065"/>
            <a:ext cx="7894312" cy="91623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dirty="0"/>
              <a:t>SENARAI PTJ TERLIBAT :</a:t>
            </a:r>
          </a:p>
        </p:txBody>
      </p:sp>
    </p:spTree>
    <p:extLst>
      <p:ext uri="{BB962C8B-B14F-4D97-AF65-F5344CB8AC3E}">
        <p14:creationId xmlns:p14="http://schemas.microsoft.com/office/powerpoint/2010/main" val="211749840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961180" y="4039820"/>
            <a:ext cx="458115" cy="152705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>
                <a:solidFill>
                  <a:schemeClr val="tx1"/>
                </a:solidFill>
              </a:rPr>
              <a:t>13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03338"/>
            <a:ext cx="9144000" cy="5051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03237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555" y="1291130"/>
            <a:ext cx="8877300" cy="5362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19933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1670" y="4956050"/>
            <a:ext cx="8246070" cy="763525"/>
          </a:xfrm>
        </p:spPr>
        <p:txBody>
          <a:bodyPr>
            <a:noAutofit/>
          </a:bodyPr>
          <a:lstStyle/>
          <a:p>
            <a:r>
              <a:rPr lang="en-MY" sz="2800" b="1" dirty="0"/>
              <a:t>JABATAN AKAUNTAN NEGARA MALAYSIA </a:t>
            </a:r>
            <a:br>
              <a:rPr lang="en-MY" sz="2800" b="1" dirty="0"/>
            </a:br>
            <a:r>
              <a:rPr lang="en-MY" sz="2800" b="1" dirty="0"/>
              <a:t>NEGERI PULAU PINANG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0012" y="6177690"/>
            <a:ext cx="8246070" cy="610820"/>
          </a:xfrm>
        </p:spPr>
        <p:txBody>
          <a:bodyPr>
            <a:normAutofit/>
          </a:bodyPr>
          <a:lstStyle/>
          <a:p>
            <a:r>
              <a:rPr lang="en-US" dirty="0"/>
              <a:t>20 JANUARI 2022</a:t>
            </a:r>
          </a:p>
        </p:txBody>
      </p:sp>
    </p:spTree>
    <p:extLst>
      <p:ext uri="{BB962C8B-B14F-4D97-AF65-F5344CB8AC3E}">
        <p14:creationId xmlns:p14="http://schemas.microsoft.com/office/powerpoint/2010/main" val="127678076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818180"/>
            <a:ext cx="9144000" cy="3223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219503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195" y="134908"/>
            <a:ext cx="6583722" cy="6710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629494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1670" y="3123590"/>
            <a:ext cx="8246070" cy="763525"/>
          </a:xfrm>
        </p:spPr>
        <p:txBody>
          <a:bodyPr>
            <a:noAutofit/>
          </a:bodyPr>
          <a:lstStyle/>
          <a:p>
            <a:pPr algn="ctr"/>
            <a:r>
              <a:rPr lang="en-US" sz="6600" dirty="0"/>
              <a:t>3. DEPOSIT BAYARAN</a:t>
            </a:r>
            <a:br>
              <a:rPr lang="en-US" sz="6600" dirty="0"/>
            </a:br>
            <a:r>
              <a:rPr lang="en-US" sz="6600" dirty="0"/>
              <a:t>(A052*)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3325" y="4803345"/>
            <a:ext cx="8246070" cy="610820"/>
          </a:xfrm>
        </p:spPr>
        <p:txBody>
          <a:bodyPr>
            <a:noAutofit/>
          </a:bodyPr>
          <a:lstStyle/>
          <a:p>
            <a:pPr algn="ctr"/>
            <a:r>
              <a:rPr lang="en-US" sz="6000" dirty="0"/>
              <a:t>LAMPIRAN D1(A) dan D1(B)</a:t>
            </a:r>
          </a:p>
        </p:txBody>
      </p:sp>
    </p:spTree>
    <p:extLst>
      <p:ext uri="{BB962C8B-B14F-4D97-AF65-F5344CB8AC3E}">
        <p14:creationId xmlns:p14="http://schemas.microsoft.com/office/powerpoint/2010/main" val="151292961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2808;p139"/>
          <p:cNvSpPr/>
          <p:nvPr/>
        </p:nvSpPr>
        <p:spPr>
          <a:xfrm>
            <a:off x="601670" y="2054655"/>
            <a:ext cx="8246070" cy="4619561"/>
          </a:xfrm>
          <a:prstGeom prst="roundRect">
            <a:avLst>
              <a:gd name="adj" fmla="val 16667"/>
            </a:avLst>
          </a:prstGeom>
          <a:solidFill>
            <a:schemeClr val="accent1">
              <a:lumMod val="10000"/>
              <a:lumOff val="90000"/>
            </a:schemeClr>
          </a:solidFill>
          <a:ln w="25400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endParaRPr lang="en-US" sz="2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PTJ 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Membayar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mengemukakan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pengesahan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baki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Deposit 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Bayaran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kepada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JANM 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Pulau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Pinang (</a:t>
            </a:r>
            <a:r>
              <a:rPr lang="en-US" sz="32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LAMPIRAN D1(A) DAN D1(B)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  <a:b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lang="en-US" sz="3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Pengesahan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di 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buat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berdasarkan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Laporan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Ringkasan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Hasil/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Belanja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/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Aset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/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Liabiliti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/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Ekuiti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di portal IGFMAS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Kod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Akaun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A0520000 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hingga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A0529499</a:t>
            </a:r>
          </a:p>
          <a:p>
            <a:pPr marL="285750" indent="-285750" algn="ctr">
              <a:buFont typeface="Wingdings" panose="05000000000000000000" pitchFamily="2" charset="2"/>
              <a:buChar char="q"/>
            </a:pPr>
            <a:endParaRPr sz="2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6908113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E7FC9CEC-793D-4020-9F60-5090F2F222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43" y="222195"/>
            <a:ext cx="9027714" cy="6566315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4AA6D7FA-EB9A-47DD-9803-32B951CDAD8E}"/>
              </a:ext>
            </a:extLst>
          </p:cNvPr>
          <p:cNvSpPr/>
          <p:nvPr/>
        </p:nvSpPr>
        <p:spPr>
          <a:xfrm>
            <a:off x="7626100" y="374900"/>
            <a:ext cx="916230" cy="30541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1315285E-9C0C-4799-90ED-B541D0936ADC}"/>
              </a:ext>
            </a:extLst>
          </p:cNvPr>
          <p:cNvSpPr/>
          <p:nvPr/>
        </p:nvSpPr>
        <p:spPr>
          <a:xfrm>
            <a:off x="143555" y="2054654"/>
            <a:ext cx="1527050" cy="45811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9C1B5114-B54A-4A09-9EF6-FC3B799DE780}"/>
              </a:ext>
            </a:extLst>
          </p:cNvPr>
          <p:cNvSpPr/>
          <p:nvPr/>
        </p:nvSpPr>
        <p:spPr>
          <a:xfrm>
            <a:off x="1823310" y="1596540"/>
            <a:ext cx="4275740" cy="91622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2042628D-C61F-493B-AB2A-6750495C345D}"/>
              </a:ext>
            </a:extLst>
          </p:cNvPr>
          <p:cNvSpPr/>
          <p:nvPr/>
        </p:nvSpPr>
        <p:spPr>
          <a:xfrm>
            <a:off x="1823309" y="3060647"/>
            <a:ext cx="2901395" cy="36835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BDAD2BC3-47B9-48BE-8C49-462D120E90BE}"/>
              </a:ext>
            </a:extLst>
          </p:cNvPr>
          <p:cNvSpPr/>
          <p:nvPr/>
        </p:nvSpPr>
        <p:spPr>
          <a:xfrm>
            <a:off x="1670605" y="5351220"/>
            <a:ext cx="1068935" cy="29383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7A96009D-7827-47B7-BA4B-4CD1F92CAC57}"/>
              </a:ext>
            </a:extLst>
          </p:cNvPr>
          <p:cNvSpPr/>
          <p:nvPr/>
        </p:nvSpPr>
        <p:spPr>
          <a:xfrm>
            <a:off x="5564582" y="6166113"/>
            <a:ext cx="518513" cy="45811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0C91D733-E41A-425D-8FE7-E5129D057AE4}"/>
              </a:ext>
            </a:extLst>
          </p:cNvPr>
          <p:cNvSpPr/>
          <p:nvPr/>
        </p:nvSpPr>
        <p:spPr>
          <a:xfrm>
            <a:off x="5335525" y="4650640"/>
            <a:ext cx="3206805" cy="45811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xmlns="" id="{D53AB89B-6F5D-4CFC-91C2-C5B86F212572}"/>
              </a:ext>
            </a:extLst>
          </p:cNvPr>
          <p:cNvSpPr/>
          <p:nvPr/>
        </p:nvSpPr>
        <p:spPr>
          <a:xfrm>
            <a:off x="8506875" y="69490"/>
            <a:ext cx="390822" cy="458115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1</a:t>
            </a:r>
            <a:endParaRPr lang="en-MY" dirty="0">
              <a:solidFill>
                <a:schemeClr val="tx1"/>
              </a:solidFill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xmlns="" id="{B70CCB84-68C7-4472-9776-EE29142B3214}"/>
              </a:ext>
            </a:extLst>
          </p:cNvPr>
          <p:cNvSpPr/>
          <p:nvPr/>
        </p:nvSpPr>
        <p:spPr>
          <a:xfrm>
            <a:off x="1346233" y="1596540"/>
            <a:ext cx="390822" cy="458115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2</a:t>
            </a:r>
            <a:endParaRPr lang="en-MY" dirty="0">
              <a:solidFill>
                <a:schemeClr val="tx1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xmlns="" id="{A7D083D8-E78A-403D-B49D-4C0DC43B340C}"/>
              </a:ext>
            </a:extLst>
          </p:cNvPr>
          <p:cNvSpPr/>
          <p:nvPr/>
        </p:nvSpPr>
        <p:spPr>
          <a:xfrm>
            <a:off x="6083095" y="1279553"/>
            <a:ext cx="390822" cy="458115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3</a:t>
            </a:r>
            <a:endParaRPr lang="en-MY" dirty="0">
              <a:solidFill>
                <a:schemeClr val="tx1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xmlns="" id="{9076F234-B2D0-465A-ACEB-9BFE5F45D9AE}"/>
              </a:ext>
            </a:extLst>
          </p:cNvPr>
          <p:cNvSpPr/>
          <p:nvPr/>
        </p:nvSpPr>
        <p:spPr>
          <a:xfrm>
            <a:off x="4799484" y="2728159"/>
            <a:ext cx="390822" cy="458115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4</a:t>
            </a:r>
            <a:endParaRPr lang="en-MY" dirty="0">
              <a:solidFill>
                <a:schemeClr val="tx1"/>
              </a:solidFill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xmlns="" id="{AD955817-8E81-4E4A-8312-A31E00CDC4AB}"/>
              </a:ext>
            </a:extLst>
          </p:cNvPr>
          <p:cNvSpPr/>
          <p:nvPr/>
        </p:nvSpPr>
        <p:spPr>
          <a:xfrm>
            <a:off x="2822834" y="5040122"/>
            <a:ext cx="390822" cy="458115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5</a:t>
            </a:r>
            <a:endParaRPr lang="en-MY" dirty="0">
              <a:solidFill>
                <a:schemeClr val="tx1"/>
              </a:solidFill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xmlns="" id="{4F3D81B5-EAA5-455B-A162-FF4D3D422ED4}"/>
              </a:ext>
            </a:extLst>
          </p:cNvPr>
          <p:cNvSpPr/>
          <p:nvPr/>
        </p:nvSpPr>
        <p:spPr>
          <a:xfrm>
            <a:off x="6278506" y="6166113"/>
            <a:ext cx="390822" cy="458115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6</a:t>
            </a:r>
            <a:endParaRPr lang="en-MY" dirty="0">
              <a:solidFill>
                <a:schemeClr val="tx1"/>
              </a:solidFill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xmlns="" id="{2F5A16D3-BF5A-456D-B873-7D0A184AAE33}"/>
              </a:ext>
            </a:extLst>
          </p:cNvPr>
          <p:cNvSpPr/>
          <p:nvPr/>
        </p:nvSpPr>
        <p:spPr>
          <a:xfrm>
            <a:off x="8556858" y="4345230"/>
            <a:ext cx="390822" cy="458115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7</a:t>
            </a:r>
            <a:endParaRPr lang="en-MY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119093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B30FED8C-F651-4C72-81F3-DC0351A377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670" y="222195"/>
            <a:ext cx="7940660" cy="6538163"/>
          </a:xfrm>
          <a:prstGeom prst="rect">
            <a:avLst/>
          </a:prstGeom>
        </p:spPr>
      </p:pic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xmlns="" id="{52EF3CA2-CCD4-43DB-A791-EFE4EF80AC35}"/>
              </a:ext>
            </a:extLst>
          </p:cNvPr>
          <p:cNvSpPr/>
          <p:nvPr/>
        </p:nvSpPr>
        <p:spPr>
          <a:xfrm>
            <a:off x="754375" y="6177690"/>
            <a:ext cx="1374345" cy="61082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xmlns="" id="{C4A4C424-2CDF-4136-B58B-FF579BD9E5A5}"/>
              </a:ext>
            </a:extLst>
          </p:cNvPr>
          <p:cNvSpPr/>
          <p:nvPr/>
        </p:nvSpPr>
        <p:spPr>
          <a:xfrm>
            <a:off x="601670" y="374900"/>
            <a:ext cx="1374345" cy="61082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xmlns="" id="{A5B702F0-A3D4-4AC0-9B96-DDFB14B508AB}"/>
              </a:ext>
            </a:extLst>
          </p:cNvPr>
          <p:cNvSpPr/>
          <p:nvPr/>
        </p:nvSpPr>
        <p:spPr>
          <a:xfrm>
            <a:off x="2281425" y="6024985"/>
            <a:ext cx="610820" cy="458115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8</a:t>
            </a:r>
            <a:endParaRPr lang="en-MY" dirty="0">
              <a:solidFill>
                <a:schemeClr val="tx1"/>
              </a:solidFill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xmlns="" id="{E74B3C46-8B72-4DF8-8170-D4C20E9033CA}"/>
              </a:ext>
            </a:extLst>
          </p:cNvPr>
          <p:cNvSpPr/>
          <p:nvPr/>
        </p:nvSpPr>
        <p:spPr>
          <a:xfrm>
            <a:off x="1976015" y="275733"/>
            <a:ext cx="610820" cy="458115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9</a:t>
            </a:r>
            <a:endParaRPr lang="en-MY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892322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8A54E4E2-C777-4CD7-BA57-94D7B448F4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06397"/>
            <a:ext cx="9144000" cy="3245206"/>
          </a:xfrm>
          <a:prstGeom prst="rect">
            <a:avLst/>
          </a:prstGeom>
        </p:spPr>
      </p:pic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xmlns="" id="{CF3B6A08-B398-4D7D-97FF-330CAE45D174}"/>
              </a:ext>
            </a:extLst>
          </p:cNvPr>
          <p:cNvSpPr/>
          <p:nvPr/>
        </p:nvSpPr>
        <p:spPr>
          <a:xfrm>
            <a:off x="1517900" y="2207360"/>
            <a:ext cx="763525" cy="30541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xmlns="" id="{9F6A907D-49F7-4F66-9D25-C9D2BAFEBC4C}"/>
              </a:ext>
            </a:extLst>
          </p:cNvPr>
          <p:cNvSpPr/>
          <p:nvPr/>
        </p:nvSpPr>
        <p:spPr>
          <a:xfrm>
            <a:off x="2434130" y="2054655"/>
            <a:ext cx="763525" cy="458114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10</a:t>
            </a:r>
            <a:endParaRPr lang="en-MY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121300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xmlns="" id="{62B5D0C3-8F32-4EBF-8BBB-A7B8541048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3765" y="31196"/>
            <a:ext cx="8229600" cy="1143000"/>
          </a:xfrm>
          <a:solidFill>
            <a:srgbClr val="FFFF00"/>
          </a:solidFill>
        </p:spPr>
        <p:txBody>
          <a:bodyPr/>
          <a:lstStyle/>
          <a:p>
            <a:r>
              <a:rPr lang="en-US" dirty="0"/>
              <a:t>LAMPIRAN D 1(A)</a:t>
            </a:r>
            <a:endParaRPr lang="en-MY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19AAB0BE-E987-447B-8537-76E2625644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995" y="1291129"/>
            <a:ext cx="8398775" cy="5535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212383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8C87B0E2-9EE1-4C92-BED9-51898B7278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555" y="1596540"/>
            <a:ext cx="8704185" cy="5113095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xmlns="" id="{EC42E093-885E-4479-A2D3-A50BA43F34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solidFill>
            <a:srgbClr val="FFFF00"/>
          </a:solidFill>
        </p:spPr>
        <p:txBody>
          <a:bodyPr/>
          <a:lstStyle/>
          <a:p>
            <a:r>
              <a:rPr lang="en-US" dirty="0"/>
              <a:t>LAMPIRAN D 1(B)</a:t>
            </a:r>
            <a:endParaRPr lang="en-MY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6D86E9DA-3972-4048-9FA5-762363BB748B}"/>
              </a:ext>
            </a:extLst>
          </p:cNvPr>
          <p:cNvSpPr/>
          <p:nvPr/>
        </p:nvSpPr>
        <p:spPr>
          <a:xfrm>
            <a:off x="5182820" y="4497935"/>
            <a:ext cx="1832459" cy="183245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SENARAI A,B,C,D </a:t>
            </a:r>
          </a:p>
          <a:p>
            <a:pPr algn="ctr"/>
            <a:r>
              <a:rPr lang="en-US" dirty="0"/>
              <a:t>(JIKA BERKAITAN)</a:t>
            </a:r>
            <a:endParaRPr lang="en-MY" dirty="0"/>
          </a:p>
        </p:txBody>
      </p:sp>
      <p:sp>
        <p:nvSpPr>
          <p:cNvPr id="8" name="Arrow: Down 7">
            <a:extLst>
              <a:ext uri="{FF2B5EF4-FFF2-40B4-BE49-F238E27FC236}">
                <a16:creationId xmlns:a16="http://schemas.microsoft.com/office/drawing/2014/main" xmlns="" id="{F222D722-3F25-4C54-9F2B-3181442E475D}"/>
              </a:ext>
            </a:extLst>
          </p:cNvPr>
          <p:cNvSpPr/>
          <p:nvPr/>
        </p:nvSpPr>
        <p:spPr>
          <a:xfrm rot="5400000">
            <a:off x="7085814" y="1100249"/>
            <a:ext cx="1527050" cy="251963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/>
              <a:t>SETIAP SATU KOD TERLIBAT</a:t>
            </a:r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336903465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555" y="3276295"/>
            <a:ext cx="8847740" cy="763525"/>
          </a:xfrm>
        </p:spPr>
        <p:txBody>
          <a:bodyPr>
            <a:noAutofit/>
          </a:bodyPr>
          <a:lstStyle/>
          <a:p>
            <a:pPr algn="ctr"/>
            <a:r>
              <a:rPr lang="en-US" sz="6000" dirty="0"/>
              <a:t>4. PERBELANJAAN TERDAHULU ASET</a:t>
            </a:r>
            <a:br>
              <a:rPr lang="en-US" sz="6000" dirty="0"/>
            </a:br>
            <a:r>
              <a:rPr lang="en-US" sz="6000" dirty="0"/>
              <a:t>(Siri A053*)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1670" y="5261460"/>
            <a:ext cx="8246070" cy="610820"/>
          </a:xfrm>
        </p:spPr>
        <p:txBody>
          <a:bodyPr>
            <a:noAutofit/>
          </a:bodyPr>
          <a:lstStyle/>
          <a:p>
            <a:pPr algn="ctr"/>
            <a:r>
              <a:rPr lang="en-US" sz="6000" dirty="0"/>
              <a:t>LAMPIRAN D2</a:t>
            </a:r>
          </a:p>
        </p:txBody>
      </p:sp>
    </p:spTree>
    <p:extLst>
      <p:ext uri="{BB962C8B-B14F-4D97-AF65-F5344CB8AC3E}">
        <p14:creationId xmlns:p14="http://schemas.microsoft.com/office/powerpoint/2010/main" val="5330182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680310"/>
            <a:ext cx="8398775" cy="1374345"/>
          </a:xfrm>
        </p:spPr>
        <p:txBody>
          <a:bodyPr>
            <a:normAutofit/>
          </a:bodyPr>
          <a:lstStyle/>
          <a:p>
            <a:r>
              <a:rPr lang="en-US" b="1" dirty="0"/>
              <a:t>LATAR </a:t>
            </a:r>
            <a:br>
              <a:rPr lang="en-US" b="1" dirty="0"/>
            </a:br>
            <a:r>
              <a:rPr lang="en-US" b="1" dirty="0"/>
              <a:t>BELAKANG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5330" y="2360065"/>
            <a:ext cx="8229600" cy="4275739"/>
          </a:xfrm>
        </p:spPr>
        <p:txBody>
          <a:bodyPr>
            <a:normAutofit lnSpcReduction="10000"/>
          </a:bodyPr>
          <a:lstStyle/>
          <a:p>
            <a:r>
              <a:rPr lang="fi-FI" dirty="0"/>
              <a:t>PELAKSANAAN SISTEM PERAKAUNAN KERAJAAN PERSEKUTUAN BERASASKAN AKRUAN MELALUI iGFMAS MULAI 1 JANUARI 2018</a:t>
            </a:r>
            <a:endParaRPr lang="en-US" dirty="0"/>
          </a:p>
          <a:p>
            <a:r>
              <a:rPr lang="en-MY" dirty="0"/>
              <a:t>TAHUN 2021, JABATAN AKAUNTAN NEGARA TELAH MENYEDIAKAN PENYATA KEWANGAN TAHUN 2020 (PRA-PERALIHAN AKRUAN) KEPADA JABATAN AUDIT NEGARA.</a:t>
            </a:r>
          </a:p>
          <a:p>
            <a:r>
              <a:rPr lang="en-US" dirty="0"/>
              <a:t>T</a:t>
            </a:r>
            <a:r>
              <a:rPr lang="en-MY" dirty="0"/>
              <a:t>AHUN 2022, JABATAN AKAUNTAN NEGARA AKAN MENERUSKAN PENYEDIAAN PENYATA KEWANGAN TAHUN 2021 (PRA-PERALIHAN AKRUAN) 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2808;p139"/>
          <p:cNvSpPr/>
          <p:nvPr/>
        </p:nvSpPr>
        <p:spPr>
          <a:xfrm>
            <a:off x="601670" y="2207360"/>
            <a:ext cx="8097671" cy="4161446"/>
          </a:xfrm>
          <a:prstGeom prst="roundRect">
            <a:avLst>
              <a:gd name="adj" fmla="val 16667"/>
            </a:avLst>
          </a:prstGeom>
          <a:solidFill>
            <a:schemeClr val="accent1">
              <a:lumMod val="10000"/>
              <a:lumOff val="90000"/>
            </a:schemeClr>
          </a:solidFill>
          <a:ln w="25400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endParaRPr lang="en-US" sz="2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PTJ 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Membayar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mengemukakan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pengesahan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baki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Perbelanjaan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Terdahulu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Aset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kepada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JANM 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Pulau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Pinang (</a:t>
            </a:r>
            <a:r>
              <a:rPr lang="en-US" sz="32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LAMPIRAN D2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  <a:b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lang="en-US" sz="3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Pengesahan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di 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buat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berdasarkan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Laporan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Ringkasan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Hasil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/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Belanja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/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Aset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/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Liabiliti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/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Ekuiti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di portal IGFMAS</a:t>
            </a:r>
          </a:p>
          <a:p>
            <a:pPr marL="285750" indent="-285750" algn="ctr">
              <a:buFont typeface="Wingdings" panose="05000000000000000000" pitchFamily="2" charset="2"/>
              <a:buChar char="q"/>
            </a:pPr>
            <a:endParaRPr sz="2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9144566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2808;p139"/>
          <p:cNvSpPr/>
          <p:nvPr/>
        </p:nvSpPr>
        <p:spPr>
          <a:xfrm>
            <a:off x="579287" y="4280917"/>
            <a:ext cx="7690746" cy="1701175"/>
          </a:xfrm>
          <a:prstGeom prst="roundRect">
            <a:avLst>
              <a:gd name="adj" fmla="val 16667"/>
            </a:avLst>
          </a:prstGeom>
          <a:solidFill>
            <a:schemeClr val="accent1">
              <a:lumMod val="10000"/>
              <a:lumOff val="90000"/>
            </a:schemeClr>
          </a:solidFill>
          <a:ln w="25400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endParaRPr lang="en-US" sz="2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ctr"/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JABATAN KERJA RAYA SEBERANG PRAI SELATAN (94030801)</a:t>
            </a:r>
          </a:p>
          <a:p>
            <a:pPr marL="457200" indent="-457200">
              <a:buFont typeface="+mj-lt"/>
              <a:buAutoNum type="arabicPeriod"/>
            </a:pPr>
            <a:endParaRPr sz="2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601670" y="2665475"/>
            <a:ext cx="7636569" cy="722273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dirty="0"/>
              <a:t>SENARAI PTJ TERLIBAT :</a:t>
            </a:r>
          </a:p>
        </p:txBody>
      </p:sp>
    </p:spTree>
    <p:extLst>
      <p:ext uri="{BB962C8B-B14F-4D97-AF65-F5344CB8AC3E}">
        <p14:creationId xmlns:p14="http://schemas.microsoft.com/office/powerpoint/2010/main" val="193134726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961180" y="4039820"/>
            <a:ext cx="458115" cy="152705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>
                <a:solidFill>
                  <a:schemeClr val="tx1"/>
                </a:solidFill>
              </a:rPr>
              <a:t>13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03338"/>
            <a:ext cx="9144000" cy="5051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681832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49245"/>
            <a:ext cx="9144000" cy="5038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915406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818180"/>
            <a:ext cx="9144000" cy="3223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047131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9162" y="238125"/>
            <a:ext cx="7305675" cy="638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894954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8130" y="3047237"/>
            <a:ext cx="8847740" cy="763525"/>
          </a:xfrm>
        </p:spPr>
        <p:txBody>
          <a:bodyPr>
            <a:noAutofit/>
          </a:bodyPr>
          <a:lstStyle/>
          <a:p>
            <a:pPr algn="ctr"/>
            <a:r>
              <a:rPr lang="en-US" sz="6000" dirty="0"/>
              <a:t>5. WANG PENDAHULUAN KONTRAKTOR </a:t>
            </a:r>
            <a:br>
              <a:rPr lang="en-US" sz="6000" dirty="0"/>
            </a:br>
            <a:r>
              <a:rPr lang="en-US" sz="6000" dirty="0"/>
              <a:t>(A0591101)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1670" y="4956050"/>
            <a:ext cx="8246070" cy="610820"/>
          </a:xfrm>
        </p:spPr>
        <p:txBody>
          <a:bodyPr>
            <a:noAutofit/>
          </a:bodyPr>
          <a:lstStyle/>
          <a:p>
            <a:pPr algn="ctr"/>
            <a:r>
              <a:rPr lang="en-US" sz="6000" dirty="0"/>
              <a:t>LAMPIRAN D3(A) DAN D3(B)</a:t>
            </a:r>
          </a:p>
        </p:txBody>
      </p:sp>
    </p:spTree>
    <p:extLst>
      <p:ext uri="{BB962C8B-B14F-4D97-AF65-F5344CB8AC3E}">
        <p14:creationId xmlns:p14="http://schemas.microsoft.com/office/powerpoint/2010/main" val="315065648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2808;p139"/>
          <p:cNvSpPr/>
          <p:nvPr/>
        </p:nvSpPr>
        <p:spPr>
          <a:xfrm>
            <a:off x="601670" y="1138425"/>
            <a:ext cx="8246070" cy="5535791"/>
          </a:xfrm>
          <a:prstGeom prst="roundRect">
            <a:avLst>
              <a:gd name="adj" fmla="val 16667"/>
            </a:avLst>
          </a:prstGeom>
          <a:solidFill>
            <a:schemeClr val="accent1">
              <a:lumMod val="10000"/>
              <a:lumOff val="90000"/>
            </a:schemeClr>
          </a:solidFill>
          <a:ln w="25400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endParaRPr lang="en-US" sz="2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PTJ 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Membayar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mengemukakan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pengesahan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Wang 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Pendahuluan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Kontraktor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kepada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JANM 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Pulau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Pinang (</a:t>
            </a:r>
            <a:r>
              <a:rPr lang="en-US" sz="32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LAMPIRAN D3(A) DAN D3(B)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  <a:b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lang="en-US" sz="3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Pengesahan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di 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buat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berdasarkan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Laporan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Ringkasan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Hasil/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Belanja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/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Aset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/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Liabiliti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/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Ekuiti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di portal IGFMAS (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2" action="ppaction://hlinksldjump"/>
              </a:rPr>
              <a:t>rujuk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2" action="ppaction://hlinksldjump"/>
              </a:rPr>
              <a:t> 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2" action="ppaction://hlinksldjump"/>
              </a:rPr>
              <a:t>tatacara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2" action="ppaction://hlinksldjump"/>
              </a:rPr>
              <a:t> slide di 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2" action="ppaction://hlinksldjump"/>
              </a:rPr>
              <a:t>atas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2" action="ppaction://hlinksldjump"/>
              </a:rPr>
              <a:t> 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(24-26)</a:t>
            </a:r>
          </a:p>
          <a:p>
            <a:endParaRPr lang="en-US" sz="3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Kod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Akaun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A0591101</a:t>
            </a:r>
          </a:p>
          <a:p>
            <a:pPr marL="285750" indent="-285750" algn="ctr">
              <a:buFont typeface="Wingdings" panose="05000000000000000000" pitchFamily="2" charset="2"/>
              <a:buChar char="q"/>
            </a:pPr>
            <a:endParaRPr sz="2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382349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8D75654-E6A8-4198-AB0B-5574F45772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MY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203066C6-2A10-4B0A-AC5C-DE207C63E1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MY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B94668E3-7EC5-4F4F-8AFA-B49042B992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2437" y="495300"/>
            <a:ext cx="8239125" cy="5867400"/>
          </a:xfrm>
          <a:prstGeom prst="rect">
            <a:avLst/>
          </a:prstGeom>
        </p:spPr>
      </p:pic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xmlns="" id="{7F87D33A-FFF7-4340-9888-FAF96C0E4ABF}"/>
              </a:ext>
            </a:extLst>
          </p:cNvPr>
          <p:cNvSpPr/>
          <p:nvPr/>
        </p:nvSpPr>
        <p:spPr>
          <a:xfrm>
            <a:off x="6167167" y="2420265"/>
            <a:ext cx="2290575" cy="30541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xmlns="" id="{2AA3F0C3-4C7D-4576-9A54-835489240B82}"/>
              </a:ext>
            </a:extLst>
          </p:cNvPr>
          <p:cNvSpPr/>
          <p:nvPr/>
        </p:nvSpPr>
        <p:spPr>
          <a:xfrm>
            <a:off x="3880510" y="1722625"/>
            <a:ext cx="2137869" cy="1663602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>
                <a:solidFill>
                  <a:schemeClr val="tx1"/>
                </a:solidFill>
              </a:rPr>
              <a:t>Dibuat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mengikut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setiap</a:t>
            </a:r>
            <a:r>
              <a:rPr lang="en-US" b="1" dirty="0">
                <a:solidFill>
                  <a:schemeClr val="tx1"/>
                </a:solidFill>
              </a:rPr>
              <a:t> PTJ </a:t>
            </a:r>
            <a:r>
              <a:rPr lang="en-US" b="1" dirty="0" err="1">
                <a:solidFill>
                  <a:schemeClr val="tx1"/>
                </a:solidFill>
              </a:rPr>
              <a:t>tanggung</a:t>
            </a:r>
            <a:endParaRPr lang="en-MY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82528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4FC898C-2B2D-4C40-970E-1ED13DDE1C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MY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878CE495-30B2-4B83-9B59-8D2F2E988C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MY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38E2B7FA-4537-4C8F-A100-9EE2A2AEA9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554" y="222195"/>
            <a:ext cx="8856891" cy="6260903"/>
          </a:xfrm>
          <a:prstGeom prst="rect">
            <a:avLst/>
          </a:prstGeom>
        </p:spPr>
      </p:pic>
      <p:sp>
        <p:nvSpPr>
          <p:cNvPr id="5" name="Arrow: Right 4">
            <a:extLst>
              <a:ext uri="{FF2B5EF4-FFF2-40B4-BE49-F238E27FC236}">
                <a16:creationId xmlns:a16="http://schemas.microsoft.com/office/drawing/2014/main" xmlns="" id="{66D85EDF-BB88-42C5-8B72-61842C835B67}"/>
              </a:ext>
            </a:extLst>
          </p:cNvPr>
          <p:cNvSpPr/>
          <p:nvPr/>
        </p:nvSpPr>
        <p:spPr>
          <a:xfrm flipH="1">
            <a:off x="4645398" y="1222854"/>
            <a:ext cx="2820725" cy="1663602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>
                <a:solidFill>
                  <a:schemeClr val="tx1"/>
                </a:solidFill>
              </a:rPr>
              <a:t>Dibuat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mengikut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setiap</a:t>
            </a:r>
            <a:r>
              <a:rPr lang="en-US" b="1" dirty="0">
                <a:solidFill>
                  <a:schemeClr val="tx1"/>
                </a:solidFill>
              </a:rPr>
              <a:t> PTJ </a:t>
            </a:r>
            <a:r>
              <a:rPr lang="en-US" b="1" dirty="0" err="1">
                <a:solidFill>
                  <a:schemeClr val="tx1"/>
                </a:solidFill>
              </a:rPr>
              <a:t>tanggung</a:t>
            </a:r>
            <a:endParaRPr lang="en-MY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0118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680310"/>
            <a:ext cx="8398775" cy="1374345"/>
          </a:xfrm>
        </p:spPr>
        <p:txBody>
          <a:bodyPr>
            <a:normAutofit/>
          </a:bodyPr>
          <a:lstStyle/>
          <a:p>
            <a:r>
              <a:rPr lang="en-US" b="1" dirty="0"/>
              <a:t>LATAR </a:t>
            </a:r>
            <a:br>
              <a:rPr lang="en-US" b="1" dirty="0"/>
            </a:br>
            <a:r>
              <a:rPr lang="en-US" b="1" dirty="0"/>
              <a:t>BELAKANG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5330" y="2360065"/>
            <a:ext cx="8229600" cy="4275739"/>
          </a:xfrm>
        </p:spPr>
        <p:txBody>
          <a:bodyPr>
            <a:normAutofit/>
          </a:bodyPr>
          <a:lstStyle/>
          <a:p>
            <a:r>
              <a:rPr lang="en-US" dirty="0"/>
              <a:t>PERANAN PTJ</a:t>
            </a:r>
          </a:p>
          <a:p>
            <a:pPr lvl="1"/>
            <a:r>
              <a:rPr lang="en-US" dirty="0"/>
              <a:t>TELAH MENYEDIAKAN KERTAS KERJA SOKONGAN BAGI PENYATA KEWANGAN TAHUN 2020</a:t>
            </a:r>
          </a:p>
          <a:p>
            <a:pPr lvl="1"/>
            <a:r>
              <a:rPr lang="en-US" dirty="0"/>
              <a:t>TELAH MEYEDUAKAN KERTAS KERJA SOKONGAN PENUTUPAN INTERIM TAHUN 2021 PADA OKTOBER 2021</a:t>
            </a:r>
          </a:p>
          <a:p>
            <a:pPr lvl="1"/>
            <a:r>
              <a:rPr lang="en-US" dirty="0"/>
              <a:t>AKAN MENYEDIAKAN KERTAS KERJA SOKONGAN UNTUK PENUTUPAN AKHIR TAHUN 2021 DALAM BULAN FEBRUARI 2022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19015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555" y="3276295"/>
            <a:ext cx="8847740" cy="763525"/>
          </a:xfrm>
        </p:spPr>
        <p:txBody>
          <a:bodyPr>
            <a:noAutofit/>
          </a:bodyPr>
          <a:lstStyle/>
          <a:p>
            <a:pPr algn="ctr"/>
            <a:r>
              <a:rPr lang="en-US" sz="6000" dirty="0"/>
              <a:t>6. TERIMAAN TAK DITUNAI</a:t>
            </a:r>
            <a:br>
              <a:rPr lang="en-US" sz="6000" dirty="0"/>
            </a:br>
            <a:r>
              <a:rPr lang="en-US" sz="6000" dirty="0"/>
              <a:t>(</a:t>
            </a:r>
            <a:r>
              <a:rPr lang="ms-MY" sz="6000" dirty="0"/>
              <a:t>A0311101</a:t>
            </a:r>
            <a:r>
              <a:rPr lang="en-US" sz="6000" dirty="0"/>
              <a:t>)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1670" y="5261460"/>
            <a:ext cx="8246070" cy="610820"/>
          </a:xfrm>
        </p:spPr>
        <p:txBody>
          <a:bodyPr>
            <a:noAutofit/>
          </a:bodyPr>
          <a:lstStyle/>
          <a:p>
            <a:pPr algn="ctr"/>
            <a:r>
              <a:rPr lang="en-US" sz="6000" dirty="0"/>
              <a:t>LAMPIRAN E1</a:t>
            </a:r>
          </a:p>
        </p:txBody>
      </p:sp>
    </p:spTree>
    <p:extLst>
      <p:ext uri="{BB962C8B-B14F-4D97-AF65-F5344CB8AC3E}">
        <p14:creationId xmlns:p14="http://schemas.microsoft.com/office/powerpoint/2010/main" val="154102133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2808;p139"/>
          <p:cNvSpPr/>
          <p:nvPr/>
        </p:nvSpPr>
        <p:spPr>
          <a:xfrm>
            <a:off x="601670" y="1138425"/>
            <a:ext cx="8246070" cy="5535791"/>
          </a:xfrm>
          <a:prstGeom prst="roundRect">
            <a:avLst>
              <a:gd name="adj" fmla="val 16667"/>
            </a:avLst>
          </a:prstGeom>
          <a:solidFill>
            <a:schemeClr val="accent1">
              <a:lumMod val="10000"/>
              <a:lumOff val="90000"/>
            </a:schemeClr>
          </a:solidFill>
          <a:ln w="25400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endParaRPr lang="en-US" sz="2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PTJ 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Membayar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mengemukakan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pengesahan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Terimaan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Tak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Ditunai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kepada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JANM 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Pulau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Pinang (</a:t>
            </a:r>
            <a:r>
              <a:rPr lang="en-US" sz="32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LAMPIRAN E1)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lang="en-US" sz="3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2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Pengesahan</a:t>
            </a:r>
            <a:r>
              <a:rPr lang="en-US" sz="32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di </a:t>
            </a:r>
            <a:r>
              <a:rPr lang="en-US" sz="32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buat</a:t>
            </a:r>
            <a:r>
              <a:rPr lang="en-US" sz="32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</a:t>
            </a:r>
            <a:r>
              <a:rPr lang="en-US" sz="32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berdasarkan</a:t>
            </a:r>
            <a:r>
              <a:rPr lang="en-US" sz="32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</a:t>
            </a:r>
            <a:r>
              <a:rPr lang="en-US" sz="32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Laporan</a:t>
            </a:r>
            <a:r>
              <a:rPr lang="en-US" sz="32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</a:t>
            </a:r>
            <a:r>
              <a:rPr lang="en-US" sz="32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Ringkasan</a:t>
            </a:r>
            <a:r>
              <a:rPr lang="en-US" sz="32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Hasil/</a:t>
            </a:r>
            <a:r>
              <a:rPr lang="en-US" sz="32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Belanja</a:t>
            </a:r>
            <a:r>
              <a:rPr lang="en-US" sz="32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/</a:t>
            </a:r>
            <a:r>
              <a:rPr lang="en-US" sz="32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Aset</a:t>
            </a:r>
            <a:r>
              <a:rPr lang="en-US" sz="32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/</a:t>
            </a:r>
            <a:r>
              <a:rPr lang="en-US" sz="32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Liabiliti</a:t>
            </a:r>
            <a:r>
              <a:rPr lang="en-US" sz="32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/</a:t>
            </a:r>
            <a:r>
              <a:rPr lang="en-US" sz="32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Ekuiti</a:t>
            </a:r>
            <a:r>
              <a:rPr lang="en-US" sz="32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di portal IGFMAS (</a:t>
            </a:r>
            <a:r>
              <a:rPr lang="en-US" sz="3200" dirty="0" err="1">
                <a:solidFill>
                  <a:schemeClr val="dk1"/>
                </a:solidFill>
                <a:ea typeface="Calibri"/>
                <a:cs typeface="Calibri"/>
                <a:sym typeface="Calibri"/>
                <a:hlinkClick r:id="rId2" action="ppaction://hlinksldjump"/>
              </a:rPr>
              <a:t>rujuk</a:t>
            </a:r>
            <a:r>
              <a:rPr lang="en-US" sz="3200" dirty="0">
                <a:solidFill>
                  <a:schemeClr val="dk1"/>
                </a:solidFill>
                <a:ea typeface="Calibri"/>
                <a:cs typeface="Calibri"/>
                <a:sym typeface="Calibri"/>
                <a:hlinkClick r:id="rId2" action="ppaction://hlinksldjump"/>
              </a:rPr>
              <a:t> </a:t>
            </a:r>
            <a:r>
              <a:rPr lang="en-US" sz="3200" dirty="0" err="1">
                <a:solidFill>
                  <a:schemeClr val="dk1"/>
                </a:solidFill>
                <a:ea typeface="Calibri"/>
                <a:cs typeface="Calibri"/>
                <a:sym typeface="Calibri"/>
                <a:hlinkClick r:id="rId2" action="ppaction://hlinksldjump"/>
              </a:rPr>
              <a:t>tatacara</a:t>
            </a:r>
            <a:r>
              <a:rPr lang="en-US" sz="3200" dirty="0">
                <a:solidFill>
                  <a:schemeClr val="dk1"/>
                </a:solidFill>
                <a:ea typeface="Calibri"/>
                <a:cs typeface="Calibri"/>
                <a:sym typeface="Calibri"/>
                <a:hlinkClick r:id="rId2" action="ppaction://hlinksldjump"/>
              </a:rPr>
              <a:t> slide di </a:t>
            </a:r>
            <a:r>
              <a:rPr lang="en-US" sz="3200" dirty="0" err="1">
                <a:solidFill>
                  <a:schemeClr val="dk1"/>
                </a:solidFill>
                <a:ea typeface="Calibri"/>
                <a:cs typeface="Calibri"/>
                <a:sym typeface="Calibri"/>
                <a:hlinkClick r:id="rId2" action="ppaction://hlinksldjump"/>
              </a:rPr>
              <a:t>atas</a:t>
            </a:r>
            <a:r>
              <a:rPr lang="en-US" sz="32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(22- 25)</a:t>
            </a:r>
          </a:p>
          <a:p>
            <a:endParaRPr lang="en-US" sz="3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Kod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Akaun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A0311101</a:t>
            </a:r>
          </a:p>
          <a:p>
            <a:pPr marL="285750" indent="-285750" algn="ctr">
              <a:buFont typeface="Wingdings" panose="05000000000000000000" pitchFamily="2" charset="2"/>
              <a:buChar char="q"/>
            </a:pPr>
            <a:endParaRPr sz="2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6124004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D8EE1E6-EBF9-48A5-A1C2-4F357657FE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MY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4315173-3EC7-45B5-B0BF-8F769D97BD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MY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A92C69F8-9A84-427D-AD68-FB949F59D8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416" y="442934"/>
            <a:ext cx="8672059" cy="6192871"/>
          </a:xfrm>
          <a:prstGeom prst="rect">
            <a:avLst/>
          </a:prstGeom>
        </p:spPr>
      </p:pic>
      <p:sp>
        <p:nvSpPr>
          <p:cNvPr id="5" name="Arrow: Right 4">
            <a:extLst>
              <a:ext uri="{FF2B5EF4-FFF2-40B4-BE49-F238E27FC236}">
                <a16:creationId xmlns:a16="http://schemas.microsoft.com/office/drawing/2014/main" xmlns="" id="{A6B8B76E-61E3-4E4E-B6CE-AD4C7F78CDB8}"/>
              </a:ext>
            </a:extLst>
          </p:cNvPr>
          <p:cNvSpPr/>
          <p:nvPr/>
        </p:nvSpPr>
        <p:spPr>
          <a:xfrm flipH="1">
            <a:off x="6453220" y="3539369"/>
            <a:ext cx="2290575" cy="1374345"/>
          </a:xfrm>
          <a:prstGeom prst="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PERHATIAN KOD DANA BERBEZA</a:t>
            </a:r>
            <a:endParaRPr lang="en-MY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7602675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6C1E804-D9CC-4D9E-BC35-2FF88357F8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MY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95ED994-6B2F-4456-A443-85EA771D9E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MY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5E18D394-DA51-4B4C-8A67-EAF6DDBBF9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43835"/>
            <a:ext cx="9144000" cy="4275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690861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555" y="3276295"/>
            <a:ext cx="8847740" cy="763525"/>
          </a:xfrm>
        </p:spPr>
        <p:txBody>
          <a:bodyPr>
            <a:noAutofit/>
          </a:bodyPr>
          <a:lstStyle/>
          <a:p>
            <a:pPr algn="ctr"/>
            <a:r>
              <a:rPr lang="en-US" sz="6000" dirty="0"/>
              <a:t>7. ABT ONGOING RECEIVABLES</a:t>
            </a:r>
            <a:br>
              <a:rPr lang="en-US" sz="6000" dirty="0"/>
            </a:br>
            <a:r>
              <a:rPr lang="en-US" sz="6000" dirty="0"/>
              <a:t>(A048*)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1670" y="5261460"/>
            <a:ext cx="8246070" cy="610820"/>
          </a:xfrm>
        </p:spPr>
        <p:txBody>
          <a:bodyPr>
            <a:noAutofit/>
          </a:bodyPr>
          <a:lstStyle/>
          <a:p>
            <a:pPr algn="ctr"/>
            <a:r>
              <a:rPr lang="en-US" sz="6000" dirty="0"/>
              <a:t>LAMPIRAN E5</a:t>
            </a:r>
          </a:p>
        </p:txBody>
      </p:sp>
    </p:spTree>
    <p:extLst>
      <p:ext uri="{BB962C8B-B14F-4D97-AF65-F5344CB8AC3E}">
        <p14:creationId xmlns:p14="http://schemas.microsoft.com/office/powerpoint/2010/main" val="164772895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2808;p139"/>
          <p:cNvSpPr/>
          <p:nvPr/>
        </p:nvSpPr>
        <p:spPr>
          <a:xfrm>
            <a:off x="601670" y="1138425"/>
            <a:ext cx="8246070" cy="5535791"/>
          </a:xfrm>
          <a:prstGeom prst="roundRect">
            <a:avLst>
              <a:gd name="adj" fmla="val 16667"/>
            </a:avLst>
          </a:prstGeom>
          <a:solidFill>
            <a:schemeClr val="accent1">
              <a:lumMod val="10000"/>
              <a:lumOff val="90000"/>
            </a:schemeClr>
          </a:solidFill>
          <a:ln w="25400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endParaRPr lang="en-US" sz="2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PTJ 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Membayar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mengemukakan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pengesahan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ABT ONGOING RECEIVABLES 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kepada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JANM 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Pulau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Pinang (</a:t>
            </a:r>
            <a:r>
              <a:rPr lang="en-US" sz="32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LAMPIRAN E5)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lang="en-US" sz="3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2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Pengesahan</a:t>
            </a:r>
            <a:r>
              <a:rPr lang="en-US" sz="32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di </a:t>
            </a:r>
            <a:r>
              <a:rPr lang="en-US" sz="32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buat</a:t>
            </a:r>
            <a:r>
              <a:rPr lang="en-US" sz="32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</a:t>
            </a:r>
            <a:r>
              <a:rPr lang="en-US" sz="32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berdasarkan</a:t>
            </a:r>
            <a:r>
              <a:rPr lang="en-US" sz="32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</a:t>
            </a:r>
            <a:r>
              <a:rPr lang="en-US" sz="32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Laporan</a:t>
            </a:r>
            <a:r>
              <a:rPr lang="en-US" sz="32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</a:t>
            </a:r>
            <a:r>
              <a:rPr lang="en-US" sz="32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Invois</a:t>
            </a:r>
            <a:r>
              <a:rPr lang="en-US" sz="32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</a:t>
            </a:r>
            <a:r>
              <a:rPr lang="en-US" sz="32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Terperinci</a:t>
            </a:r>
            <a:r>
              <a:rPr lang="en-US" sz="32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di portal IGFMAS</a:t>
            </a:r>
          </a:p>
          <a:p>
            <a:endParaRPr lang="en-US" sz="3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Kod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Akaun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A0481101</a:t>
            </a:r>
          </a:p>
          <a:p>
            <a:pPr marL="285750" indent="-285750" algn="ctr">
              <a:buFont typeface="Wingdings" panose="05000000000000000000" pitchFamily="2" charset="2"/>
              <a:buChar char="q"/>
            </a:pPr>
            <a:endParaRPr sz="2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6760295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33AF85FD-E86F-410C-9257-D0956E0166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725" y="561975"/>
            <a:ext cx="8210550" cy="5734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560099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555" y="3276295"/>
            <a:ext cx="8847740" cy="763525"/>
          </a:xfrm>
        </p:spPr>
        <p:txBody>
          <a:bodyPr>
            <a:noAutofit/>
          </a:bodyPr>
          <a:lstStyle/>
          <a:p>
            <a:pPr algn="ctr"/>
            <a:r>
              <a:rPr lang="en-US" sz="6600" dirty="0"/>
              <a:t>8. ASET BELUM BAYAR</a:t>
            </a:r>
            <a:br>
              <a:rPr lang="en-US" sz="6600" dirty="0"/>
            </a:br>
            <a:r>
              <a:rPr lang="en-US" sz="6600" dirty="0"/>
              <a:t>(Siri L013*)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1670" y="5261460"/>
            <a:ext cx="8246070" cy="610820"/>
          </a:xfrm>
        </p:spPr>
        <p:txBody>
          <a:bodyPr>
            <a:noAutofit/>
          </a:bodyPr>
          <a:lstStyle/>
          <a:p>
            <a:pPr algn="ctr"/>
            <a:r>
              <a:rPr lang="en-US" sz="6000" dirty="0"/>
              <a:t>LAMPIRAN F1</a:t>
            </a:r>
          </a:p>
        </p:txBody>
      </p:sp>
    </p:spTree>
    <p:extLst>
      <p:ext uri="{BB962C8B-B14F-4D97-AF65-F5344CB8AC3E}">
        <p14:creationId xmlns:p14="http://schemas.microsoft.com/office/powerpoint/2010/main" val="285847723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2808;p139"/>
          <p:cNvSpPr/>
          <p:nvPr/>
        </p:nvSpPr>
        <p:spPr>
          <a:xfrm>
            <a:off x="601670" y="2207360"/>
            <a:ext cx="8246070" cy="4314151"/>
          </a:xfrm>
          <a:prstGeom prst="roundRect">
            <a:avLst>
              <a:gd name="adj" fmla="val 16667"/>
            </a:avLst>
          </a:prstGeom>
          <a:solidFill>
            <a:schemeClr val="accent1">
              <a:lumMod val="10000"/>
              <a:lumOff val="90000"/>
            </a:schemeClr>
          </a:solidFill>
          <a:ln w="25400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endParaRPr lang="en-US" sz="2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PTJ 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Membayar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mengemukakan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pengesahan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baki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Aset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Belum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Bayar 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kepada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JANM 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Pulau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Pinang (</a:t>
            </a:r>
            <a:r>
              <a:rPr lang="en-US" sz="32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LAMPIRAN F1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  <a:b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lang="en-US" sz="3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Pengesahan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di 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buat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berdasarkan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Laporan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Ringkasan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Hasil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/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Belanja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/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Aset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/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Liabiliti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/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Ekuiti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di portal IGFMAS</a:t>
            </a:r>
          </a:p>
          <a:p>
            <a:pPr marL="285750" indent="-285750" algn="ctr">
              <a:buFont typeface="Wingdings" panose="05000000000000000000" pitchFamily="2" charset="2"/>
              <a:buChar char="q"/>
            </a:pPr>
            <a:endParaRPr sz="2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34138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2808;p139"/>
          <p:cNvSpPr/>
          <p:nvPr/>
        </p:nvSpPr>
        <p:spPr>
          <a:xfrm>
            <a:off x="1040651" y="3921250"/>
            <a:ext cx="7229381" cy="2060842"/>
          </a:xfrm>
          <a:prstGeom prst="roundRect">
            <a:avLst>
              <a:gd name="adj" fmla="val 16667"/>
            </a:avLst>
          </a:prstGeom>
          <a:solidFill>
            <a:schemeClr val="accent1">
              <a:lumMod val="10000"/>
              <a:lumOff val="90000"/>
            </a:schemeClr>
          </a:solidFill>
          <a:ln w="25400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endParaRPr lang="en-US" sz="2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ctr"/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JABATAN KERJA RAYA NEGERI PULAU PINANG (94030101)</a:t>
            </a:r>
          </a:p>
          <a:p>
            <a:pPr marL="457200" indent="-457200">
              <a:buFont typeface="+mj-lt"/>
              <a:buAutoNum type="arabicPeriod"/>
            </a:pPr>
            <a:endParaRPr sz="2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1059785" y="2512770"/>
            <a:ext cx="7178454" cy="87497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dirty="0"/>
              <a:t>SENARAI PTJ TERLIBAT :</a:t>
            </a:r>
          </a:p>
        </p:txBody>
      </p:sp>
    </p:spTree>
    <p:extLst>
      <p:ext uri="{BB962C8B-B14F-4D97-AF65-F5344CB8AC3E}">
        <p14:creationId xmlns:p14="http://schemas.microsoft.com/office/powerpoint/2010/main" val="38442499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976014" y="362469"/>
            <a:ext cx="6566315" cy="775956"/>
          </a:xfrm>
        </p:spPr>
        <p:txBody>
          <a:bodyPr>
            <a:normAutofit/>
          </a:bodyPr>
          <a:lstStyle/>
          <a:p>
            <a:pPr algn="ctr"/>
            <a:r>
              <a:rPr lang="en-US" b="1" dirty="0"/>
              <a:t>PROSES KERJA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xmlns="" id="{6D6B334D-974B-4198-BE0A-3373B5A7D47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66347772"/>
              </p:ext>
            </p:extLst>
          </p:nvPr>
        </p:nvGraphicFramePr>
        <p:xfrm>
          <a:off x="296260" y="1443835"/>
          <a:ext cx="9077711" cy="4886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961180" y="4039820"/>
            <a:ext cx="458115" cy="152705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>
                <a:solidFill>
                  <a:schemeClr val="tx1"/>
                </a:solidFill>
              </a:rPr>
              <a:t>13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03338"/>
            <a:ext cx="9144000" cy="5051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28654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23221"/>
            <a:ext cx="9144000" cy="5134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024336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818180"/>
            <a:ext cx="9144000" cy="3223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6569420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357187"/>
            <a:ext cx="7010400" cy="6143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6888304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555" y="3276295"/>
            <a:ext cx="8847740" cy="763525"/>
          </a:xfrm>
        </p:spPr>
        <p:txBody>
          <a:bodyPr>
            <a:noAutofit/>
          </a:bodyPr>
          <a:lstStyle/>
          <a:p>
            <a:pPr algn="ctr"/>
            <a:r>
              <a:rPr lang="en-US" sz="5400" dirty="0"/>
              <a:t>9. AKAUN BELUM BAYAR GRN/FRN TRANSIT ASET</a:t>
            </a:r>
            <a:br>
              <a:rPr lang="en-US" sz="5400" dirty="0"/>
            </a:br>
            <a:r>
              <a:rPr lang="en-US" sz="5400" dirty="0"/>
              <a:t>(L0191103)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1670" y="5261460"/>
            <a:ext cx="8246070" cy="610820"/>
          </a:xfrm>
        </p:spPr>
        <p:txBody>
          <a:bodyPr>
            <a:noAutofit/>
          </a:bodyPr>
          <a:lstStyle/>
          <a:p>
            <a:pPr algn="ctr"/>
            <a:r>
              <a:rPr lang="en-US" sz="6000" dirty="0"/>
              <a:t>LAMPIRAN F3</a:t>
            </a:r>
          </a:p>
        </p:txBody>
      </p:sp>
    </p:spTree>
    <p:extLst>
      <p:ext uri="{BB962C8B-B14F-4D97-AF65-F5344CB8AC3E}">
        <p14:creationId xmlns:p14="http://schemas.microsoft.com/office/powerpoint/2010/main" val="1821273938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2808;p139"/>
          <p:cNvSpPr/>
          <p:nvPr/>
        </p:nvSpPr>
        <p:spPr>
          <a:xfrm>
            <a:off x="448965" y="2054655"/>
            <a:ext cx="8398775" cy="4619561"/>
          </a:xfrm>
          <a:prstGeom prst="roundRect">
            <a:avLst>
              <a:gd name="adj" fmla="val 16667"/>
            </a:avLst>
          </a:prstGeom>
          <a:solidFill>
            <a:schemeClr val="accent1">
              <a:lumMod val="10000"/>
              <a:lumOff val="90000"/>
            </a:schemeClr>
          </a:solidFill>
          <a:ln w="25400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endParaRPr lang="en-US" sz="2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PTJ 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Membayar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mengemukakan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pengesahan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baki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Akaun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Belum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Bayar GRN/GRN Transit 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Aset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kepada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JANM 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Pulau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Pinang (</a:t>
            </a:r>
            <a:r>
              <a:rPr lang="en-US" sz="32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LAMPIRAN F3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  <a:b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lang="en-US" sz="3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Pengesahan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di 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buat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berdasarkan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Laporan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Ringkasan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Hasil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/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Belanja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/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Aset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/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Liabiliti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/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Ekuiti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di portal IGFMAS</a:t>
            </a:r>
          </a:p>
          <a:p>
            <a:pPr marL="285750" indent="-285750" algn="ctr">
              <a:buFont typeface="Wingdings" panose="05000000000000000000" pitchFamily="2" charset="2"/>
              <a:buChar char="q"/>
            </a:pPr>
            <a:endParaRPr sz="2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17100267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2808;p139"/>
          <p:cNvSpPr/>
          <p:nvPr/>
        </p:nvSpPr>
        <p:spPr>
          <a:xfrm>
            <a:off x="1195524" y="3911050"/>
            <a:ext cx="6921804" cy="2078568"/>
          </a:xfrm>
          <a:prstGeom prst="roundRect">
            <a:avLst>
              <a:gd name="adj" fmla="val 16667"/>
            </a:avLst>
          </a:prstGeom>
          <a:solidFill>
            <a:schemeClr val="accent1">
              <a:lumMod val="10000"/>
              <a:lumOff val="90000"/>
            </a:schemeClr>
          </a:solidFill>
          <a:ln w="25400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endParaRPr lang="en-US" sz="2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ctr"/>
            <a:r>
              <a:rPr lang="en-US" sz="32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SEKOLAH MENENGAH TEKNIK TUNKU ABDUL RAHMAN PUTRA (41250207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</a:p>
          <a:p>
            <a:pPr marL="457200" indent="-457200">
              <a:buFont typeface="+mj-lt"/>
              <a:buAutoNum type="arabicPeriod"/>
            </a:pPr>
            <a:endParaRPr sz="2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1212490" y="2512770"/>
            <a:ext cx="6873044" cy="88250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dirty="0"/>
              <a:t>SENARAI PTJ TERLIBAT :</a:t>
            </a:r>
          </a:p>
        </p:txBody>
      </p:sp>
    </p:spTree>
    <p:extLst>
      <p:ext uri="{BB962C8B-B14F-4D97-AF65-F5344CB8AC3E}">
        <p14:creationId xmlns:p14="http://schemas.microsoft.com/office/powerpoint/2010/main" val="3831241892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961180" y="4039820"/>
            <a:ext cx="458115" cy="152705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>
                <a:solidFill>
                  <a:schemeClr val="tx1"/>
                </a:solidFill>
              </a:rPr>
              <a:t>13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03338"/>
            <a:ext cx="9144000" cy="5051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1684098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49245"/>
            <a:ext cx="9144000" cy="4958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9061526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818180"/>
            <a:ext cx="9144000" cy="3223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82678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96259" y="222194"/>
            <a:ext cx="8398775" cy="1068935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ITEM PENYATA KEWANGAN DAN KOD YANG TERLIBAT</a:t>
            </a:r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xmlns="" id="{F9E58D48-A380-491C-9684-7B3B20AC93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1993991"/>
              </p:ext>
            </p:extLst>
          </p:nvPr>
        </p:nvGraphicFramePr>
        <p:xfrm>
          <a:off x="296259" y="1443835"/>
          <a:ext cx="8704184" cy="5188308"/>
        </p:xfrm>
        <a:graphic>
          <a:graphicData uri="http://schemas.openxmlformats.org/drawingml/2006/table">
            <a:tbl>
              <a:tblPr firstRow="1" firstCol="1" bandRow="1">
                <a:tableStyleId>{8A107856-5554-42FB-B03E-39F5DBC370BA}</a:tableStyleId>
              </a:tblPr>
              <a:tblGrid>
                <a:gridCol w="650286">
                  <a:extLst>
                    <a:ext uri="{9D8B030D-6E8A-4147-A177-3AD203B41FA5}">
                      <a16:colId xmlns:a16="http://schemas.microsoft.com/office/drawing/2014/main" xmlns="" val="2275454455"/>
                    </a:ext>
                  </a:extLst>
                </a:gridCol>
                <a:gridCol w="2049120">
                  <a:extLst>
                    <a:ext uri="{9D8B030D-6E8A-4147-A177-3AD203B41FA5}">
                      <a16:colId xmlns:a16="http://schemas.microsoft.com/office/drawing/2014/main" xmlns="" val="581935164"/>
                    </a:ext>
                  </a:extLst>
                </a:gridCol>
                <a:gridCol w="1088624">
                  <a:extLst>
                    <a:ext uri="{9D8B030D-6E8A-4147-A177-3AD203B41FA5}">
                      <a16:colId xmlns:a16="http://schemas.microsoft.com/office/drawing/2014/main" xmlns="" val="1762643097"/>
                    </a:ext>
                  </a:extLst>
                </a:gridCol>
                <a:gridCol w="1522148">
                  <a:extLst>
                    <a:ext uri="{9D8B030D-6E8A-4147-A177-3AD203B41FA5}">
                      <a16:colId xmlns:a16="http://schemas.microsoft.com/office/drawing/2014/main" xmlns="" val="1401004546"/>
                    </a:ext>
                  </a:extLst>
                </a:gridCol>
                <a:gridCol w="3394006">
                  <a:extLst>
                    <a:ext uri="{9D8B030D-6E8A-4147-A177-3AD203B41FA5}">
                      <a16:colId xmlns:a16="http://schemas.microsoft.com/office/drawing/2014/main" xmlns="" val="3914855377"/>
                    </a:ext>
                  </a:extLst>
                </a:gridCol>
              </a:tblGrid>
              <a:tr h="839877">
                <a:tc>
                  <a:txBody>
                    <a:bodyPr/>
                    <a:lstStyle/>
                    <a:p>
                      <a:pPr>
                        <a:spcAft>
                          <a:spcPts val="1000"/>
                        </a:spcAft>
                      </a:pPr>
                      <a:r>
                        <a:rPr lang="ms-MY" sz="2000" dirty="0">
                          <a:effectLst/>
                        </a:rPr>
                        <a:t>Bil</a:t>
                      </a:r>
                      <a:endParaRPr lang="en-MY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D68B1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000"/>
                        </a:spcAft>
                      </a:pPr>
                      <a:r>
                        <a:rPr lang="ms-MY" sz="2000" dirty="0">
                          <a:effectLst/>
                        </a:rPr>
                        <a:t>Item Penyata Kewangan </a:t>
                      </a:r>
                      <a:endParaRPr lang="en-MY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D68B1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000"/>
                        </a:spcAft>
                      </a:pPr>
                      <a:r>
                        <a:rPr lang="ms-MY" sz="2000" dirty="0">
                          <a:effectLst/>
                        </a:rPr>
                        <a:t>Kod Akaun</a:t>
                      </a:r>
                      <a:endParaRPr lang="en-MY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D68B1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000"/>
                        </a:spcAft>
                      </a:pPr>
                      <a:r>
                        <a:rPr lang="ms-MY" sz="2000" dirty="0">
                          <a:effectLst/>
                        </a:rPr>
                        <a:t>Lampiran</a:t>
                      </a:r>
                      <a:endParaRPr lang="en-MY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D68B1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000"/>
                        </a:spcAft>
                      </a:pPr>
                      <a:r>
                        <a:rPr lang="ms-MY" sz="2000" dirty="0">
                          <a:effectLst/>
                        </a:rPr>
                        <a:t>Rujukan Laporan Portal</a:t>
                      </a:r>
                      <a:endParaRPr lang="en-MY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D68B1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57692864"/>
                  </a:ext>
                </a:extLst>
              </a:tr>
              <a:tr h="839877">
                <a:tc>
                  <a:txBody>
                    <a:bodyPr/>
                    <a:lstStyle/>
                    <a:p>
                      <a:pPr>
                        <a:spcAft>
                          <a:spcPts val="1000"/>
                        </a:spcAft>
                      </a:pPr>
                      <a:r>
                        <a:rPr lang="ms-MY" sz="2000">
                          <a:effectLst/>
                        </a:rPr>
                        <a:t>1.</a:t>
                      </a:r>
                      <a:endParaRPr lang="en-MY" sz="2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000"/>
                        </a:spcAft>
                      </a:pPr>
                      <a:r>
                        <a:rPr lang="ms-MY" sz="2000" b="1" dirty="0">
                          <a:effectLst/>
                        </a:rPr>
                        <a:t>Aset Bukan Kewangan</a:t>
                      </a:r>
                      <a:endParaRPr lang="en-MY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000"/>
                        </a:spcAft>
                      </a:pPr>
                      <a:r>
                        <a:rPr lang="ms-MY" sz="2000" b="1" dirty="0">
                          <a:effectLst/>
                        </a:rPr>
                        <a:t>A14* - A25*</a:t>
                      </a:r>
                      <a:endParaRPr lang="en-MY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000"/>
                        </a:spcAft>
                      </a:pPr>
                      <a:r>
                        <a:rPr lang="ms-MY" sz="2000" b="1" dirty="0">
                          <a:effectLst/>
                        </a:rPr>
                        <a:t>C1</a:t>
                      </a:r>
                      <a:endParaRPr lang="en-MY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000"/>
                        </a:spcAft>
                      </a:pPr>
                      <a:r>
                        <a:rPr lang="ms-MY" sz="2000" b="1" dirty="0">
                          <a:effectLst/>
                        </a:rPr>
                        <a:t>Laporan Baki Aset</a:t>
                      </a:r>
                      <a:endParaRPr lang="en-MY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70058259"/>
                  </a:ext>
                </a:extLst>
              </a:tr>
              <a:tr h="839877">
                <a:tc>
                  <a:txBody>
                    <a:bodyPr/>
                    <a:lstStyle/>
                    <a:p>
                      <a:pPr algn="just">
                        <a:spcAft>
                          <a:spcPts val="1000"/>
                        </a:spcAft>
                      </a:pPr>
                      <a:r>
                        <a:rPr lang="ms-MY" sz="2000">
                          <a:effectLst/>
                        </a:rPr>
                        <a:t>2.</a:t>
                      </a:r>
                      <a:endParaRPr lang="en-MY" sz="2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1000"/>
                        </a:spcAft>
                      </a:pPr>
                      <a:r>
                        <a:rPr lang="ms-MY" sz="2000" b="1">
                          <a:effectLst/>
                        </a:rPr>
                        <a:t>Inventori </a:t>
                      </a:r>
                      <a:endParaRPr lang="en-MY" sz="2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000"/>
                        </a:spcAft>
                      </a:pPr>
                      <a:r>
                        <a:rPr lang="ms-MY" sz="2000" b="1">
                          <a:effectLst/>
                        </a:rPr>
                        <a:t>A06* Dan A07*</a:t>
                      </a:r>
                      <a:endParaRPr lang="en-MY" sz="2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000"/>
                        </a:spcAft>
                      </a:pPr>
                      <a:r>
                        <a:rPr lang="ms-MY" sz="2000" b="1">
                          <a:effectLst/>
                        </a:rPr>
                        <a:t>C2</a:t>
                      </a:r>
                      <a:endParaRPr lang="en-MY" sz="2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000"/>
                        </a:spcAft>
                      </a:pPr>
                      <a:r>
                        <a:rPr lang="ms-MY" sz="2000" b="1" dirty="0">
                          <a:effectLst/>
                        </a:rPr>
                        <a:t>Laporan Ringkasan Hasil/ Belanja/Aset/Liabiliti/Ekuiti</a:t>
                      </a:r>
                      <a:endParaRPr lang="en-MY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531151305"/>
                  </a:ext>
                </a:extLst>
              </a:tr>
              <a:tr h="839877">
                <a:tc>
                  <a:txBody>
                    <a:bodyPr/>
                    <a:lstStyle/>
                    <a:p>
                      <a:pPr algn="just">
                        <a:spcAft>
                          <a:spcPts val="1000"/>
                        </a:spcAft>
                      </a:pPr>
                      <a:r>
                        <a:rPr lang="ms-MY" sz="2000">
                          <a:effectLst/>
                        </a:rPr>
                        <a:t>3.</a:t>
                      </a:r>
                      <a:endParaRPr lang="en-MY" sz="2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1000"/>
                        </a:spcAft>
                      </a:pPr>
                      <a:r>
                        <a:rPr lang="ms-MY" sz="2000" b="1">
                          <a:effectLst/>
                        </a:rPr>
                        <a:t>Deposit Bayaran</a:t>
                      </a:r>
                      <a:endParaRPr lang="en-MY" sz="2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1000"/>
                        </a:spcAft>
                      </a:pPr>
                      <a:r>
                        <a:rPr lang="ms-MY" sz="2000" b="1">
                          <a:effectLst/>
                        </a:rPr>
                        <a:t>A052*</a:t>
                      </a:r>
                      <a:endParaRPr lang="en-MY" sz="2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000"/>
                        </a:spcAft>
                      </a:pPr>
                      <a:r>
                        <a:rPr lang="ms-MY" sz="2000" b="1">
                          <a:effectLst/>
                        </a:rPr>
                        <a:t>D1(A) Dan D1(B)</a:t>
                      </a:r>
                      <a:endParaRPr lang="en-MY" sz="2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000"/>
                        </a:spcAft>
                      </a:pPr>
                      <a:r>
                        <a:rPr lang="ms-MY" sz="2000" b="1" dirty="0">
                          <a:effectLst/>
                        </a:rPr>
                        <a:t>Laporan Ringkasan Hasil/ Belanja/Aset/Liabiliti/Ekuiti</a:t>
                      </a:r>
                      <a:endParaRPr lang="en-MY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4148477034"/>
                  </a:ext>
                </a:extLst>
              </a:tr>
              <a:tr h="839877">
                <a:tc>
                  <a:txBody>
                    <a:bodyPr/>
                    <a:lstStyle/>
                    <a:p>
                      <a:pPr algn="just">
                        <a:spcAft>
                          <a:spcPts val="1000"/>
                        </a:spcAft>
                      </a:pPr>
                      <a:r>
                        <a:rPr lang="ms-MY" sz="2000">
                          <a:effectLst/>
                        </a:rPr>
                        <a:t>4.</a:t>
                      </a:r>
                      <a:endParaRPr lang="en-MY" sz="2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1000"/>
                        </a:spcAft>
                      </a:pPr>
                      <a:r>
                        <a:rPr lang="ms-MY" sz="2000" b="1">
                          <a:effectLst/>
                        </a:rPr>
                        <a:t>Perbelanjaan Terdahulu Aset</a:t>
                      </a:r>
                      <a:endParaRPr lang="en-MY" sz="2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1000"/>
                        </a:spcAft>
                      </a:pPr>
                      <a:r>
                        <a:rPr lang="ms-MY" sz="2000" b="1">
                          <a:effectLst/>
                        </a:rPr>
                        <a:t>A053*</a:t>
                      </a:r>
                      <a:endParaRPr lang="en-MY" sz="2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000"/>
                        </a:spcAft>
                      </a:pPr>
                      <a:r>
                        <a:rPr lang="ms-MY" sz="2000" b="1">
                          <a:effectLst/>
                        </a:rPr>
                        <a:t>D2</a:t>
                      </a:r>
                      <a:endParaRPr lang="en-MY" sz="2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000"/>
                        </a:spcAft>
                      </a:pPr>
                      <a:r>
                        <a:rPr lang="ms-MY" sz="2000" b="1" dirty="0">
                          <a:effectLst/>
                        </a:rPr>
                        <a:t>Laporan Ringkasan Hasil/ Belanja/Aset/Liabiliti/Ekuiti</a:t>
                      </a:r>
                      <a:endParaRPr lang="en-MY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935522099"/>
                  </a:ext>
                </a:extLst>
              </a:tr>
              <a:tr h="839877">
                <a:tc>
                  <a:txBody>
                    <a:bodyPr/>
                    <a:lstStyle/>
                    <a:p>
                      <a:pPr algn="just">
                        <a:spcAft>
                          <a:spcPts val="1000"/>
                        </a:spcAft>
                      </a:pPr>
                      <a:r>
                        <a:rPr lang="ms-MY" sz="2000">
                          <a:effectLst/>
                        </a:rPr>
                        <a:t>5.</a:t>
                      </a:r>
                      <a:endParaRPr lang="en-MY" sz="2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1000"/>
                        </a:spcAft>
                      </a:pPr>
                      <a:r>
                        <a:rPr lang="ms-MY" sz="2000" b="1">
                          <a:effectLst/>
                        </a:rPr>
                        <a:t>Wang Pendahuluan Kontraktor</a:t>
                      </a:r>
                      <a:endParaRPr lang="en-MY" sz="2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1000"/>
                        </a:spcAft>
                      </a:pPr>
                      <a:r>
                        <a:rPr lang="ms-MY" sz="1800" b="1" dirty="0">
                          <a:effectLst/>
                        </a:rPr>
                        <a:t>A0591101</a:t>
                      </a:r>
                      <a:endParaRPr lang="en-MY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000"/>
                        </a:spcAft>
                      </a:pPr>
                      <a:r>
                        <a:rPr lang="ms-MY" sz="2000" b="1">
                          <a:effectLst/>
                        </a:rPr>
                        <a:t>D3(A) Dan D3(B)</a:t>
                      </a:r>
                      <a:endParaRPr lang="en-MY" sz="2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000"/>
                        </a:spcAft>
                      </a:pPr>
                      <a:r>
                        <a:rPr lang="ms-MY" sz="2000" b="1" dirty="0">
                          <a:effectLst/>
                        </a:rPr>
                        <a:t>Laporan Ringkasan Hasil/ Belanja/Aset/Liabiliti/Ekuiti</a:t>
                      </a:r>
                      <a:endParaRPr lang="en-MY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41812147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3450" y="247650"/>
            <a:ext cx="7277100" cy="6362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2499907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555" y="3276295"/>
            <a:ext cx="8847740" cy="763525"/>
          </a:xfrm>
        </p:spPr>
        <p:txBody>
          <a:bodyPr>
            <a:noAutofit/>
          </a:bodyPr>
          <a:lstStyle/>
          <a:p>
            <a:pPr algn="ctr"/>
            <a:r>
              <a:rPr lang="en-US" sz="5400" dirty="0"/>
              <a:t>10. PENDAPATAN TERDAHULU</a:t>
            </a:r>
            <a:br>
              <a:rPr lang="en-US" sz="5400" dirty="0"/>
            </a:br>
            <a:r>
              <a:rPr lang="en-US" sz="5400" dirty="0"/>
              <a:t>(L037*)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1670" y="5261460"/>
            <a:ext cx="8246070" cy="610820"/>
          </a:xfrm>
        </p:spPr>
        <p:txBody>
          <a:bodyPr>
            <a:noAutofit/>
          </a:bodyPr>
          <a:lstStyle/>
          <a:p>
            <a:pPr algn="ctr"/>
            <a:r>
              <a:rPr lang="en-US" sz="6000" dirty="0"/>
              <a:t>LAMPIRAN G</a:t>
            </a:r>
          </a:p>
        </p:txBody>
      </p:sp>
    </p:spTree>
    <p:extLst>
      <p:ext uri="{BB962C8B-B14F-4D97-AF65-F5344CB8AC3E}">
        <p14:creationId xmlns:p14="http://schemas.microsoft.com/office/powerpoint/2010/main" val="3955460524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2808;p139"/>
          <p:cNvSpPr/>
          <p:nvPr/>
        </p:nvSpPr>
        <p:spPr>
          <a:xfrm>
            <a:off x="448965" y="2054655"/>
            <a:ext cx="8398775" cy="4619561"/>
          </a:xfrm>
          <a:prstGeom prst="roundRect">
            <a:avLst>
              <a:gd name="adj" fmla="val 16667"/>
            </a:avLst>
          </a:prstGeom>
          <a:solidFill>
            <a:schemeClr val="accent1">
              <a:lumMod val="10000"/>
              <a:lumOff val="90000"/>
            </a:schemeClr>
          </a:solidFill>
          <a:ln w="25400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endParaRPr lang="en-US" sz="2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PTJ 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Membayar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mengemukakan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pengesahan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pendapatan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terdahulu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kepada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JANM 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Pulau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Pinang (</a:t>
            </a:r>
            <a:r>
              <a:rPr lang="en-US" sz="32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LAMPIRAN G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  <a:b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lang="en-US" sz="3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Pengesahan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di 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buat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berdasarkan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Laporan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Ringkasan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Hasil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/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Belanja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/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Aset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/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Liabiliti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/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Ekuiti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di portal IGFMAS</a:t>
            </a:r>
          </a:p>
          <a:p>
            <a:pPr marL="285750" indent="-285750" algn="ctr">
              <a:buFont typeface="Wingdings" panose="05000000000000000000" pitchFamily="2" charset="2"/>
              <a:buChar char="q"/>
            </a:pPr>
            <a:endParaRPr sz="2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8095334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AB09F5BC-E3D3-49C8-9E7E-F04B3AB6F6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912" y="619125"/>
            <a:ext cx="8258175" cy="561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6222581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555" y="3276295"/>
            <a:ext cx="8847740" cy="763525"/>
          </a:xfrm>
        </p:spPr>
        <p:txBody>
          <a:bodyPr>
            <a:noAutofit/>
          </a:bodyPr>
          <a:lstStyle/>
          <a:p>
            <a:pPr algn="ctr"/>
            <a:r>
              <a:rPr lang="en-US" sz="5400" dirty="0"/>
              <a:t>11. DEPOSIT</a:t>
            </a:r>
            <a:br>
              <a:rPr lang="en-US" sz="5400" dirty="0"/>
            </a:br>
            <a:r>
              <a:rPr lang="en-US" sz="5400" dirty="0"/>
              <a:t>(L11*)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1670" y="5261460"/>
            <a:ext cx="8246070" cy="610820"/>
          </a:xfrm>
        </p:spPr>
        <p:txBody>
          <a:bodyPr>
            <a:noAutofit/>
          </a:bodyPr>
          <a:lstStyle/>
          <a:p>
            <a:pPr algn="ctr"/>
            <a:r>
              <a:rPr lang="en-US" sz="6000" dirty="0"/>
              <a:t>LAMPIRAN N(A) DAN N(B)</a:t>
            </a:r>
          </a:p>
        </p:txBody>
      </p:sp>
    </p:spTree>
    <p:extLst>
      <p:ext uri="{BB962C8B-B14F-4D97-AF65-F5344CB8AC3E}">
        <p14:creationId xmlns:p14="http://schemas.microsoft.com/office/powerpoint/2010/main" val="2110121466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2808;p139"/>
          <p:cNvSpPr/>
          <p:nvPr/>
        </p:nvSpPr>
        <p:spPr>
          <a:xfrm>
            <a:off x="448965" y="2054655"/>
            <a:ext cx="8398775" cy="4619561"/>
          </a:xfrm>
          <a:prstGeom prst="roundRect">
            <a:avLst>
              <a:gd name="adj" fmla="val 16667"/>
            </a:avLst>
          </a:prstGeom>
          <a:solidFill>
            <a:schemeClr val="accent1">
              <a:lumMod val="10000"/>
              <a:lumOff val="90000"/>
            </a:schemeClr>
          </a:solidFill>
          <a:ln w="25400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endParaRPr lang="en-US" sz="2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PTJ 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Membayar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mengemukakan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pengesahan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Deposit 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kepada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JANM 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Pulau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Pinang (</a:t>
            </a:r>
            <a:r>
              <a:rPr lang="en-US" sz="32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LAMPIRAN N(A) DAN N(B)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Pengesahan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di 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buat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berdasarkan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Laporan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Ringkasan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Hasil/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Belanja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/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Aset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/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Liabiliti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/</a:t>
            </a: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Ekuiti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di portal IGFMAS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3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Kod</a:t>
            </a: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L110000 – L119999</a:t>
            </a:r>
          </a:p>
          <a:p>
            <a:pPr marL="285750" indent="-285750" algn="ctr">
              <a:buFont typeface="Wingdings" panose="05000000000000000000" pitchFamily="2" charset="2"/>
              <a:buChar char="q"/>
            </a:pPr>
            <a:endParaRPr sz="2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47896123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1CDB4293-0498-41AF-8571-74D025EA51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2437" y="576262"/>
            <a:ext cx="8239125" cy="5705475"/>
          </a:xfrm>
          <a:prstGeom prst="rect">
            <a:avLst/>
          </a:prstGeom>
        </p:spPr>
      </p:pic>
      <p:sp>
        <p:nvSpPr>
          <p:cNvPr id="6" name="Arrow: Right 5">
            <a:extLst>
              <a:ext uri="{FF2B5EF4-FFF2-40B4-BE49-F238E27FC236}">
                <a16:creationId xmlns:a16="http://schemas.microsoft.com/office/drawing/2014/main" xmlns="" id="{7FE7687D-0919-4A7B-80BF-9EB3FA9883E2}"/>
              </a:ext>
            </a:extLst>
          </p:cNvPr>
          <p:cNvSpPr/>
          <p:nvPr/>
        </p:nvSpPr>
        <p:spPr>
          <a:xfrm>
            <a:off x="3808475" y="1901950"/>
            <a:ext cx="2595982" cy="1221640"/>
          </a:xfrm>
          <a:prstGeom prst="rightArrow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PERHATIAN KEPADA PTJ DIPERTANGGUNG</a:t>
            </a:r>
            <a:endParaRPr lang="en-MY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829431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189B9BC2-C40F-4754-9AE9-3E79BAE811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275" y="1158039"/>
            <a:ext cx="8847740" cy="4541921"/>
          </a:xfrm>
          <a:prstGeom prst="rect">
            <a:avLst/>
          </a:prstGeom>
        </p:spPr>
      </p:pic>
      <p:sp>
        <p:nvSpPr>
          <p:cNvPr id="3" name="Arrow: Right 2">
            <a:extLst>
              <a:ext uri="{FF2B5EF4-FFF2-40B4-BE49-F238E27FC236}">
                <a16:creationId xmlns:a16="http://schemas.microsoft.com/office/drawing/2014/main" xmlns="" id="{CFB1515F-E1BC-4510-8540-79B691E4AEE7}"/>
              </a:ext>
            </a:extLst>
          </p:cNvPr>
          <p:cNvSpPr/>
          <p:nvPr/>
        </p:nvSpPr>
        <p:spPr>
          <a:xfrm flipH="1">
            <a:off x="4113885" y="2360065"/>
            <a:ext cx="3054103" cy="1221640"/>
          </a:xfrm>
          <a:prstGeom prst="rightArrow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PERHATIAN KEPADA PTJ DIPERTANGGUNG</a:t>
            </a:r>
            <a:endParaRPr lang="en-MY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3658002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BD83F91-3947-47CA-AF8D-4F52049DCC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TERIMA KASIH</a:t>
            </a:r>
            <a:endParaRPr lang="en-MY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9B77A3E2-0926-4262-9B18-0F5B21EC393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dirty="0"/>
              <a:t>SEKIAN</a:t>
            </a:r>
            <a:endParaRPr lang="en-MY" sz="4400" dirty="0"/>
          </a:p>
        </p:txBody>
      </p:sp>
    </p:spTree>
    <p:extLst>
      <p:ext uri="{BB962C8B-B14F-4D97-AF65-F5344CB8AC3E}">
        <p14:creationId xmlns:p14="http://schemas.microsoft.com/office/powerpoint/2010/main" val="36610470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3">
            <a:extLst>
              <a:ext uri="{FF2B5EF4-FFF2-40B4-BE49-F238E27FC236}">
                <a16:creationId xmlns:a16="http://schemas.microsoft.com/office/drawing/2014/main" xmlns="" id="{0D45F374-D628-4543-A3B1-BE0D73CD98C9}"/>
              </a:ext>
            </a:extLst>
          </p:cNvPr>
          <p:cNvSpPr txBox="1">
            <a:spLocks/>
          </p:cNvSpPr>
          <p:nvPr/>
        </p:nvSpPr>
        <p:spPr>
          <a:xfrm>
            <a:off x="296259" y="222194"/>
            <a:ext cx="8398775" cy="1068935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dirty="0">
                <a:solidFill>
                  <a:schemeClr val="tx1"/>
                </a:solidFill>
              </a:rPr>
              <a:t>ITEM PENYATA KEWANGAN DAN KOD YANG TERLIBAT (</a:t>
            </a:r>
            <a:r>
              <a:rPr lang="en-US" b="1" dirty="0" err="1">
                <a:solidFill>
                  <a:schemeClr val="tx1"/>
                </a:solidFill>
              </a:rPr>
              <a:t>sambungan</a:t>
            </a:r>
            <a:r>
              <a:rPr lang="en-US" b="1" dirty="0">
                <a:solidFill>
                  <a:schemeClr val="tx1"/>
                </a:solidFill>
              </a:rPr>
              <a:t>)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xmlns="" id="{233FA8C6-8873-46F4-A564-DB9DEA6565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0407645"/>
              </p:ext>
            </p:extLst>
          </p:nvPr>
        </p:nvGraphicFramePr>
        <p:xfrm>
          <a:off x="296259" y="1596540"/>
          <a:ext cx="8704187" cy="5039266"/>
        </p:xfrm>
        <a:graphic>
          <a:graphicData uri="http://schemas.openxmlformats.org/drawingml/2006/table">
            <a:tbl>
              <a:tblPr firstRow="1" firstCol="1" bandRow="1">
                <a:tableStyleId>{8A107856-5554-42FB-B03E-39F5DBC370BA}</a:tableStyleId>
              </a:tblPr>
              <a:tblGrid>
                <a:gridCol w="650286">
                  <a:extLst>
                    <a:ext uri="{9D8B030D-6E8A-4147-A177-3AD203B41FA5}">
                      <a16:colId xmlns:a16="http://schemas.microsoft.com/office/drawing/2014/main" xmlns="" val="312423098"/>
                    </a:ext>
                  </a:extLst>
                </a:gridCol>
                <a:gridCol w="2049121">
                  <a:extLst>
                    <a:ext uri="{9D8B030D-6E8A-4147-A177-3AD203B41FA5}">
                      <a16:colId xmlns:a16="http://schemas.microsoft.com/office/drawing/2014/main" xmlns="" val="1582809846"/>
                    </a:ext>
                  </a:extLst>
                </a:gridCol>
                <a:gridCol w="1088625">
                  <a:extLst>
                    <a:ext uri="{9D8B030D-6E8A-4147-A177-3AD203B41FA5}">
                      <a16:colId xmlns:a16="http://schemas.microsoft.com/office/drawing/2014/main" xmlns="" val="4136715549"/>
                    </a:ext>
                  </a:extLst>
                </a:gridCol>
                <a:gridCol w="1522149">
                  <a:extLst>
                    <a:ext uri="{9D8B030D-6E8A-4147-A177-3AD203B41FA5}">
                      <a16:colId xmlns:a16="http://schemas.microsoft.com/office/drawing/2014/main" xmlns="" val="3428168272"/>
                    </a:ext>
                  </a:extLst>
                </a:gridCol>
                <a:gridCol w="3394006">
                  <a:extLst>
                    <a:ext uri="{9D8B030D-6E8A-4147-A177-3AD203B41FA5}">
                      <a16:colId xmlns:a16="http://schemas.microsoft.com/office/drawing/2014/main" xmlns="" val="1334093324"/>
                    </a:ext>
                  </a:extLst>
                </a:gridCol>
              </a:tblGrid>
              <a:tr h="719895">
                <a:tc>
                  <a:txBody>
                    <a:bodyPr/>
                    <a:lstStyle/>
                    <a:p>
                      <a:pPr algn="just">
                        <a:spcAft>
                          <a:spcPts val="1000"/>
                        </a:spcAft>
                      </a:pPr>
                      <a:r>
                        <a:rPr lang="ms-MY" sz="2000">
                          <a:effectLst/>
                        </a:rPr>
                        <a:t>6.</a:t>
                      </a:r>
                      <a:endParaRPr lang="en-MY" sz="2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000"/>
                        </a:spcAft>
                      </a:pPr>
                      <a:r>
                        <a:rPr lang="ms-MY" sz="2000" b="1" dirty="0" err="1">
                          <a:effectLst/>
                        </a:rPr>
                        <a:t>Terimaan</a:t>
                      </a:r>
                      <a:r>
                        <a:rPr lang="ms-MY" sz="2000" b="1" dirty="0">
                          <a:effectLst/>
                        </a:rPr>
                        <a:t> Tak </a:t>
                      </a:r>
                      <a:r>
                        <a:rPr lang="ms-MY" sz="2000" b="1" dirty="0" err="1">
                          <a:effectLst/>
                        </a:rPr>
                        <a:t>Ditunai</a:t>
                      </a:r>
                      <a:endParaRPr lang="en-MY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1000"/>
                        </a:spcAft>
                      </a:pPr>
                      <a:r>
                        <a:rPr lang="ms-MY" sz="1800" b="1" dirty="0">
                          <a:effectLst/>
                        </a:rPr>
                        <a:t>A0311101</a:t>
                      </a:r>
                      <a:endParaRPr lang="en-MY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000"/>
                        </a:spcAft>
                      </a:pPr>
                      <a:r>
                        <a:rPr lang="ms-MY" sz="2000" b="1">
                          <a:effectLst/>
                        </a:rPr>
                        <a:t>E1</a:t>
                      </a:r>
                      <a:endParaRPr lang="en-MY" sz="2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000"/>
                        </a:spcAft>
                      </a:pPr>
                      <a:r>
                        <a:rPr lang="ms-MY" sz="2000" b="1">
                          <a:effectLst/>
                        </a:rPr>
                        <a:t>Laporan Daftar Cek Tak Laku</a:t>
                      </a:r>
                      <a:endParaRPr lang="en-MY" sz="2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155912429"/>
                  </a:ext>
                </a:extLst>
              </a:tr>
              <a:tr h="719895">
                <a:tc>
                  <a:txBody>
                    <a:bodyPr/>
                    <a:lstStyle/>
                    <a:p>
                      <a:pPr algn="just">
                        <a:spcAft>
                          <a:spcPts val="1000"/>
                        </a:spcAft>
                      </a:pPr>
                      <a:r>
                        <a:rPr lang="ms-MY" sz="2000">
                          <a:effectLst/>
                        </a:rPr>
                        <a:t>7.</a:t>
                      </a:r>
                      <a:endParaRPr lang="en-MY" sz="2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000"/>
                        </a:spcAft>
                      </a:pPr>
                      <a:r>
                        <a:rPr lang="ms-MY" sz="2000" b="1">
                          <a:effectLst/>
                        </a:rPr>
                        <a:t>ABT Ongoing Reiceivables</a:t>
                      </a:r>
                      <a:endParaRPr lang="en-MY" sz="2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1000"/>
                        </a:spcAft>
                      </a:pPr>
                      <a:r>
                        <a:rPr lang="ms-MY" sz="2000" b="1" dirty="0">
                          <a:effectLst/>
                        </a:rPr>
                        <a:t>A048*</a:t>
                      </a:r>
                      <a:endParaRPr lang="en-MY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000"/>
                        </a:spcAft>
                      </a:pPr>
                      <a:r>
                        <a:rPr lang="ms-MY" sz="2000" b="1" dirty="0">
                          <a:effectLst/>
                        </a:rPr>
                        <a:t>E5 Dan E5(A)</a:t>
                      </a:r>
                      <a:endParaRPr lang="en-MY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000"/>
                        </a:spcAft>
                      </a:pPr>
                      <a:r>
                        <a:rPr lang="ms-MY" sz="2000" b="1">
                          <a:effectLst/>
                        </a:rPr>
                        <a:t>Laporan Invois Terperinci</a:t>
                      </a:r>
                      <a:endParaRPr lang="en-MY" sz="2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4243948374"/>
                  </a:ext>
                </a:extLst>
              </a:tr>
              <a:tr h="719895">
                <a:tc>
                  <a:txBody>
                    <a:bodyPr/>
                    <a:lstStyle/>
                    <a:p>
                      <a:pPr algn="just">
                        <a:spcAft>
                          <a:spcPts val="1000"/>
                        </a:spcAft>
                      </a:pPr>
                      <a:r>
                        <a:rPr lang="ms-MY" sz="2000">
                          <a:effectLst/>
                        </a:rPr>
                        <a:t>8.</a:t>
                      </a:r>
                      <a:endParaRPr lang="en-MY" sz="2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1000"/>
                        </a:spcAft>
                      </a:pPr>
                      <a:r>
                        <a:rPr lang="ms-MY" sz="2000" b="1">
                          <a:effectLst/>
                        </a:rPr>
                        <a:t>Aset Belum Bayar</a:t>
                      </a:r>
                      <a:endParaRPr lang="en-MY" sz="2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000"/>
                        </a:spcAft>
                      </a:pPr>
                      <a:r>
                        <a:rPr lang="ms-MY" sz="2000" b="1">
                          <a:effectLst/>
                        </a:rPr>
                        <a:t>L013*</a:t>
                      </a:r>
                      <a:endParaRPr lang="en-MY" sz="2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000"/>
                        </a:spcAft>
                      </a:pPr>
                      <a:r>
                        <a:rPr lang="ms-MY" sz="2000" b="1" dirty="0">
                          <a:effectLst/>
                        </a:rPr>
                        <a:t>F1</a:t>
                      </a:r>
                      <a:endParaRPr lang="en-MY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000"/>
                        </a:spcAft>
                      </a:pPr>
                      <a:r>
                        <a:rPr lang="ms-MY" sz="2000" b="1" dirty="0">
                          <a:effectLst/>
                        </a:rPr>
                        <a:t>Laporan Ringkasan Hasil/ Belanja/Aset/Liabiliti/Ekuiti</a:t>
                      </a:r>
                      <a:endParaRPr lang="en-MY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4142297655"/>
                  </a:ext>
                </a:extLst>
              </a:tr>
              <a:tr h="1079843">
                <a:tc>
                  <a:txBody>
                    <a:bodyPr/>
                    <a:lstStyle/>
                    <a:p>
                      <a:pPr algn="just">
                        <a:spcAft>
                          <a:spcPts val="1000"/>
                        </a:spcAft>
                      </a:pPr>
                      <a:r>
                        <a:rPr lang="ms-MY" sz="2000">
                          <a:effectLst/>
                        </a:rPr>
                        <a:t>9.</a:t>
                      </a:r>
                      <a:endParaRPr lang="en-MY" sz="2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1000"/>
                        </a:spcAft>
                      </a:pPr>
                      <a:r>
                        <a:rPr lang="ms-MY" sz="2000" b="1">
                          <a:effectLst/>
                        </a:rPr>
                        <a:t>Akaun Belum Bayar GRN/FRN Transit Aset </a:t>
                      </a:r>
                      <a:endParaRPr lang="en-MY" sz="2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000"/>
                        </a:spcAft>
                      </a:pPr>
                      <a:r>
                        <a:rPr lang="ms-MY" sz="1800" b="1" dirty="0">
                          <a:effectLst/>
                        </a:rPr>
                        <a:t>L0191103</a:t>
                      </a:r>
                      <a:endParaRPr lang="en-MY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000"/>
                        </a:spcAft>
                      </a:pPr>
                      <a:r>
                        <a:rPr lang="ms-MY" sz="2000" b="1">
                          <a:effectLst/>
                        </a:rPr>
                        <a:t>F3</a:t>
                      </a:r>
                      <a:endParaRPr lang="en-MY" sz="2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000"/>
                        </a:spcAft>
                      </a:pPr>
                      <a:r>
                        <a:rPr lang="ms-MY" sz="2000" b="1" dirty="0">
                          <a:effectLst/>
                        </a:rPr>
                        <a:t>Laporan Ringkasan Hasil/ Belanja/Aset/Liabiliti/Ekuiti</a:t>
                      </a:r>
                      <a:endParaRPr lang="en-MY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054023639"/>
                  </a:ext>
                </a:extLst>
              </a:tr>
              <a:tr h="1079843">
                <a:tc>
                  <a:txBody>
                    <a:bodyPr/>
                    <a:lstStyle/>
                    <a:p>
                      <a:pPr algn="just">
                        <a:spcAft>
                          <a:spcPts val="1000"/>
                        </a:spcAft>
                      </a:pPr>
                      <a:r>
                        <a:rPr lang="ms-MY" sz="2000">
                          <a:effectLst/>
                        </a:rPr>
                        <a:t>10.</a:t>
                      </a:r>
                      <a:endParaRPr lang="en-MY" sz="2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1000"/>
                        </a:spcAft>
                      </a:pPr>
                      <a:r>
                        <a:rPr lang="ms-MY" sz="2000" b="1" dirty="0">
                          <a:effectLst/>
                        </a:rPr>
                        <a:t>Pendapatan Terdahulu </a:t>
                      </a:r>
                      <a:endParaRPr lang="en-MY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000"/>
                        </a:spcAft>
                      </a:pPr>
                      <a:r>
                        <a:rPr lang="ms-MY" sz="2000" b="1">
                          <a:effectLst/>
                        </a:rPr>
                        <a:t>L037*</a:t>
                      </a:r>
                      <a:endParaRPr lang="en-MY" sz="2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000"/>
                        </a:spcAft>
                      </a:pPr>
                      <a:r>
                        <a:rPr lang="ms-MY" sz="2000" b="1">
                          <a:effectLst/>
                        </a:rPr>
                        <a:t>G</a:t>
                      </a:r>
                      <a:endParaRPr lang="en-MY" sz="2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000"/>
                        </a:spcAft>
                      </a:pPr>
                      <a:r>
                        <a:rPr lang="ms-MY" sz="2000" b="1" dirty="0">
                          <a:effectLst/>
                        </a:rPr>
                        <a:t>Laporan Aset/Liabiliti/Ekuiti atau Laporan Ringkasan Hasil/ Belanja/Aset/Liabiliti/Ekuiti </a:t>
                      </a:r>
                      <a:endParaRPr lang="en-MY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541651154"/>
                  </a:ext>
                </a:extLst>
              </a:tr>
              <a:tr h="719895">
                <a:tc>
                  <a:txBody>
                    <a:bodyPr/>
                    <a:lstStyle/>
                    <a:p>
                      <a:pPr algn="just">
                        <a:spcAft>
                          <a:spcPts val="1000"/>
                        </a:spcAft>
                      </a:pPr>
                      <a:r>
                        <a:rPr lang="ms-MY" sz="2000">
                          <a:effectLst/>
                        </a:rPr>
                        <a:t>11.</a:t>
                      </a:r>
                      <a:endParaRPr lang="en-MY" sz="2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1000"/>
                        </a:spcAft>
                      </a:pPr>
                      <a:r>
                        <a:rPr lang="ms-MY" sz="2000" b="1">
                          <a:effectLst/>
                        </a:rPr>
                        <a:t>Deposit  </a:t>
                      </a:r>
                      <a:endParaRPr lang="en-MY" sz="2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1000"/>
                        </a:spcAft>
                      </a:pPr>
                      <a:r>
                        <a:rPr lang="ms-MY" sz="2000" b="1">
                          <a:effectLst/>
                        </a:rPr>
                        <a:t>L11*</a:t>
                      </a:r>
                      <a:endParaRPr lang="en-MY" sz="2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000"/>
                        </a:spcAft>
                      </a:pPr>
                      <a:r>
                        <a:rPr lang="ms-MY" sz="2000" b="1">
                          <a:effectLst/>
                        </a:rPr>
                        <a:t>N(A) Dan N(B)</a:t>
                      </a:r>
                      <a:endParaRPr lang="en-MY" sz="2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000"/>
                        </a:spcAft>
                      </a:pPr>
                      <a:r>
                        <a:rPr lang="ms-MY" sz="2000" b="1" dirty="0">
                          <a:effectLst/>
                        </a:rPr>
                        <a:t>Laporan Ringkasan Hasil/ Belanja/Aset/Liabiliti/Ekuiti</a:t>
                      </a:r>
                      <a:endParaRPr lang="en-MY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0052784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514242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3">
            <a:extLst>
              <a:ext uri="{FF2B5EF4-FFF2-40B4-BE49-F238E27FC236}">
                <a16:creationId xmlns:a16="http://schemas.microsoft.com/office/drawing/2014/main" xmlns="" id="{0D45F374-D628-4543-A3B1-BE0D73CD98C9}"/>
              </a:ext>
            </a:extLst>
          </p:cNvPr>
          <p:cNvSpPr txBox="1">
            <a:spLocks/>
          </p:cNvSpPr>
          <p:nvPr/>
        </p:nvSpPr>
        <p:spPr>
          <a:xfrm>
            <a:off x="296259" y="222194"/>
            <a:ext cx="8398775" cy="1068935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 fontScale="97500"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dirty="0">
                <a:solidFill>
                  <a:schemeClr val="tx1"/>
                </a:solidFill>
              </a:rPr>
              <a:t>UNIT YANG TERLIBAT DI JANM PP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xmlns="" id="{3088F535-7E7D-4788-B0F3-36CB868C177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684634"/>
              </p:ext>
            </p:extLst>
          </p:nvPr>
        </p:nvGraphicFramePr>
        <p:xfrm>
          <a:off x="143555" y="1443835"/>
          <a:ext cx="8551479" cy="5367159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{72833802-FEF1-4C79-8D5D-14CF1EAF98D9}</a:tableStyleId>
              </a:tblPr>
              <a:tblGrid>
                <a:gridCol w="622502">
                  <a:extLst>
                    <a:ext uri="{9D8B030D-6E8A-4147-A177-3AD203B41FA5}">
                      <a16:colId xmlns:a16="http://schemas.microsoft.com/office/drawing/2014/main" xmlns="" val="3773229492"/>
                    </a:ext>
                  </a:extLst>
                </a:gridCol>
                <a:gridCol w="4341682">
                  <a:extLst>
                    <a:ext uri="{9D8B030D-6E8A-4147-A177-3AD203B41FA5}">
                      <a16:colId xmlns:a16="http://schemas.microsoft.com/office/drawing/2014/main" xmlns="" val="254669888"/>
                    </a:ext>
                  </a:extLst>
                </a:gridCol>
                <a:gridCol w="3587295">
                  <a:extLst>
                    <a:ext uri="{9D8B030D-6E8A-4147-A177-3AD203B41FA5}">
                      <a16:colId xmlns:a16="http://schemas.microsoft.com/office/drawing/2014/main" xmlns="" val="2391246498"/>
                    </a:ext>
                  </a:extLst>
                </a:gridCol>
              </a:tblGrid>
              <a:tr h="370724">
                <a:tc>
                  <a:txBody>
                    <a:bodyPr/>
                    <a:lstStyle/>
                    <a:p>
                      <a:pPr marL="55245" marR="50165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ms-MY" sz="2400">
                          <a:solidFill>
                            <a:schemeClr val="tx1"/>
                          </a:solidFill>
                          <a:effectLst/>
                        </a:rPr>
                        <a:t>Bil.</a:t>
                      </a:r>
                      <a:endParaRPr lang="en-MY" sz="2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5245" marR="1028065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ms-MY" sz="2400">
                          <a:solidFill>
                            <a:schemeClr val="tx1"/>
                          </a:solidFill>
                          <a:effectLst/>
                        </a:rPr>
                        <a:t>Perkara</a:t>
                      </a:r>
                      <a:endParaRPr lang="en-MY" sz="2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05727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ms-MY" sz="2400" dirty="0">
                          <a:solidFill>
                            <a:schemeClr val="tx1"/>
                          </a:solidFill>
                          <a:effectLst/>
                        </a:rPr>
                        <a:t>Unit / No. Telefon</a:t>
                      </a:r>
                      <a:endParaRPr lang="en-MY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xmlns="" val="1846808399"/>
                  </a:ext>
                </a:extLst>
              </a:tr>
              <a:tr h="786582">
                <a:tc>
                  <a:txBody>
                    <a:bodyPr/>
                    <a:lstStyle/>
                    <a:p>
                      <a:pPr marL="55245" marR="48895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ms-MY" sz="2000" b="0" dirty="0">
                          <a:effectLst/>
                        </a:rPr>
                        <a:t>1.</a:t>
                      </a:r>
                      <a:endParaRPr lang="en-MY" sz="20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ms-MY" sz="2000" b="0" dirty="0">
                          <a:effectLst/>
                        </a:rPr>
                        <a:t>Pengesahan Baki Deposit Bayaran, Wang Pendahuluan Kontraktor dan Akaun Deposit</a:t>
                      </a:r>
                      <a:endParaRPr lang="en-MY" sz="2000" b="0" dirty="0">
                        <a:effectLst/>
                      </a:endParaRPr>
                    </a:p>
                    <a:p>
                      <a:pPr marL="6858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ms-MY" sz="2400" b="1" dirty="0">
                          <a:effectLst/>
                        </a:rPr>
                        <a:t>[LAMPIRAN D1(A), D1(B), D3(A), D3(B), G, N(A) &amp; N(B)]</a:t>
                      </a:r>
                      <a:endParaRPr lang="en-MY" sz="2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6675" marR="9017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ms-MY" sz="2000" b="0">
                          <a:effectLst/>
                        </a:rPr>
                        <a:t>Unit Akaun </a:t>
                      </a:r>
                      <a:endParaRPr lang="en-MY" sz="2000" b="0">
                        <a:effectLst/>
                      </a:endParaRPr>
                    </a:p>
                    <a:p>
                      <a:pPr marL="68580" marR="9017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ms-MY" sz="2000" b="0">
                          <a:effectLst/>
                        </a:rPr>
                        <a:t>04-2555501</a:t>
                      </a:r>
                      <a:endParaRPr lang="en-MY" sz="20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578390401"/>
                  </a:ext>
                </a:extLst>
              </a:tr>
              <a:tr h="845204">
                <a:tc>
                  <a:txBody>
                    <a:bodyPr/>
                    <a:lstStyle/>
                    <a:p>
                      <a:pPr marL="55245" marR="48895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ms-MY" sz="2000" b="0">
                          <a:effectLst/>
                        </a:rPr>
                        <a:t>2.</a:t>
                      </a:r>
                      <a:endParaRPr lang="en-MY" sz="20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ms-MY" sz="2000" b="0" dirty="0">
                          <a:effectLst/>
                        </a:rPr>
                        <a:t>Pengesahan Baki Aset Bukan Kewangan, Inventori, Perbelanjaan Terdahulu Aset, Aset Belum Bayar, dan Akaun Belum Bayar GRN/FRN Transit Aset</a:t>
                      </a:r>
                      <a:endParaRPr lang="en-MY" sz="2000" b="0" dirty="0">
                        <a:effectLst/>
                      </a:endParaRPr>
                    </a:p>
                    <a:p>
                      <a:pPr marL="6858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ms-MY" sz="2400" b="1" dirty="0">
                          <a:solidFill>
                            <a:schemeClr val="tx1"/>
                          </a:solidFill>
                          <a:effectLst/>
                        </a:rPr>
                        <a:t>[LAMPIRAN C1, C2, D2, F1, F3]</a:t>
                      </a:r>
                      <a:endParaRPr lang="en-MY" sz="2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6675" marR="9017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ms-MY" sz="2000" b="0" dirty="0">
                          <a:effectLst/>
                        </a:rPr>
                        <a:t>Unit Pengurusan Aset</a:t>
                      </a:r>
                      <a:endParaRPr lang="en-MY" sz="2000" b="0" dirty="0">
                        <a:effectLst/>
                      </a:endParaRPr>
                    </a:p>
                    <a:p>
                      <a:pPr marL="68580" marR="9017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ms-MY" sz="2000" b="0" dirty="0">
                          <a:effectLst/>
                        </a:rPr>
                        <a:t>04-2555501</a:t>
                      </a:r>
                      <a:endParaRPr lang="en-MY" sz="20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689698512"/>
                  </a:ext>
                </a:extLst>
              </a:tr>
              <a:tr h="872965">
                <a:tc>
                  <a:txBody>
                    <a:bodyPr/>
                    <a:lstStyle/>
                    <a:p>
                      <a:pPr marL="55245" marR="48895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ms-MY" sz="2000" b="0">
                          <a:effectLst/>
                        </a:rPr>
                        <a:t>3.</a:t>
                      </a:r>
                      <a:endParaRPr lang="en-MY" sz="20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ms-MY" sz="2000" b="0" dirty="0">
                          <a:effectLst/>
                        </a:rPr>
                        <a:t>Pengesahan </a:t>
                      </a:r>
                      <a:r>
                        <a:rPr lang="ms-MY" sz="2000" b="0" dirty="0" err="1">
                          <a:effectLst/>
                        </a:rPr>
                        <a:t>Terimaan</a:t>
                      </a:r>
                      <a:r>
                        <a:rPr lang="ms-MY" sz="2000" b="0" dirty="0">
                          <a:effectLst/>
                        </a:rPr>
                        <a:t> Tak </a:t>
                      </a:r>
                      <a:r>
                        <a:rPr lang="ms-MY" sz="2000" b="0" dirty="0" err="1">
                          <a:effectLst/>
                        </a:rPr>
                        <a:t>Ditunai</a:t>
                      </a:r>
                      <a:r>
                        <a:rPr lang="ms-MY" sz="2000" b="0" dirty="0">
                          <a:effectLst/>
                        </a:rPr>
                        <a:t> dan ABT </a:t>
                      </a:r>
                      <a:r>
                        <a:rPr lang="ms-MY" sz="2000" b="0" dirty="0" err="1">
                          <a:effectLst/>
                        </a:rPr>
                        <a:t>Ongoing</a:t>
                      </a:r>
                      <a:r>
                        <a:rPr lang="ms-MY" sz="2000" b="0" dirty="0">
                          <a:effectLst/>
                        </a:rPr>
                        <a:t> </a:t>
                      </a:r>
                      <a:r>
                        <a:rPr lang="ms-MY" sz="2000" b="0" dirty="0" err="1">
                          <a:effectLst/>
                        </a:rPr>
                        <a:t>Receivables</a:t>
                      </a:r>
                      <a:r>
                        <a:rPr lang="ms-MY" sz="2000" b="0" dirty="0">
                          <a:effectLst/>
                        </a:rPr>
                        <a:t> </a:t>
                      </a:r>
                      <a:endParaRPr lang="en-MY" sz="2000" b="0" dirty="0">
                        <a:effectLst/>
                      </a:endParaRPr>
                    </a:p>
                    <a:p>
                      <a:pPr marL="6858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ms-MY" sz="2400" b="1" dirty="0">
                          <a:effectLst/>
                        </a:rPr>
                        <a:t>[LAMPIRAN E1, E5 &amp; E5(A)]</a:t>
                      </a:r>
                      <a:endParaRPr lang="en-MY" sz="2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ms-MY" sz="2000" b="0" dirty="0">
                          <a:effectLst/>
                        </a:rPr>
                        <a:t>Unit Pengurusan Dana</a:t>
                      </a:r>
                      <a:endParaRPr lang="en-MY" sz="2000" b="0" dirty="0">
                        <a:effectLst/>
                      </a:endParaRPr>
                    </a:p>
                    <a:p>
                      <a:pPr marL="68580" marR="9017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ms-MY" sz="2000" b="0" dirty="0">
                          <a:effectLst/>
                        </a:rPr>
                        <a:t>04-2555501</a:t>
                      </a:r>
                      <a:endParaRPr lang="en-MY" sz="2000" b="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ms-MY" sz="2000" b="0" dirty="0">
                          <a:effectLst/>
                        </a:rPr>
                        <a:t> </a:t>
                      </a:r>
                      <a:endParaRPr lang="en-MY" sz="20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4975144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66506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8134" y="3429000"/>
            <a:ext cx="8551480" cy="763525"/>
          </a:xfrm>
        </p:spPr>
        <p:txBody>
          <a:bodyPr>
            <a:noAutofit/>
          </a:bodyPr>
          <a:lstStyle/>
          <a:p>
            <a:pPr algn="ctr"/>
            <a:r>
              <a:rPr lang="en-US" sz="5400" dirty="0"/>
              <a:t>1. ASET BUKAN KEWANGAN </a:t>
            </a:r>
            <a:br>
              <a:rPr lang="en-US" sz="5400" dirty="0"/>
            </a:br>
            <a:r>
              <a:rPr lang="en-US" sz="5400" dirty="0"/>
              <a:t>(Siri A14* - A25*)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3544" y="5108755"/>
            <a:ext cx="8246070" cy="610820"/>
          </a:xfrm>
        </p:spPr>
        <p:txBody>
          <a:bodyPr>
            <a:noAutofit/>
          </a:bodyPr>
          <a:lstStyle/>
          <a:p>
            <a:pPr algn="ctr"/>
            <a:r>
              <a:rPr lang="en-US" sz="6000" dirty="0"/>
              <a:t>LAMPIRAN C1</a:t>
            </a:r>
          </a:p>
        </p:txBody>
      </p:sp>
    </p:spTree>
    <p:extLst>
      <p:ext uri="{BB962C8B-B14F-4D97-AF65-F5344CB8AC3E}">
        <p14:creationId xmlns:p14="http://schemas.microsoft.com/office/powerpoint/2010/main" val="5350430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934</TotalTime>
  <Words>896</Words>
  <Application>Microsoft Office PowerPoint</Application>
  <PresentationFormat>On-screen Show (4:3)</PresentationFormat>
  <Paragraphs>214</Paragraphs>
  <Slides>68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68</vt:i4>
      </vt:variant>
    </vt:vector>
  </HeadingPairs>
  <TitlesOfParts>
    <vt:vector size="73" baseType="lpstr">
      <vt:lpstr>Arial</vt:lpstr>
      <vt:lpstr>Calibri</vt:lpstr>
      <vt:lpstr>Times New Roman</vt:lpstr>
      <vt:lpstr>Wingdings</vt:lpstr>
      <vt:lpstr>Office Theme</vt:lpstr>
      <vt:lpstr>PENYEDIAAN KERTAS KERJA SOKONGAN PENUTUPAN AKAUN AKHIR TAHUN LEJAR AKRUAN BAGI PENYATA KEWANGAN KERAJAAN PERSEKUTUAN PRA-PERALIHAN PADA 31 DISEMBER TAHUN 2021</vt:lpstr>
      <vt:lpstr>JABATAN AKAUNTAN NEGARA MALAYSIA  NEGERI PULAU PINANG</vt:lpstr>
      <vt:lpstr>LATAR  BELAKANG</vt:lpstr>
      <vt:lpstr>LATAR  BELAKANG</vt:lpstr>
      <vt:lpstr>PROSES KERJA</vt:lpstr>
      <vt:lpstr>ITEM PENYATA KEWANGAN DAN KOD YANG TERLIBAT</vt:lpstr>
      <vt:lpstr>PowerPoint Presentation</vt:lpstr>
      <vt:lpstr>PowerPoint Presentation</vt:lpstr>
      <vt:lpstr>1. ASET BUKAN KEWANGAN  (Siri A14* - A25*)</vt:lpstr>
      <vt:lpstr>PowerPoint Presentation</vt:lpstr>
      <vt:lpstr>  Portal IGFMAS &gt;&gt; Modul Perakaunan Aset &gt;&gt; Laporan &gt;&gt; Laporan Baki Aset </vt:lpstr>
      <vt:lpstr>PowerPoint Presentation</vt:lpstr>
      <vt:lpstr>PowerPoint Presentation</vt:lpstr>
      <vt:lpstr>PowerPoint Presentation</vt:lpstr>
      <vt:lpstr>2. INVENTORI (Siri A06* - A07*)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3. DEPOSIT BAYARAN (A052*)</vt:lpstr>
      <vt:lpstr>PowerPoint Presentation</vt:lpstr>
      <vt:lpstr>PowerPoint Presentation</vt:lpstr>
      <vt:lpstr>PowerPoint Presentation</vt:lpstr>
      <vt:lpstr>PowerPoint Presentation</vt:lpstr>
      <vt:lpstr>LAMPIRAN D 1(A)</vt:lpstr>
      <vt:lpstr>LAMPIRAN D 1(B)</vt:lpstr>
      <vt:lpstr>4. PERBELANJAAN TERDAHULU ASET (Siri A053*)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5. WANG PENDAHULUAN KONTRAKTOR  (A0591101)</vt:lpstr>
      <vt:lpstr>PowerPoint Presentation</vt:lpstr>
      <vt:lpstr>PowerPoint Presentation</vt:lpstr>
      <vt:lpstr>PowerPoint Presentation</vt:lpstr>
      <vt:lpstr>6. TERIMAAN TAK DITUNAI (A0311101)</vt:lpstr>
      <vt:lpstr>PowerPoint Presentation</vt:lpstr>
      <vt:lpstr>PowerPoint Presentation</vt:lpstr>
      <vt:lpstr>PowerPoint Presentation</vt:lpstr>
      <vt:lpstr>7. ABT ONGOING RECEIVABLES (A048*)</vt:lpstr>
      <vt:lpstr>PowerPoint Presentation</vt:lpstr>
      <vt:lpstr>PowerPoint Presentation</vt:lpstr>
      <vt:lpstr>8. ASET BELUM BAYAR (Siri L013*)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9. AKAUN BELUM BAYAR GRN/FRN TRANSIT ASET (L0191103)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10. PENDAPATAN TERDAHULU (L037*)</vt:lpstr>
      <vt:lpstr>PowerPoint Presentation</vt:lpstr>
      <vt:lpstr>PowerPoint Presentation</vt:lpstr>
      <vt:lpstr>11. DEPOSIT (L11*)</vt:lpstr>
      <vt:lpstr>PowerPoint Presentation</vt:lpstr>
      <vt:lpstr>PowerPoint Presentation</vt:lpstr>
      <vt:lpstr>PowerPoint Presentation</vt:lpstr>
      <vt:lpstr>TERIMA KASIH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Fariza Binti Ab Kadir</cp:lastModifiedBy>
  <cp:revision>69</cp:revision>
  <dcterms:created xsi:type="dcterms:W3CDTF">2013-08-21T19:17:07Z</dcterms:created>
  <dcterms:modified xsi:type="dcterms:W3CDTF">2022-01-20T07:33:28Z</dcterms:modified>
</cp:coreProperties>
</file>